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944" r:id="rId5"/>
    <p:sldId id="975" r:id="rId6"/>
    <p:sldId id="1008" r:id="rId7"/>
    <p:sldId id="945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  <p:cmAuthor id="2" name="CUELLAR RIO MANUEL" initials="CRM" lastIdx="1" clrIdx="1">
    <p:extLst>
      <p:ext uri="{19B8F6BF-5375-455C-9EA6-DF929625EA0E}">
        <p15:presenceInfo xmlns:p15="http://schemas.microsoft.com/office/powerpoint/2012/main" userId="S-1-5-21-1606980848-1500820517-1801674531-1205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33057"/>
    <a:srgbClr val="1BA3E2"/>
    <a:srgbClr val="033A6A"/>
    <a:srgbClr val="1276C5"/>
    <a:srgbClr val="1D79C3"/>
    <a:srgbClr val="138BE7"/>
    <a:srgbClr val="D9D9D9"/>
    <a:srgbClr val="1277C6"/>
    <a:srgbClr val="28A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3981" autoAdjust="0"/>
  </p:normalViewPr>
  <p:slideViewPr>
    <p:cSldViewPr snapToGrid="0" snapToObjects="1">
      <p:cViewPr>
        <p:scale>
          <a:sx n="40" d="100"/>
          <a:sy n="40" d="100"/>
        </p:scale>
        <p:origin x="2768" y="412"/>
      </p:cViewPr>
      <p:guideLst>
        <p:guide orient="horz" pos="2546"/>
        <p:guide pos="1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02/12/2021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159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007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938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434F1C-2F35-D849-A514-9643F2331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4415C075-139F-FB4D-9B86-4127AA264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9616" y="252408"/>
            <a:ext cx="1756229" cy="349250"/>
          </a:xfrm>
          <a:prstGeom prst="rect">
            <a:avLst/>
          </a:prstGeom>
        </p:spPr>
      </p:pic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4ABDC8B8-E5E3-FA48-B3A0-7B2DE8A2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217750"/>
            <a:ext cx="65943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3185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02/12/2021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94" r:id="rId5"/>
    <p:sldLayoutId id="2147483692" r:id="rId6"/>
    <p:sldLayoutId id="2147483695" r:id="rId7"/>
    <p:sldLayoutId id="2147483671" r:id="rId8"/>
    <p:sldLayoutId id="2147483678" r:id="rId9"/>
    <p:sldLayoutId id="2147483687" r:id="rId10"/>
    <p:sldLayoutId id="2147483686" r:id="rId11"/>
    <p:sldLayoutId id="2147483659" r:id="rId12"/>
    <p:sldLayoutId id="2147483690" r:id="rId13"/>
    <p:sldLayoutId id="2147483691" r:id="rId14"/>
    <p:sldLayoutId id="2147483689" r:id="rId15"/>
    <p:sldLayoutId id="214748369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0271B7-C203-F742-AB2C-0604D9EF0447}"/>
              </a:ext>
            </a:extLst>
          </p:cNvPr>
          <p:cNvSpPr txBox="1">
            <a:spLocks/>
          </p:cNvSpPr>
          <p:nvPr/>
        </p:nvSpPr>
        <p:spPr>
          <a:xfrm>
            <a:off x="927961" y="2165260"/>
            <a:ext cx="579762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altLang="ko-KR" sz="3600" dirty="0">
                <a:solidFill>
                  <a:schemeClr val="bg1"/>
                </a:solidFill>
                <a:cs typeface="Arial" panose="020B0604020202020204" pitchFamily="34" charset="0"/>
              </a:rPr>
              <a:t>5ª Sesión del Comité de Aseguramiento de la Calidad </a:t>
            </a:r>
            <a:endParaRPr lang="ko-KR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6B1290-C681-AA4C-A12F-F7094CB49F60}"/>
              </a:ext>
            </a:extLst>
          </p:cNvPr>
          <p:cNvSpPr txBox="1">
            <a:spLocks/>
          </p:cNvSpPr>
          <p:nvPr/>
        </p:nvSpPr>
        <p:spPr>
          <a:xfrm>
            <a:off x="962938" y="3191034"/>
            <a:ext cx="8013794" cy="1007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5400" b="1" dirty="0">
                <a:solidFill>
                  <a:schemeClr val="bg1"/>
                </a:solidFill>
                <a:cs typeface="Arial" panose="020B0604020202020204" pitchFamily="34" charset="0"/>
              </a:rPr>
              <a:t>Seguimiento</a:t>
            </a:r>
            <a:r>
              <a:rPr lang="en-US" altLang="ko-KR" sz="54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s-MX" altLang="ko-KR" sz="5400" b="1" dirty="0">
                <a:solidFill>
                  <a:schemeClr val="bg1"/>
                </a:solidFill>
                <a:cs typeface="Arial" panose="020B0604020202020204" pitchFamily="34" charset="0"/>
              </a:rPr>
              <a:t>acuerdos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2F79C82-E2DE-094F-9A29-9C398935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262" y="4090455"/>
            <a:ext cx="736600" cy="1651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4A4BAA8-D5D4-2F44-8AF7-EA873A2ABA57}"/>
              </a:ext>
            </a:extLst>
          </p:cNvPr>
          <p:cNvSpPr txBox="1">
            <a:spLocks/>
          </p:cNvSpPr>
          <p:nvPr/>
        </p:nvSpPr>
        <p:spPr>
          <a:xfrm>
            <a:off x="10087892" y="5617186"/>
            <a:ext cx="1401606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06/12/2021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BBFE8D-5E41-5D4B-9870-6A985DB88F93}"/>
              </a:ext>
            </a:extLst>
          </p:cNvPr>
          <p:cNvCxnSpPr/>
          <p:nvPr/>
        </p:nvCxnSpPr>
        <p:spPr>
          <a:xfrm>
            <a:off x="10243188" y="5499202"/>
            <a:ext cx="10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17FC1AE-D275-AC4B-9003-742ED4105206}"/>
              </a:ext>
            </a:extLst>
          </p:cNvPr>
          <p:cNvCxnSpPr/>
          <p:nvPr/>
        </p:nvCxnSpPr>
        <p:spPr>
          <a:xfrm>
            <a:off x="10243188" y="5994502"/>
            <a:ext cx="10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D82326B2-A1B5-45EB-B335-1AF58AF98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1" y="5291788"/>
            <a:ext cx="3066090" cy="10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797313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42C1485E-EB13-4C4F-8B45-8CCB4EB9D4E1}"/>
              </a:ext>
            </a:extLst>
          </p:cNvPr>
          <p:cNvSpPr txBox="1">
            <a:spLocks/>
          </p:cNvSpPr>
          <p:nvPr/>
        </p:nvSpPr>
        <p:spPr>
          <a:xfrm>
            <a:off x="-94880" y="188114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Acuerdos en proceso </a:t>
            </a:r>
            <a:endParaRPr lang="ko-KR" altLang="en-US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8C62A7-091C-426D-B804-3F1F23CD7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02315"/>
              </p:ext>
            </p:extLst>
          </p:nvPr>
        </p:nvGraphicFramePr>
        <p:xfrm>
          <a:off x="649771" y="1034352"/>
          <a:ext cx="11439295" cy="5290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76">
                  <a:extLst>
                    <a:ext uri="{9D8B030D-6E8A-4147-A177-3AD203B41FA5}">
                      <a16:colId xmlns:a16="http://schemas.microsoft.com/office/drawing/2014/main" val="865781768"/>
                    </a:ext>
                  </a:extLst>
                </a:gridCol>
                <a:gridCol w="6183992">
                  <a:extLst>
                    <a:ext uri="{9D8B030D-6E8A-4147-A177-3AD203B41FA5}">
                      <a16:colId xmlns:a16="http://schemas.microsoft.com/office/drawing/2014/main" val="2638481634"/>
                    </a:ext>
                  </a:extLst>
                </a:gridCol>
                <a:gridCol w="3959827">
                  <a:extLst>
                    <a:ext uri="{9D8B030D-6E8A-4147-A177-3AD203B41FA5}">
                      <a16:colId xmlns:a16="http://schemas.microsoft.com/office/drawing/2014/main" val="2041518405"/>
                    </a:ext>
                  </a:extLst>
                </a:gridCol>
              </a:tblGrid>
              <a:tr h="624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 de </a:t>
                      </a:r>
                      <a:r>
                        <a:rPr lang="es-MX" sz="16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Acuerdo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Acuerdo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Avance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68168"/>
                  </a:ext>
                </a:extLst>
              </a:tr>
              <a:tr h="934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CAC-009/02/2021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El grupo de procesos analizará los datos del Módulo de Costos por</a:t>
                      </a:r>
                      <a:br>
                        <a:rPr lang="es-ES" sz="1600" u="none" strike="noStrike" dirty="0">
                          <a:effectLst/>
                        </a:rPr>
                      </a:br>
                      <a:r>
                        <a:rPr lang="es-ES" sz="1600" u="none" strike="noStrike" dirty="0">
                          <a:effectLst/>
                        </a:rPr>
                        <a:t>Proceso con el fin de llevar a cabo la discusión sobre el principio de costo/efectividad.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La DGA brindó acceso al sistema de costos a la DGIAI para trabajar una propuesta que se discutirá en el grupo de trabajo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95490"/>
                  </a:ext>
                </a:extLst>
              </a:tr>
              <a:tr h="18626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CAC-013/02/2021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La Dirección General de Geografía y Medio Ambiente realizará un análisis de los otros componentes de calidad como son: linaje, completitud, consistencia lógica, precisión temporal y precisión de atributos, que pudieran ser aplicados a otros programas de información geográfica.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Se presentará en la 5a sesión del 2021.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/>
                </a:tc>
                <a:extLst>
                  <a:ext uri="{0D108BD9-81ED-4DB2-BD59-A6C34878D82A}">
                    <a16:rowId xmlns:a16="http://schemas.microsoft.com/office/drawing/2014/main" val="175329512"/>
                  </a:ext>
                </a:extLst>
              </a:tr>
              <a:tr h="934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CAC-006/03/2021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En próxima sesión se presentará el programa de trabajo de los componentes de calidad en otros programas de información a cargo de la DGGMA.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Se presentará en la 5a sesión del 2021.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015697"/>
                  </a:ext>
                </a:extLst>
              </a:tr>
              <a:tr h="934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CAC-008/04/2021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Se revisará la propuesta de modificación normativa para las consultas públicas y se presentará una nueva versión en la siguiente sesión del Comité.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Se presentará en la 5a sesión del 2021.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7" marR="4797" marT="4797" marB="0" anchor="ctr"/>
                </a:tc>
                <a:extLst>
                  <a:ext uri="{0D108BD9-81ED-4DB2-BD59-A6C34878D82A}">
                    <a16:rowId xmlns:a16="http://schemas.microsoft.com/office/drawing/2014/main" val="379134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4ACCA2-01F7-4A9C-B318-9DC87A44F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890104"/>
              </p:ext>
            </p:extLst>
          </p:nvPr>
        </p:nvGraphicFramePr>
        <p:xfrm>
          <a:off x="2171174" y="248376"/>
          <a:ext cx="8957705" cy="1092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3961">
                  <a:extLst>
                    <a:ext uri="{9D8B030D-6E8A-4147-A177-3AD203B41FA5}">
                      <a16:colId xmlns:a16="http://schemas.microsoft.com/office/drawing/2014/main" val="2914116431"/>
                    </a:ext>
                  </a:extLst>
                </a:gridCol>
                <a:gridCol w="7073744">
                  <a:extLst>
                    <a:ext uri="{9D8B030D-6E8A-4147-A177-3AD203B41FA5}">
                      <a16:colId xmlns:a16="http://schemas.microsoft.com/office/drawing/2014/main" val="1234664775"/>
                    </a:ext>
                  </a:extLst>
                </a:gridCol>
              </a:tblGrid>
              <a:tr h="354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 de </a:t>
                      </a:r>
                      <a:r>
                        <a:rPr lang="es-MX" sz="16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Acuerdo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Acuerdo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56645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CAC-009/03/2020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El Secretario Técnico del Comité se coordinará con la DGCSNIEG para iniciar el procedimiento para la aprobación de los Principios y Directrices de Calidad en el marco del SNIEG.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997394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A2FF83D3-1357-43BF-9838-FDD78328B995}"/>
              </a:ext>
            </a:extLst>
          </p:cNvPr>
          <p:cNvSpPr/>
          <p:nvPr/>
        </p:nvSpPr>
        <p:spPr>
          <a:xfrm>
            <a:off x="586032" y="2064314"/>
            <a:ext cx="11332170" cy="335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dirty="0">
              <a:solidFill>
                <a:schemeClr val="accent3"/>
              </a:solidFill>
            </a:endParaRPr>
          </a:p>
          <a:p>
            <a:r>
              <a:rPr lang="es-ES" sz="1600" dirty="0">
                <a:solidFill>
                  <a:schemeClr val="accent3"/>
                </a:solidFill>
              </a:rPr>
              <a:t>Se completaron los requisitos establecidos en las fracciones I, II, III, IV y V  del artículo 19 de las Reglas para establecer la normativa del SNIEG. Es decir, el documento fue revisado por la DGCSNIEG, CGAJ, Secretarios Técnicos y Presidentes de los Comités Ejecutivos.  Se obtuvieron comentarios de Unidades del Estado, funcionarios del INEGI y otros ciudadanos a partir de la consulta pública.</a:t>
            </a:r>
            <a:endParaRPr lang="es-MX" sz="1600" dirty="0">
              <a:solidFill>
                <a:schemeClr val="accent3"/>
              </a:solidFill>
            </a:endParaRPr>
          </a:p>
          <a:p>
            <a:endParaRPr lang="es-MX" sz="1600" dirty="0">
              <a:solidFill>
                <a:schemeClr val="accent3"/>
              </a:solidFill>
            </a:endParaRPr>
          </a:p>
          <a:p>
            <a:r>
              <a:rPr lang="es-MX" sz="1600" dirty="0">
                <a:solidFill>
                  <a:schemeClr val="accent3"/>
                </a:solidFill>
              </a:rPr>
              <a:t>Posteriormente, se tuvieron dos reuniones con los vicepresidentes de la Junta de Gobierno del INEGI y solicitaron que el documento: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3"/>
                </a:solidFill>
              </a:rPr>
              <a:t>Se simplifique para mejor comprensión de las Unidades del Estado.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3"/>
                </a:solidFill>
              </a:rPr>
              <a:t>Incluya sólo los elementos explicativos de los principios, no las directrices.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3"/>
                </a:solidFill>
              </a:rPr>
              <a:t>Se realice un diagnóstico de la situación actual de las Unidades del Estado.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accent3"/>
              </a:solidFill>
            </a:endParaRPr>
          </a:p>
          <a:p>
            <a:r>
              <a:rPr lang="en-US" sz="1600" dirty="0">
                <a:solidFill>
                  <a:schemeClr val="accent3"/>
                </a:solidFill>
              </a:rPr>
              <a:t>Dado que </a:t>
            </a:r>
            <a:r>
              <a:rPr lang="es-MX" sz="1600" dirty="0">
                <a:solidFill>
                  <a:schemeClr val="accent3"/>
                </a:solidFill>
              </a:rPr>
              <a:t>esas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s-MX" sz="1600" dirty="0">
                <a:solidFill>
                  <a:schemeClr val="accent3"/>
                </a:solidFill>
              </a:rPr>
              <a:t>conclusiones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s-MX" sz="1600" dirty="0">
                <a:solidFill>
                  <a:schemeClr val="accent3"/>
                </a:solidFill>
              </a:rPr>
              <a:t>suponen</a:t>
            </a:r>
            <a:r>
              <a:rPr lang="en-US" sz="1600" dirty="0">
                <a:solidFill>
                  <a:schemeClr val="accent3"/>
                </a:solidFill>
              </a:rPr>
              <a:t> la </a:t>
            </a:r>
            <a:r>
              <a:rPr lang="es-MX" sz="1600" dirty="0">
                <a:solidFill>
                  <a:schemeClr val="accent3"/>
                </a:solidFill>
              </a:rPr>
              <a:t>elaboración</a:t>
            </a:r>
            <a:r>
              <a:rPr lang="en-US" sz="1600" dirty="0">
                <a:solidFill>
                  <a:schemeClr val="accent3"/>
                </a:solidFill>
              </a:rPr>
              <a:t> de un nuevo </a:t>
            </a:r>
            <a:r>
              <a:rPr lang="es-MX" sz="1600" dirty="0">
                <a:solidFill>
                  <a:schemeClr val="accent3"/>
                </a:solidFill>
              </a:rPr>
              <a:t>documento</a:t>
            </a:r>
            <a:r>
              <a:rPr lang="en-US" sz="1600" dirty="0">
                <a:solidFill>
                  <a:schemeClr val="accent3"/>
                </a:solidFill>
              </a:rPr>
              <a:t>, </a:t>
            </a:r>
            <a:r>
              <a:rPr lang="es-MX" sz="1600" dirty="0">
                <a:solidFill>
                  <a:schemeClr val="accent3"/>
                </a:solidFill>
              </a:rPr>
              <a:t>sería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s-MX" sz="1600" dirty="0">
                <a:solidFill>
                  <a:schemeClr val="accent3"/>
                </a:solidFill>
              </a:rPr>
              <a:t>necesario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s-MX" sz="1600" dirty="0">
                <a:solidFill>
                  <a:schemeClr val="accent3"/>
                </a:solidFill>
              </a:rPr>
              <a:t>reiniciar</a:t>
            </a:r>
            <a:r>
              <a:rPr lang="en-US" sz="1600" dirty="0">
                <a:solidFill>
                  <a:schemeClr val="accent3"/>
                </a:solidFill>
              </a:rPr>
              <a:t> el </a:t>
            </a:r>
            <a:r>
              <a:rPr lang="es-MX" sz="1600" dirty="0">
                <a:solidFill>
                  <a:schemeClr val="accent3"/>
                </a:solidFill>
              </a:rPr>
              <a:t>procedimiento</a:t>
            </a:r>
            <a:r>
              <a:rPr lang="en-US" sz="1600" dirty="0">
                <a:solidFill>
                  <a:schemeClr val="accent3"/>
                </a:solidFill>
              </a:rPr>
              <a:t> que </a:t>
            </a:r>
            <a:r>
              <a:rPr lang="es-MX" sz="1600" dirty="0">
                <a:solidFill>
                  <a:schemeClr val="accent3"/>
                </a:solidFill>
              </a:rPr>
              <a:t>establecen</a:t>
            </a:r>
            <a:r>
              <a:rPr lang="en-US" sz="1600" dirty="0">
                <a:solidFill>
                  <a:schemeClr val="accent3"/>
                </a:solidFill>
              </a:rPr>
              <a:t> las </a:t>
            </a:r>
            <a:r>
              <a:rPr lang="es-MX" sz="1600" dirty="0">
                <a:solidFill>
                  <a:schemeClr val="accent3"/>
                </a:solidFill>
              </a:rPr>
              <a:t>Reglas</a:t>
            </a:r>
            <a:r>
              <a:rPr lang="en-US" sz="1600" dirty="0">
                <a:solidFill>
                  <a:schemeClr val="accent3"/>
                </a:solidFill>
              </a:rPr>
              <a:t> para </a:t>
            </a:r>
            <a:r>
              <a:rPr lang="es-MX" sz="1600" dirty="0">
                <a:solidFill>
                  <a:schemeClr val="accent3"/>
                </a:solidFill>
              </a:rPr>
              <a:t>establecer</a:t>
            </a:r>
            <a:r>
              <a:rPr lang="en-US" sz="1600" dirty="0">
                <a:solidFill>
                  <a:schemeClr val="accent3"/>
                </a:solidFill>
              </a:rPr>
              <a:t> la </a:t>
            </a:r>
            <a:r>
              <a:rPr lang="es-MX" sz="1600" dirty="0">
                <a:solidFill>
                  <a:schemeClr val="accent3"/>
                </a:solidFill>
              </a:rPr>
              <a:t>normativa</a:t>
            </a:r>
            <a:r>
              <a:rPr lang="en-US" sz="1600" dirty="0">
                <a:solidFill>
                  <a:schemeClr val="accent3"/>
                </a:solidFill>
              </a:rPr>
              <a:t> del SNIEG.  </a:t>
            </a:r>
            <a:r>
              <a:rPr lang="es-ES" sz="1600" dirty="0">
                <a:solidFill>
                  <a:srgbClr val="00B050"/>
                </a:solidFill>
              </a:rPr>
              <a:t>Por lo anterior, el acuerdo vigente se daría por concluido.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D9AF52-38F5-9644-972B-5BFA1A6D327D}"/>
              </a:ext>
            </a:extLst>
          </p:cNvPr>
          <p:cNvSpPr txBox="1">
            <a:spLocks/>
          </p:cNvSpPr>
          <p:nvPr/>
        </p:nvSpPr>
        <p:spPr>
          <a:xfrm>
            <a:off x="7416792" y="3083815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anose="020B0604020202020204" pitchFamily="34" charset="0"/>
              </a:rPr>
              <a:t>GRACIAS</a:t>
            </a:r>
            <a:endParaRPr lang="ko-KR" altLang="en-US" sz="4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923E543-900F-4142-BA6E-DEC42434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4281" y="3904712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13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NEGI">
      <a:dk1>
        <a:srgbClr val="000000"/>
      </a:dk1>
      <a:lt1>
        <a:srgbClr val="FFFFFF"/>
      </a:lt1>
      <a:dk2>
        <a:srgbClr val="0A3356"/>
      </a:dk2>
      <a:lt2>
        <a:srgbClr val="A6A6A6"/>
      </a:lt2>
      <a:accent1>
        <a:srgbClr val="00A1E2"/>
      </a:accent1>
      <a:accent2>
        <a:srgbClr val="0074C5"/>
      </a:accent2>
      <a:accent3>
        <a:srgbClr val="0A3356"/>
      </a:accent3>
      <a:accent4>
        <a:srgbClr val="404040"/>
      </a:accent4>
      <a:accent5>
        <a:srgbClr val="A6A6A6"/>
      </a:accent5>
      <a:accent6>
        <a:srgbClr val="FFFFFF"/>
      </a:accent6>
      <a:hlink>
        <a:srgbClr val="00A1E2"/>
      </a:hlink>
      <a:folHlink>
        <a:srgbClr val="0074C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1A0B5F-8681-41DD-8CC5-64A61167EA8C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A192C-0850-40EC-8979-54234FFAF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70773</TotalTime>
  <Words>414</Words>
  <Application>Microsoft Office PowerPoint</Application>
  <PresentationFormat>Panorámica</PresentationFormat>
  <Paragraphs>39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Nuria Torroja Mateu</cp:lastModifiedBy>
  <cp:revision>1068</cp:revision>
  <dcterms:created xsi:type="dcterms:W3CDTF">2021-01-12T20:57:55Z</dcterms:created>
  <dcterms:modified xsi:type="dcterms:W3CDTF">2021-12-02T18:45:25Z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