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944" r:id="rId5"/>
    <p:sldId id="1122" r:id="rId6"/>
    <p:sldId id="1123" r:id="rId7"/>
    <p:sldId id="1124" r:id="rId8"/>
    <p:sldId id="1125" r:id="rId9"/>
    <p:sldId id="1121" r:id="rId10"/>
    <p:sldId id="1127" r:id="rId11"/>
    <p:sldId id="1129" r:id="rId12"/>
    <p:sldId id="1017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6" userDrawn="1">
          <p15:clr>
            <a:srgbClr val="A4A3A4"/>
          </p15:clr>
        </p15:guide>
        <p15:guide id="2" pos="15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SCAREÑO DIAZ LAURA PATRICIA" initials="TDLP" lastIdx="1" clrIdx="0">
    <p:extLst>
      <p:ext uri="{19B8F6BF-5375-455C-9EA6-DF929625EA0E}">
        <p15:presenceInfo xmlns:p15="http://schemas.microsoft.com/office/powerpoint/2012/main" userId="S::laura.tiscareno@inegi.org.mx::87684098-139c-461f-b580-c93a013b611c" providerId="AD"/>
      </p:ext>
    </p:extLst>
  </p:cmAuthor>
  <p:cmAuthor id="2" name="CUELLAR RIO MANUEL" initials="CRM" lastIdx="1" clrIdx="1">
    <p:extLst>
      <p:ext uri="{19B8F6BF-5375-455C-9EA6-DF929625EA0E}">
        <p15:presenceInfo xmlns:p15="http://schemas.microsoft.com/office/powerpoint/2012/main" userId="S-1-5-21-1606980848-1500820517-1801674531-12056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ED7D31"/>
    <a:srgbClr val="BF9000"/>
    <a:srgbClr val="CC6600"/>
    <a:srgbClr val="E7F0FA"/>
    <a:srgbClr val="E7FFF2"/>
    <a:srgbClr val="00B050"/>
    <a:srgbClr val="79BAEF"/>
    <a:srgbClr val="033057"/>
    <a:srgbClr val="1BA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6" autoAdjust="0"/>
    <p:restoredTop sz="93981" autoAdjust="0"/>
  </p:normalViewPr>
  <p:slideViewPr>
    <p:cSldViewPr snapToGrid="0" snapToObjects="1">
      <p:cViewPr varScale="1">
        <p:scale>
          <a:sx n="57" d="100"/>
          <a:sy n="57" d="100"/>
        </p:scale>
        <p:origin x="2104" y="40"/>
      </p:cViewPr>
      <p:guideLst>
        <p:guide orient="horz" pos="2546"/>
        <p:guide pos="15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A3678-9833-6147-8FBD-DCC5DF40CB09}" type="datetimeFigureOut">
              <a:rPr lang="es-MX" smtClean="0"/>
              <a:t>03/12/2021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CD2B8-D33F-3D45-BAC5-4700289EAF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80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1592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1971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3804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6183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0374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18CF22F-66B4-B24C-B54F-3457EEB923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69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2E7BFC-2229-B147-B2A4-A684558A7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8024CF08-ED64-D843-9A06-7A2C27FDA4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200" y="6248095"/>
            <a:ext cx="1756229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64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nd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C3B3E65-2B01-6F43-BD90-CF581CD56E2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7FE530E0-368D-BF49-BFED-ADEEEA2BAA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22B7C685-2DA6-1F43-80E3-E8E04CEF22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78570" y="6146800"/>
              <a:ext cx="1756229" cy="349250"/>
            </a:xfrm>
            <a:prstGeom prst="rect">
              <a:avLst/>
            </a:prstGeom>
          </p:spPr>
        </p:pic>
      </p:grpSp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5ACF3B95-16E2-D74E-8FBF-876BA89F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19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azul mar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8505CD3-0411-1F4C-92D3-97E982F3B89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945DB76-0E18-1946-A20A-9D6E663488F2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330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C5EC662C-F895-1C48-BB9C-C0951B1398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</p:grp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8D56C19-A3FB-BE47-A54C-C0AA0B0D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52616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/azul mar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B13EDDA-2586-2241-9BE6-3C5F58432F08}"/>
              </a:ext>
            </a:extLst>
          </p:cNvPr>
          <p:cNvSpPr/>
          <p:nvPr userDrawn="1"/>
        </p:nvSpPr>
        <p:spPr>
          <a:xfrm>
            <a:off x="0" y="3643301"/>
            <a:ext cx="12192000" cy="3214699"/>
          </a:xfrm>
          <a:prstGeom prst="rect">
            <a:avLst/>
          </a:prstGeom>
          <a:solidFill>
            <a:srgbClr val="03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81AB52C7-89B6-4B46-92AA-4256BF844B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433EEC5-1ED3-E94C-A3B9-5C214A0E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993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azul con círc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A917F76B-BF86-794C-8A31-6046E48EF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44ECFEBC-660D-434C-8344-C08A2E534FD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945DB76-0E18-1946-A20A-9D6E663488F2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330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C5EC662C-F895-1C48-BB9C-C0951B1398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CF532CB6-AD19-714F-9F92-CB577F5465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5597611" cy="6628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4492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4F08C00-469B-BB4F-97A2-9B521A6A2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38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A434F1C-2F35-D849-A514-9643F2331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1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5ADDD0F-7C72-F649-B9D5-42A6304A44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26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F9F92FA7-BDD0-DB49-9313-CBC8923C3A4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3EB46D32-45C8-8848-A5BC-FB71EFCCE1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Gráfico 4">
              <a:extLst>
                <a:ext uri="{FF2B5EF4-FFF2-40B4-BE49-F238E27FC236}">
                  <a16:creationId xmlns:a16="http://schemas.microsoft.com/office/drawing/2014/main" id="{4D5A119C-0322-114B-A400-DD7697C22F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</p:grpSp>
      <p:sp>
        <p:nvSpPr>
          <p:cNvPr id="6" name="Marcador de número de diapositiva 4">
            <a:extLst>
              <a:ext uri="{FF2B5EF4-FFF2-40B4-BE49-F238E27FC236}">
                <a16:creationId xmlns:a16="http://schemas.microsoft.com/office/drawing/2014/main" id="{18055409-E9C7-0D48-86E6-BBA4C3443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15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C5E905D4-EE1A-C54F-8133-911E6F19C69F}"/>
              </a:ext>
            </a:extLst>
          </p:cNvPr>
          <p:cNvGrpSpPr/>
          <p:nvPr userDrawn="1"/>
        </p:nvGrpSpPr>
        <p:grpSpPr>
          <a:xfrm>
            <a:off x="4109" y="0"/>
            <a:ext cx="12183781" cy="6858000"/>
            <a:chOff x="4109" y="0"/>
            <a:chExt cx="12183781" cy="68580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5C2A6E1-BF1B-D243-8015-0E5FF15450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109" y="0"/>
              <a:ext cx="12183781" cy="6858000"/>
            </a:xfrm>
            <a:prstGeom prst="rect">
              <a:avLst/>
            </a:prstGeom>
          </p:spPr>
        </p:pic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22B7C685-2DA6-1F43-80E3-E8E04CEF22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30416" y="6102349"/>
              <a:ext cx="1756229" cy="349250"/>
            </a:xfrm>
            <a:prstGeom prst="rect">
              <a:avLst/>
            </a:prstGeom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18A80782-CB74-144B-B439-9AD667FDAB58}"/>
              </a:ext>
            </a:extLst>
          </p:cNvPr>
          <p:cNvSpPr/>
          <p:nvPr userDrawn="1"/>
        </p:nvSpPr>
        <p:spPr>
          <a:xfrm>
            <a:off x="1088020" y="1219200"/>
            <a:ext cx="10139423" cy="4013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1BA3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95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2C77F357-FCDB-0445-AFEA-6DAE9292BBB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37BDA145-FEC3-5645-A1F0-903012C5C4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Gráfico 7">
              <a:extLst>
                <a:ext uri="{FF2B5EF4-FFF2-40B4-BE49-F238E27FC236}">
                  <a16:creationId xmlns:a16="http://schemas.microsoft.com/office/drawing/2014/main" id="{CE23679C-DAF6-8543-8473-C9322EF3BE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3770" y="5778500"/>
              <a:ext cx="1756229" cy="34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489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do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74683D17-FBCF-C746-A573-DDE2C97D2B3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348611D-6CF2-404F-83D7-4D2587A9D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5B52042B-8B68-1D40-9F56-B0A58A1535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610270" y="5778500"/>
              <a:ext cx="1756229" cy="34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813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FEDFE3E2-DCF9-7545-8532-78F404B76D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FB7774E4-6EE2-DD4B-AE86-3D69DF9BFE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3770" y="5778500"/>
            <a:ext cx="1756229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8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9B7BB6AA-6009-A04F-BB29-CEE94B10B4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0AFDBB41-A0C9-344A-997D-20C0ADE3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075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ndo blanc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4415C075-139F-FB4D-9B86-4127AA2641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9616" y="252408"/>
            <a:ext cx="1756229" cy="349250"/>
          </a:xfrm>
          <a:prstGeom prst="rect">
            <a:avLst/>
          </a:prstGeom>
        </p:spPr>
      </p:pic>
      <p:sp>
        <p:nvSpPr>
          <p:cNvPr id="3" name="Marcador de número de diapositiva 4">
            <a:extLst>
              <a:ext uri="{FF2B5EF4-FFF2-40B4-BE49-F238E27FC236}">
                <a16:creationId xmlns:a16="http://schemas.microsoft.com/office/drawing/2014/main" id="{4ABDC8B8-E5E3-FA48-B3A0-7B2DE8A29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4764" y="217750"/>
            <a:ext cx="659435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853185"/>
      </p:ext>
    </p:extLst>
  </p:cSld>
  <p:clrMapOvr>
    <a:masterClrMapping/>
  </p:clrMapOvr>
  <p:transition spd="slow" advClick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16CB66-A302-EF4A-A3FD-BE4B93CA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26ABCA-6630-9D40-9F05-BE0D09388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69635C-E174-F140-861D-B81656121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91C96-4E23-0247-8238-78CD3C5AF668}" type="datetime1">
              <a:rPr lang="es-MX" smtClean="0"/>
              <a:t>03/12/2021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755997-17D2-5141-9562-5C3A199E2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7F0282-F4C6-974D-AA6A-0DEE84C4F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6A776-E82A-DB4C-BEC6-9E86C7D9FD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57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6" r:id="rId2"/>
    <p:sldLayoutId id="2147483652" r:id="rId3"/>
    <p:sldLayoutId id="2147483655" r:id="rId4"/>
    <p:sldLayoutId id="2147483694" r:id="rId5"/>
    <p:sldLayoutId id="2147483692" r:id="rId6"/>
    <p:sldLayoutId id="2147483695" r:id="rId7"/>
    <p:sldLayoutId id="2147483671" r:id="rId8"/>
    <p:sldLayoutId id="2147483678" r:id="rId9"/>
    <p:sldLayoutId id="2147483687" r:id="rId10"/>
    <p:sldLayoutId id="2147483686" r:id="rId11"/>
    <p:sldLayoutId id="2147483659" r:id="rId12"/>
    <p:sldLayoutId id="2147483690" r:id="rId13"/>
    <p:sldLayoutId id="2147483691" r:id="rId14"/>
    <p:sldLayoutId id="2147483689" r:id="rId15"/>
    <p:sldLayoutId id="2147483697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66B1290-C681-AA4C-A12F-F7094CB49F60}"/>
              </a:ext>
            </a:extLst>
          </p:cNvPr>
          <p:cNvSpPr txBox="1">
            <a:spLocks/>
          </p:cNvSpPr>
          <p:nvPr/>
        </p:nvSpPr>
        <p:spPr>
          <a:xfrm>
            <a:off x="962938" y="2434567"/>
            <a:ext cx="6861928" cy="10073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5400" b="1" dirty="0" err="1">
                <a:solidFill>
                  <a:schemeClr val="bg1"/>
                </a:solidFill>
                <a:cs typeface="Arial" panose="020B0604020202020204" pitchFamily="34" charset="0"/>
              </a:rPr>
              <a:t>Indicadores</a:t>
            </a:r>
            <a:r>
              <a:rPr lang="en-US" altLang="ko-KR" sz="5400" b="1" dirty="0">
                <a:solidFill>
                  <a:schemeClr val="bg1"/>
                </a:solidFill>
                <a:cs typeface="Arial" panose="020B0604020202020204" pitchFamily="34" charset="0"/>
              </a:rPr>
              <a:t> de </a:t>
            </a:r>
            <a:r>
              <a:rPr lang="en-US" altLang="ko-KR" sz="5400" b="1" dirty="0" err="1">
                <a:solidFill>
                  <a:schemeClr val="bg1"/>
                </a:solidFill>
                <a:cs typeface="Arial" panose="020B0604020202020204" pitchFamily="34" charset="0"/>
              </a:rPr>
              <a:t>precisión</a:t>
            </a:r>
            <a:r>
              <a:rPr lang="en-US" altLang="ko-KR" sz="5400" b="1" dirty="0">
                <a:solidFill>
                  <a:schemeClr val="bg1"/>
                </a:solidFill>
                <a:cs typeface="Arial" panose="020B0604020202020204" pitchFamily="34" charset="0"/>
              </a:rPr>
              <a:t> para </a:t>
            </a:r>
            <a:r>
              <a:rPr lang="en-US" altLang="ko-KR" sz="5400" b="1" dirty="0" err="1">
                <a:solidFill>
                  <a:schemeClr val="bg1"/>
                </a:solidFill>
                <a:cs typeface="Arial" panose="020B0604020202020204" pitchFamily="34" charset="0"/>
              </a:rPr>
              <a:t>censos</a:t>
            </a:r>
            <a:endParaRPr lang="ko-KR" altLang="en-US" sz="5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32F79C82-E2DE-094F-9A29-9C3989350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4262" y="4090455"/>
            <a:ext cx="736600" cy="165100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84A4BAA8-D5D4-2F44-8AF7-EA873A2ABA57}"/>
              </a:ext>
            </a:extLst>
          </p:cNvPr>
          <p:cNvSpPr txBox="1">
            <a:spLocks/>
          </p:cNvSpPr>
          <p:nvPr/>
        </p:nvSpPr>
        <p:spPr>
          <a:xfrm>
            <a:off x="10087892" y="5617186"/>
            <a:ext cx="1401606" cy="385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600" b="1" dirty="0">
                <a:solidFill>
                  <a:schemeClr val="bg1"/>
                </a:solidFill>
                <a:cs typeface="Arial" panose="020B0604020202020204" pitchFamily="34" charset="0"/>
              </a:rPr>
              <a:t>29/11/2021</a:t>
            </a:r>
            <a:endParaRPr lang="ko-KR" altLang="en-US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6BBFE8D-5E41-5D4B-9870-6A985DB88F93}"/>
              </a:ext>
            </a:extLst>
          </p:cNvPr>
          <p:cNvCxnSpPr/>
          <p:nvPr/>
        </p:nvCxnSpPr>
        <p:spPr>
          <a:xfrm>
            <a:off x="10243188" y="5499202"/>
            <a:ext cx="108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217FC1AE-D275-AC4B-9003-742ED4105206}"/>
              </a:ext>
            </a:extLst>
          </p:cNvPr>
          <p:cNvCxnSpPr/>
          <p:nvPr/>
        </p:nvCxnSpPr>
        <p:spPr>
          <a:xfrm>
            <a:off x="10243188" y="5994502"/>
            <a:ext cx="108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D82326B2-A1B5-45EB-B335-1AF58AF988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1" y="5291788"/>
            <a:ext cx="3066090" cy="103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04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0C78148-193D-4739-9E4E-95311E745069}"/>
              </a:ext>
            </a:extLst>
          </p:cNvPr>
          <p:cNvSpPr txBox="1"/>
          <p:nvPr/>
        </p:nvSpPr>
        <p:spPr>
          <a:xfrm>
            <a:off x="1728439" y="1780616"/>
            <a:ext cx="928896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 fontAlgn="ctr"/>
            <a:r>
              <a:rPr lang="es-E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Indicadores</a:t>
            </a:r>
          </a:p>
          <a:p>
            <a:pPr lvl="1" algn="l" fontAlgn="ctr"/>
            <a:endParaRPr lang="es-E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742950" lvl="1" indent="-285750" algn="l" fontAlgn="ctr">
              <a:buFont typeface="Courier New" panose="02070309020205020404" pitchFamily="49" charset="0"/>
              <a:buChar char="o"/>
            </a:pPr>
            <a:r>
              <a:rPr lang="es-E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Tasa de no respuesta antes de imputación a nivel unidad de observación</a:t>
            </a:r>
          </a:p>
          <a:p>
            <a:pPr marL="742950" lvl="1" indent="-285750" algn="l" fontAlgn="ctr">
              <a:buFont typeface="Courier New" panose="02070309020205020404" pitchFamily="49" charset="0"/>
              <a:buChar char="o"/>
            </a:pPr>
            <a:endParaRPr lang="es-E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742950" lvl="1" indent="-285750" algn="l" fontAlgn="ctr">
              <a:buFont typeface="Courier New" panose="02070309020205020404" pitchFamily="49" charset="0"/>
              <a:buChar char="o"/>
            </a:pPr>
            <a:r>
              <a:rPr lang="es-E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Tasa de no respuesta después de imputación a nivel unidad de observación</a:t>
            </a:r>
          </a:p>
          <a:p>
            <a:pPr marL="742950" lvl="1" indent="-285750" algn="l" fontAlgn="ctr">
              <a:buFont typeface="Courier New" panose="02070309020205020404" pitchFamily="49" charset="0"/>
              <a:buChar char="o"/>
            </a:pPr>
            <a:endParaRPr lang="es-E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42950" lvl="1" indent="-285750" fontAlgn="ctr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Tasa de imputación a nivel unidad de observación</a:t>
            </a:r>
          </a:p>
          <a:p>
            <a:pPr marL="742950" lvl="1" indent="-285750" algn="l" fontAlgn="ctr">
              <a:buFont typeface="Courier New" panose="02070309020205020404" pitchFamily="49" charset="0"/>
              <a:buChar char="o"/>
            </a:pPr>
            <a:endParaRPr lang="es-E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42950" lvl="1" indent="-285750" fontAlgn="ctr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Tasa de no respuesta a nivel variable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4BC08493-8535-437F-ABE1-74AF10FDD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2819" y="1133288"/>
            <a:ext cx="736600" cy="165100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2951F87-3CF7-4877-9255-941BE9AC8F9E}"/>
              </a:ext>
            </a:extLst>
          </p:cNvPr>
          <p:cNvSpPr txBox="1">
            <a:spLocks/>
          </p:cNvSpPr>
          <p:nvPr/>
        </p:nvSpPr>
        <p:spPr>
          <a:xfrm>
            <a:off x="0" y="63710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altLang="ko-KR" sz="2400" dirty="0">
                <a:solidFill>
                  <a:srgbClr val="033057"/>
                </a:solidFill>
                <a:cs typeface="Arial" panose="020B0604020202020204" pitchFamily="34" charset="0"/>
              </a:rPr>
              <a:t>Indicadores de precisión para censos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8DEB3A60-A71F-4CA5-9D55-835773DBE335}"/>
              </a:ext>
            </a:extLst>
          </p:cNvPr>
          <p:cNvSpPr txBox="1">
            <a:spLocks/>
          </p:cNvSpPr>
          <p:nvPr/>
        </p:nvSpPr>
        <p:spPr>
          <a:xfrm>
            <a:off x="0" y="351742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000" b="1" dirty="0" err="1">
                <a:solidFill>
                  <a:srgbClr val="033057"/>
                </a:solidFill>
                <a:cs typeface="Arial" panose="020B0604020202020204" pitchFamily="34" charset="0"/>
              </a:rPr>
              <a:t>Propuesta</a:t>
            </a:r>
            <a:endParaRPr lang="en-US" altLang="ko-KR" sz="4000" b="1" dirty="0">
              <a:solidFill>
                <a:srgbClr val="033057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44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o 34">
            <a:extLst>
              <a:ext uri="{FF2B5EF4-FFF2-40B4-BE49-F238E27FC236}">
                <a16:creationId xmlns:a16="http://schemas.microsoft.com/office/drawing/2014/main" id="{7F0D3BB9-9766-4EE6-9BC2-DF0922C85AF9}"/>
              </a:ext>
            </a:extLst>
          </p:cNvPr>
          <p:cNvGrpSpPr/>
          <p:nvPr/>
        </p:nvGrpSpPr>
        <p:grpSpPr>
          <a:xfrm>
            <a:off x="5365099" y="1303945"/>
            <a:ext cx="4726775" cy="4884293"/>
            <a:chOff x="2763795" y="554462"/>
            <a:chExt cx="5548355" cy="5673524"/>
          </a:xfrm>
        </p:grpSpPr>
        <p:sp>
          <p:nvSpPr>
            <p:cNvPr id="36" name="Círculo parcial 35">
              <a:extLst>
                <a:ext uri="{FF2B5EF4-FFF2-40B4-BE49-F238E27FC236}">
                  <a16:creationId xmlns:a16="http://schemas.microsoft.com/office/drawing/2014/main" id="{CEFDD271-1B68-40D7-96B8-8E40047AE246}"/>
                </a:ext>
              </a:extLst>
            </p:cNvPr>
            <p:cNvSpPr/>
            <p:nvPr/>
          </p:nvSpPr>
          <p:spPr>
            <a:xfrm>
              <a:off x="2842466" y="840577"/>
              <a:ext cx="5469684" cy="5387409"/>
            </a:xfrm>
            <a:prstGeom prst="pie">
              <a:avLst>
                <a:gd name="adj1" fmla="val 2660495"/>
                <a:gd name="adj2" fmla="val 16200000"/>
              </a:avLst>
            </a:prstGeom>
            <a:solidFill>
              <a:srgbClr val="4472C4">
                <a:alpha val="23922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D517737A-888C-44CB-8D4E-F39139B50D28}"/>
                </a:ext>
              </a:extLst>
            </p:cNvPr>
            <p:cNvSpPr txBox="1"/>
            <p:nvPr/>
          </p:nvSpPr>
          <p:spPr>
            <a:xfrm rot="18612339">
              <a:off x="2452028" y="866229"/>
              <a:ext cx="5514669" cy="489113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Cuestionarios con variables principales completas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1B89D55A-0164-4573-AFBA-0553E52F8441}"/>
              </a:ext>
            </a:extLst>
          </p:cNvPr>
          <p:cNvGrpSpPr/>
          <p:nvPr/>
        </p:nvGrpSpPr>
        <p:grpSpPr>
          <a:xfrm>
            <a:off x="5315311" y="1446872"/>
            <a:ext cx="4921509" cy="4675796"/>
            <a:chOff x="5669973" y="307873"/>
            <a:chExt cx="5776936" cy="5431337"/>
          </a:xfrm>
        </p:grpSpPr>
        <p:sp>
          <p:nvSpPr>
            <p:cNvPr id="39" name="Círculo parcial 38">
              <a:extLst>
                <a:ext uri="{FF2B5EF4-FFF2-40B4-BE49-F238E27FC236}">
                  <a16:creationId xmlns:a16="http://schemas.microsoft.com/office/drawing/2014/main" id="{2EF51B10-CBC4-49AE-9004-75CA1A47441F}"/>
                </a:ext>
              </a:extLst>
            </p:cNvPr>
            <p:cNvSpPr/>
            <p:nvPr/>
          </p:nvSpPr>
          <p:spPr>
            <a:xfrm flipH="1">
              <a:off x="5669973" y="448340"/>
              <a:ext cx="5703267" cy="5290870"/>
            </a:xfrm>
            <a:prstGeom prst="pie">
              <a:avLst>
                <a:gd name="adj1" fmla="val 8127572"/>
                <a:gd name="adj2" fmla="val 16200000"/>
              </a:avLst>
            </a:prstGeom>
            <a:solidFill>
              <a:srgbClr val="FFC000">
                <a:alpha val="23922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DDA43880-824F-4B35-9A7A-DEF4DDB5ABBA}"/>
                </a:ext>
              </a:extLst>
            </p:cNvPr>
            <p:cNvSpPr txBox="1"/>
            <p:nvPr/>
          </p:nvSpPr>
          <p:spPr>
            <a:xfrm rot="3977526">
              <a:off x="6387794" y="648408"/>
              <a:ext cx="5399649" cy="4718580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</a:rPr>
                <a:t>Cuestionarios sin información o incompletos en las variables principales</a:t>
              </a:r>
            </a:p>
          </p:txBody>
        </p:sp>
      </p:grpSp>
      <p:sp>
        <p:nvSpPr>
          <p:cNvPr id="47" name="CuadroTexto 46">
            <a:extLst>
              <a:ext uri="{FF2B5EF4-FFF2-40B4-BE49-F238E27FC236}">
                <a16:creationId xmlns:a16="http://schemas.microsoft.com/office/drawing/2014/main" id="{67282081-EAC6-41C2-93CA-9AB2BBFE5036}"/>
              </a:ext>
            </a:extLst>
          </p:cNvPr>
          <p:cNvSpPr txBox="1"/>
          <p:nvPr/>
        </p:nvSpPr>
        <p:spPr>
          <a:xfrm>
            <a:off x="1516566" y="3129948"/>
            <a:ext cx="238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i="0" u="none" strike="noStrike" kern="0" cap="none" spc="0" normalizeH="0" baseline="0" noProof="0" dirty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</a:rPr>
              <a:t>Total de unidades de observación del </a:t>
            </a: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</a:rPr>
              <a:t>UNIVERSO CENSAL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BF9000"/>
              </a:solidFill>
              <a:effectLst/>
              <a:uLnTx/>
              <a:uFillTx/>
            </a:endParaRPr>
          </a:p>
        </p:txBody>
      </p:sp>
      <p:sp>
        <p:nvSpPr>
          <p:cNvPr id="48" name="Abrir llave 47">
            <a:extLst>
              <a:ext uri="{FF2B5EF4-FFF2-40B4-BE49-F238E27FC236}">
                <a16:creationId xmlns:a16="http://schemas.microsoft.com/office/drawing/2014/main" id="{069A7BF1-0730-4055-A5A6-15EFA2F50239}"/>
              </a:ext>
            </a:extLst>
          </p:cNvPr>
          <p:cNvSpPr/>
          <p:nvPr/>
        </p:nvSpPr>
        <p:spPr>
          <a:xfrm>
            <a:off x="3924268" y="1458875"/>
            <a:ext cx="500748" cy="4554869"/>
          </a:xfrm>
          <a:prstGeom prst="leftBrace">
            <a:avLst>
              <a:gd name="adj1" fmla="val 82963"/>
              <a:gd name="adj2" fmla="val 50000"/>
            </a:avLst>
          </a:prstGeom>
          <a:noFill/>
          <a:ln w="28575" cap="flat" cmpd="sng" algn="ctr">
            <a:solidFill>
              <a:srgbClr val="BF9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Marcador de número de diapositiva 2">
            <a:extLst>
              <a:ext uri="{FF2B5EF4-FFF2-40B4-BE49-F238E27FC236}">
                <a16:creationId xmlns:a16="http://schemas.microsoft.com/office/drawing/2014/main" id="{7A7C201C-6D1E-4954-A80B-620C7C034BA2}"/>
              </a:ext>
            </a:extLst>
          </p:cNvPr>
          <p:cNvSpPr txBox="1">
            <a:spLocks/>
          </p:cNvSpPr>
          <p:nvPr/>
        </p:nvSpPr>
        <p:spPr>
          <a:xfrm>
            <a:off x="9120261" y="647627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EEC74A0-3941-4CF3-BA05-04FF141DF987}" type="slidenum">
              <a:rPr lang="es-MX" sz="1200" smtClean="0"/>
              <a:pPr algn="r"/>
              <a:t>3</a:t>
            </a:fld>
            <a:endParaRPr lang="es-MX" sz="12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2AA7321-AF98-450C-BBC1-682EFB12079B}"/>
              </a:ext>
            </a:extLst>
          </p:cNvPr>
          <p:cNvSpPr txBox="1"/>
          <p:nvPr/>
        </p:nvSpPr>
        <p:spPr>
          <a:xfrm>
            <a:off x="7938648" y="2448337"/>
            <a:ext cx="16334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Tasa de no respuesta antes de imputación a nivel unidad de observación</a:t>
            </a:r>
            <a:endParaRPr lang="en-US" sz="1600" b="1" dirty="0"/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EE7B0B2-0C52-450C-B248-8BFCFC707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2819" y="1133288"/>
            <a:ext cx="736600" cy="165100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0C6E4BD9-BE37-42F6-86BF-CC580D87AFB9}"/>
              </a:ext>
            </a:extLst>
          </p:cNvPr>
          <p:cNvSpPr txBox="1">
            <a:spLocks/>
          </p:cNvSpPr>
          <p:nvPr/>
        </p:nvSpPr>
        <p:spPr>
          <a:xfrm>
            <a:off x="0" y="63710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altLang="ko-KR" sz="2400" dirty="0">
                <a:solidFill>
                  <a:srgbClr val="033057"/>
                </a:solidFill>
                <a:cs typeface="Arial" panose="020B0604020202020204" pitchFamily="34" charset="0"/>
              </a:rPr>
              <a:t>Indicadores de precisión para censos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4A5A2527-14CD-4E02-A0D6-0718EDA4362F}"/>
              </a:ext>
            </a:extLst>
          </p:cNvPr>
          <p:cNvSpPr txBox="1">
            <a:spLocks/>
          </p:cNvSpPr>
          <p:nvPr/>
        </p:nvSpPr>
        <p:spPr>
          <a:xfrm>
            <a:off x="0" y="351742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000" b="1" dirty="0" err="1">
                <a:solidFill>
                  <a:srgbClr val="033057"/>
                </a:solidFill>
                <a:cs typeface="Arial" panose="020B0604020202020204" pitchFamily="34" charset="0"/>
              </a:rPr>
              <a:t>Propuesta</a:t>
            </a:r>
            <a:endParaRPr lang="en-US" altLang="ko-KR" sz="4000" b="1" dirty="0">
              <a:solidFill>
                <a:srgbClr val="033057"/>
              </a:solidFill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575AEB3-47E0-47F9-9AA0-DD8EEEDE9648}"/>
              </a:ext>
            </a:extLst>
          </p:cNvPr>
          <p:cNvSpPr txBox="1"/>
          <p:nvPr/>
        </p:nvSpPr>
        <p:spPr>
          <a:xfrm>
            <a:off x="725846" y="4598726"/>
            <a:ext cx="29875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Proviene directamente del trabajo de campo, se consideran todas las unidades de observación (incluyendo las registradas en los recorridos previos).</a:t>
            </a:r>
          </a:p>
        </p:txBody>
      </p:sp>
    </p:spTree>
    <p:extLst>
      <p:ext uri="{BB962C8B-B14F-4D97-AF65-F5344CB8AC3E}">
        <p14:creationId xmlns:p14="http://schemas.microsoft.com/office/powerpoint/2010/main" val="261223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o 34">
            <a:extLst>
              <a:ext uri="{FF2B5EF4-FFF2-40B4-BE49-F238E27FC236}">
                <a16:creationId xmlns:a16="http://schemas.microsoft.com/office/drawing/2014/main" id="{7F0D3BB9-9766-4EE6-9BC2-DF0922C85AF9}"/>
              </a:ext>
            </a:extLst>
          </p:cNvPr>
          <p:cNvGrpSpPr/>
          <p:nvPr/>
        </p:nvGrpSpPr>
        <p:grpSpPr>
          <a:xfrm>
            <a:off x="5469597" y="1473520"/>
            <a:ext cx="4965846" cy="5032738"/>
            <a:chOff x="2763795" y="554462"/>
            <a:chExt cx="5548355" cy="5673524"/>
          </a:xfrm>
        </p:grpSpPr>
        <p:sp>
          <p:nvSpPr>
            <p:cNvPr id="36" name="Círculo parcial 35">
              <a:extLst>
                <a:ext uri="{FF2B5EF4-FFF2-40B4-BE49-F238E27FC236}">
                  <a16:creationId xmlns:a16="http://schemas.microsoft.com/office/drawing/2014/main" id="{CEFDD271-1B68-40D7-96B8-8E40047AE246}"/>
                </a:ext>
              </a:extLst>
            </p:cNvPr>
            <p:cNvSpPr/>
            <p:nvPr/>
          </p:nvSpPr>
          <p:spPr>
            <a:xfrm>
              <a:off x="2842466" y="840577"/>
              <a:ext cx="5469684" cy="5387409"/>
            </a:xfrm>
            <a:prstGeom prst="pie">
              <a:avLst>
                <a:gd name="adj1" fmla="val 2660495"/>
                <a:gd name="adj2" fmla="val 16200000"/>
              </a:avLst>
            </a:prstGeom>
            <a:solidFill>
              <a:srgbClr val="4472C4">
                <a:alpha val="23922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D517737A-888C-44CB-8D4E-F39139B50D28}"/>
                </a:ext>
              </a:extLst>
            </p:cNvPr>
            <p:cNvSpPr txBox="1"/>
            <p:nvPr/>
          </p:nvSpPr>
          <p:spPr>
            <a:xfrm rot="18612339">
              <a:off x="2452028" y="866229"/>
              <a:ext cx="5514669" cy="489113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Cuestionarios con variables principales completas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1B89D55A-0164-4573-AFBA-0553E52F8441}"/>
              </a:ext>
            </a:extLst>
          </p:cNvPr>
          <p:cNvGrpSpPr/>
          <p:nvPr/>
        </p:nvGrpSpPr>
        <p:grpSpPr>
          <a:xfrm>
            <a:off x="5419808" y="1622783"/>
            <a:ext cx="5170429" cy="4817904"/>
            <a:chOff x="5669973" y="307873"/>
            <a:chExt cx="5776936" cy="5431337"/>
          </a:xfrm>
        </p:grpSpPr>
        <p:sp>
          <p:nvSpPr>
            <p:cNvPr id="39" name="Círculo parcial 38">
              <a:extLst>
                <a:ext uri="{FF2B5EF4-FFF2-40B4-BE49-F238E27FC236}">
                  <a16:creationId xmlns:a16="http://schemas.microsoft.com/office/drawing/2014/main" id="{2EF51B10-CBC4-49AE-9004-75CA1A47441F}"/>
                </a:ext>
              </a:extLst>
            </p:cNvPr>
            <p:cNvSpPr/>
            <p:nvPr/>
          </p:nvSpPr>
          <p:spPr>
            <a:xfrm flipH="1">
              <a:off x="5669973" y="448340"/>
              <a:ext cx="5703267" cy="5290870"/>
            </a:xfrm>
            <a:prstGeom prst="pie">
              <a:avLst>
                <a:gd name="adj1" fmla="val 8127572"/>
                <a:gd name="adj2" fmla="val 16200000"/>
              </a:avLst>
            </a:prstGeom>
            <a:solidFill>
              <a:srgbClr val="FFC000">
                <a:alpha val="23922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9D4E21FB-A170-4792-8C3E-0DF52D4EC16A}"/>
                </a:ext>
              </a:extLst>
            </p:cNvPr>
            <p:cNvGrpSpPr/>
            <p:nvPr/>
          </p:nvGrpSpPr>
          <p:grpSpPr>
            <a:xfrm>
              <a:off x="6137694" y="307873"/>
              <a:ext cx="5309215" cy="5399649"/>
              <a:chOff x="6052418" y="-595784"/>
              <a:chExt cx="5309215" cy="5399649"/>
            </a:xfrm>
          </p:grpSpPr>
          <p:sp>
            <p:nvSpPr>
              <p:cNvPr id="41" name="CuadroTexto 40">
                <a:extLst>
                  <a:ext uri="{FF2B5EF4-FFF2-40B4-BE49-F238E27FC236}">
                    <a16:creationId xmlns:a16="http://schemas.microsoft.com/office/drawing/2014/main" id="{DDA43880-824F-4B35-9A7A-DEF4DDB5ABBA}"/>
                  </a:ext>
                </a:extLst>
              </p:cNvPr>
              <p:cNvSpPr txBox="1"/>
              <p:nvPr/>
            </p:nvSpPr>
            <p:spPr>
              <a:xfrm rot="3977526">
                <a:off x="6302518" y="-255249"/>
                <a:ext cx="5399649" cy="471858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>
                        <a:lumMod val="75000"/>
                      </a:srgbClr>
                    </a:solidFill>
                    <a:effectLst/>
                    <a:uLnTx/>
                    <a:uFillTx/>
                  </a:rPr>
                  <a:t>Cuestionarios sin información o incompletos en las variables principales</a:t>
                </a:r>
              </a:p>
            </p:txBody>
          </p:sp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7B80DE44-B187-40B2-B37A-4273A2CA0041}"/>
                  </a:ext>
                </a:extLst>
              </p:cNvPr>
              <p:cNvSpPr txBox="1"/>
              <p:nvPr/>
            </p:nvSpPr>
            <p:spPr>
              <a:xfrm rot="3977526">
                <a:off x="6147169" y="-108383"/>
                <a:ext cx="4518818" cy="470832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</a:rPr>
                  <a:t>Cuestionarios no imputados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6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Tasa de no respuesta después de imputación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320ACAA9-B19B-4443-B5FF-7AB642EAF717}"/>
              </a:ext>
            </a:extLst>
          </p:cNvPr>
          <p:cNvGrpSpPr/>
          <p:nvPr/>
        </p:nvGrpSpPr>
        <p:grpSpPr>
          <a:xfrm>
            <a:off x="5745588" y="2311058"/>
            <a:ext cx="4197477" cy="3498949"/>
            <a:chOff x="3026072" y="1564209"/>
            <a:chExt cx="4689854" cy="3944448"/>
          </a:xfrm>
        </p:grpSpPr>
        <p:sp>
          <p:nvSpPr>
            <p:cNvPr id="44" name="Círculo parcial 43">
              <a:extLst>
                <a:ext uri="{FF2B5EF4-FFF2-40B4-BE49-F238E27FC236}">
                  <a16:creationId xmlns:a16="http://schemas.microsoft.com/office/drawing/2014/main" id="{A298448F-A520-4545-BB6C-37BE62FDB41F}"/>
                </a:ext>
              </a:extLst>
            </p:cNvPr>
            <p:cNvSpPr/>
            <p:nvPr/>
          </p:nvSpPr>
          <p:spPr>
            <a:xfrm flipH="1">
              <a:off x="3428537" y="1564209"/>
              <a:ext cx="4287389" cy="3940148"/>
            </a:xfrm>
            <a:prstGeom prst="pie">
              <a:avLst>
                <a:gd name="adj1" fmla="val 9159258"/>
                <a:gd name="adj2" fmla="val 16232151"/>
              </a:avLst>
            </a:prstGeom>
            <a:solidFill>
              <a:srgbClr val="4472C4">
                <a:alpha val="23922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8B657019-D69A-4325-9B64-CB72C4FCA8FC}"/>
                </a:ext>
              </a:extLst>
            </p:cNvPr>
            <p:cNvSpPr txBox="1"/>
            <p:nvPr/>
          </p:nvSpPr>
          <p:spPr>
            <a:xfrm rot="3662116">
              <a:off x="3464580" y="1570688"/>
              <a:ext cx="3499461" cy="437647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Cuestionarios imputados</a:t>
              </a:r>
            </a:p>
          </p:txBody>
        </p:sp>
      </p:grpSp>
      <p:sp>
        <p:nvSpPr>
          <p:cNvPr id="47" name="CuadroTexto 46">
            <a:extLst>
              <a:ext uri="{FF2B5EF4-FFF2-40B4-BE49-F238E27FC236}">
                <a16:creationId xmlns:a16="http://schemas.microsoft.com/office/drawing/2014/main" id="{67282081-EAC6-41C2-93CA-9AB2BBFE5036}"/>
              </a:ext>
            </a:extLst>
          </p:cNvPr>
          <p:cNvSpPr txBox="1"/>
          <p:nvPr/>
        </p:nvSpPr>
        <p:spPr>
          <a:xfrm>
            <a:off x="1829780" y="3326414"/>
            <a:ext cx="224423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i="0" u="none" strike="noStrike" kern="0" cap="none" spc="0" normalizeH="0" baseline="0" noProof="0" dirty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</a:rPr>
              <a:t>Total de unidades de observación del </a:t>
            </a: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</a:rPr>
              <a:t>UNIVERSO CENSAL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BF9000"/>
              </a:solidFill>
              <a:effectLst/>
              <a:uLnTx/>
              <a:uFillTx/>
            </a:endParaRPr>
          </a:p>
        </p:txBody>
      </p:sp>
      <p:sp>
        <p:nvSpPr>
          <p:cNvPr id="48" name="Abrir llave 47">
            <a:extLst>
              <a:ext uri="{FF2B5EF4-FFF2-40B4-BE49-F238E27FC236}">
                <a16:creationId xmlns:a16="http://schemas.microsoft.com/office/drawing/2014/main" id="{069A7BF1-0730-4055-A5A6-15EFA2F50239}"/>
              </a:ext>
            </a:extLst>
          </p:cNvPr>
          <p:cNvSpPr/>
          <p:nvPr/>
        </p:nvSpPr>
        <p:spPr>
          <a:xfrm>
            <a:off x="4028765" y="1457464"/>
            <a:ext cx="500748" cy="4874300"/>
          </a:xfrm>
          <a:prstGeom prst="leftBrace">
            <a:avLst>
              <a:gd name="adj1" fmla="val 82963"/>
              <a:gd name="adj2" fmla="val 50000"/>
            </a:avLst>
          </a:prstGeom>
          <a:noFill/>
          <a:ln w="28575" cap="flat" cmpd="sng" algn="ctr">
            <a:solidFill>
              <a:srgbClr val="BF9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BF9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Marcador de número de diapositiva 2">
            <a:extLst>
              <a:ext uri="{FF2B5EF4-FFF2-40B4-BE49-F238E27FC236}">
                <a16:creationId xmlns:a16="http://schemas.microsoft.com/office/drawing/2014/main" id="{7A7C201C-6D1E-4954-A80B-620C7C034BA2}"/>
              </a:ext>
            </a:extLst>
          </p:cNvPr>
          <p:cNvSpPr txBox="1">
            <a:spLocks/>
          </p:cNvSpPr>
          <p:nvPr/>
        </p:nvSpPr>
        <p:spPr>
          <a:xfrm>
            <a:off x="9120261" y="647627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EEC74A0-3941-4CF3-BA05-04FF141DF987}" type="slidenum">
              <a:rPr lang="es-MX" sz="1200" smtClean="0"/>
              <a:pPr algn="r"/>
              <a:t>4</a:t>
            </a:fld>
            <a:endParaRPr lang="es-MX" sz="1200" dirty="0"/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BE1F7385-D5E1-479E-B04E-D613452F2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2819" y="1133288"/>
            <a:ext cx="736600" cy="165100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47903060-B4A0-4B8C-A74F-467F33246F1F}"/>
              </a:ext>
            </a:extLst>
          </p:cNvPr>
          <p:cNvSpPr txBox="1">
            <a:spLocks/>
          </p:cNvSpPr>
          <p:nvPr/>
        </p:nvSpPr>
        <p:spPr>
          <a:xfrm>
            <a:off x="0" y="63710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altLang="ko-KR" sz="2400" dirty="0">
                <a:solidFill>
                  <a:srgbClr val="033057"/>
                </a:solidFill>
                <a:cs typeface="Arial" panose="020B0604020202020204" pitchFamily="34" charset="0"/>
              </a:rPr>
              <a:t>Indicadores de precisión para censos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6447F6CC-12F8-4D3B-B0DA-61FA526EF49D}"/>
              </a:ext>
            </a:extLst>
          </p:cNvPr>
          <p:cNvSpPr txBox="1">
            <a:spLocks/>
          </p:cNvSpPr>
          <p:nvPr/>
        </p:nvSpPr>
        <p:spPr>
          <a:xfrm>
            <a:off x="0" y="351742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000" b="1" dirty="0" err="1">
                <a:solidFill>
                  <a:srgbClr val="033057"/>
                </a:solidFill>
                <a:cs typeface="Arial" panose="020B0604020202020204" pitchFamily="34" charset="0"/>
              </a:rPr>
              <a:t>Propuesta</a:t>
            </a:r>
            <a:endParaRPr lang="en-US" altLang="ko-KR" sz="4000" b="1" dirty="0">
              <a:solidFill>
                <a:srgbClr val="033057"/>
              </a:solidFill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47A884C-FFA4-43C9-BBDB-E34219A2F3A5}"/>
              </a:ext>
            </a:extLst>
          </p:cNvPr>
          <p:cNvSpPr txBox="1"/>
          <p:nvPr/>
        </p:nvSpPr>
        <p:spPr>
          <a:xfrm>
            <a:off x="670374" y="4793373"/>
            <a:ext cx="25841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A la tasa de no respuesta proveniente del trabajo de campo se le restan los cuestionarios imputados.</a:t>
            </a:r>
          </a:p>
        </p:txBody>
      </p:sp>
    </p:spTree>
    <p:extLst>
      <p:ext uri="{BB962C8B-B14F-4D97-AF65-F5344CB8AC3E}">
        <p14:creationId xmlns:p14="http://schemas.microsoft.com/office/powerpoint/2010/main" val="697143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írculo parcial 16">
            <a:extLst>
              <a:ext uri="{FF2B5EF4-FFF2-40B4-BE49-F238E27FC236}">
                <a16:creationId xmlns:a16="http://schemas.microsoft.com/office/drawing/2014/main" id="{A47ECB6E-34CF-4414-9463-151D5984F237}"/>
              </a:ext>
            </a:extLst>
          </p:cNvPr>
          <p:cNvSpPr/>
          <p:nvPr/>
        </p:nvSpPr>
        <p:spPr>
          <a:xfrm flipH="1">
            <a:off x="5748227" y="1880927"/>
            <a:ext cx="4005805" cy="3679999"/>
          </a:xfrm>
          <a:prstGeom prst="pie">
            <a:avLst>
              <a:gd name="adj1" fmla="val 9159258"/>
              <a:gd name="adj2" fmla="val 16232151"/>
            </a:avLst>
          </a:prstGeom>
          <a:solidFill>
            <a:srgbClr val="FFC000">
              <a:alpha val="12157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7F0D3BB9-9766-4EE6-9BC2-DF0922C85AF9}"/>
              </a:ext>
            </a:extLst>
          </p:cNvPr>
          <p:cNvGrpSpPr/>
          <p:nvPr/>
        </p:nvGrpSpPr>
        <p:grpSpPr>
          <a:xfrm>
            <a:off x="5037158" y="1052574"/>
            <a:ext cx="5183955" cy="5298928"/>
            <a:chOff x="2763795" y="554462"/>
            <a:chExt cx="5548355" cy="5673524"/>
          </a:xfrm>
        </p:grpSpPr>
        <p:sp>
          <p:nvSpPr>
            <p:cNvPr id="36" name="Círculo parcial 35">
              <a:extLst>
                <a:ext uri="{FF2B5EF4-FFF2-40B4-BE49-F238E27FC236}">
                  <a16:creationId xmlns:a16="http://schemas.microsoft.com/office/drawing/2014/main" id="{CEFDD271-1B68-40D7-96B8-8E40047AE246}"/>
                </a:ext>
              </a:extLst>
            </p:cNvPr>
            <p:cNvSpPr/>
            <p:nvPr/>
          </p:nvSpPr>
          <p:spPr>
            <a:xfrm>
              <a:off x="2842466" y="840577"/>
              <a:ext cx="5469684" cy="5387409"/>
            </a:xfrm>
            <a:prstGeom prst="pie">
              <a:avLst>
                <a:gd name="adj1" fmla="val 2660495"/>
                <a:gd name="adj2" fmla="val 16200000"/>
              </a:avLst>
            </a:prstGeom>
            <a:solidFill>
              <a:srgbClr val="4472C4">
                <a:alpha val="23922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D517737A-888C-44CB-8D4E-F39139B50D28}"/>
                </a:ext>
              </a:extLst>
            </p:cNvPr>
            <p:cNvSpPr txBox="1"/>
            <p:nvPr/>
          </p:nvSpPr>
          <p:spPr>
            <a:xfrm rot="18612339">
              <a:off x="2452028" y="866229"/>
              <a:ext cx="5514669" cy="489113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Cuestionarios con variables principales completas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320ACAA9-B19B-4443-B5FF-7AB642EAF717}"/>
              </a:ext>
            </a:extLst>
          </p:cNvPr>
          <p:cNvGrpSpPr/>
          <p:nvPr/>
        </p:nvGrpSpPr>
        <p:grpSpPr>
          <a:xfrm>
            <a:off x="5110438" y="1880928"/>
            <a:ext cx="4662480" cy="3930402"/>
            <a:chOff x="2725702" y="1564209"/>
            <a:chExt cx="4990224" cy="4208253"/>
          </a:xfrm>
        </p:grpSpPr>
        <p:sp>
          <p:nvSpPr>
            <p:cNvPr id="44" name="Círculo parcial 43">
              <a:extLst>
                <a:ext uri="{FF2B5EF4-FFF2-40B4-BE49-F238E27FC236}">
                  <a16:creationId xmlns:a16="http://schemas.microsoft.com/office/drawing/2014/main" id="{A298448F-A520-4545-BB6C-37BE62FDB41F}"/>
                </a:ext>
              </a:extLst>
            </p:cNvPr>
            <p:cNvSpPr/>
            <p:nvPr/>
          </p:nvSpPr>
          <p:spPr>
            <a:xfrm flipH="1">
              <a:off x="3428537" y="1564209"/>
              <a:ext cx="4287389" cy="3940148"/>
            </a:xfrm>
            <a:prstGeom prst="pie">
              <a:avLst>
                <a:gd name="adj1" fmla="val 9159258"/>
                <a:gd name="adj2" fmla="val 16232151"/>
              </a:avLst>
            </a:prstGeom>
            <a:solidFill>
              <a:srgbClr val="4472C4">
                <a:alpha val="23922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8B657019-D69A-4325-9B64-CB72C4FCA8FC}"/>
                </a:ext>
              </a:extLst>
            </p:cNvPr>
            <p:cNvSpPr txBox="1"/>
            <p:nvPr/>
          </p:nvSpPr>
          <p:spPr>
            <a:xfrm rot="3662116">
              <a:off x="3164210" y="1834493"/>
              <a:ext cx="3499461" cy="437647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Cuestionarios imputados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Tasa de imputación a nivel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unidad de observación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7" name="CuadroTexto 46">
            <a:extLst>
              <a:ext uri="{FF2B5EF4-FFF2-40B4-BE49-F238E27FC236}">
                <a16:creationId xmlns:a16="http://schemas.microsoft.com/office/drawing/2014/main" id="{67282081-EAC6-41C2-93CA-9AB2BBFE5036}"/>
              </a:ext>
            </a:extLst>
          </p:cNvPr>
          <p:cNvSpPr txBox="1"/>
          <p:nvPr/>
        </p:nvSpPr>
        <p:spPr>
          <a:xfrm>
            <a:off x="887544" y="2695813"/>
            <a:ext cx="2609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Total de unidades de observación con información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COMPLETA O IMPUTADA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48" name="Abrir llave 47">
            <a:extLst>
              <a:ext uri="{FF2B5EF4-FFF2-40B4-BE49-F238E27FC236}">
                <a16:creationId xmlns:a16="http://schemas.microsoft.com/office/drawing/2014/main" id="{069A7BF1-0730-4055-A5A6-15EFA2F50239}"/>
              </a:ext>
            </a:extLst>
          </p:cNvPr>
          <p:cNvSpPr/>
          <p:nvPr/>
        </p:nvSpPr>
        <p:spPr>
          <a:xfrm>
            <a:off x="3596327" y="1336984"/>
            <a:ext cx="500748" cy="4474346"/>
          </a:xfrm>
          <a:prstGeom prst="leftBrace">
            <a:avLst>
              <a:gd name="adj1" fmla="val 82963"/>
              <a:gd name="adj2" fmla="val 50000"/>
            </a:avLst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Marcador de número de diapositiva 2">
            <a:extLst>
              <a:ext uri="{FF2B5EF4-FFF2-40B4-BE49-F238E27FC236}">
                <a16:creationId xmlns:a16="http://schemas.microsoft.com/office/drawing/2014/main" id="{7A7C201C-6D1E-4954-A80B-620C7C034BA2}"/>
              </a:ext>
            </a:extLst>
          </p:cNvPr>
          <p:cNvSpPr txBox="1">
            <a:spLocks/>
          </p:cNvSpPr>
          <p:nvPr/>
        </p:nvSpPr>
        <p:spPr>
          <a:xfrm>
            <a:off x="9120261" y="647627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EEC74A0-3941-4CF3-BA05-04FF141DF987}" type="slidenum">
              <a:rPr lang="es-MX" sz="1200" smtClean="0"/>
              <a:pPr algn="r"/>
              <a:t>5</a:t>
            </a:fld>
            <a:endParaRPr lang="es-MX" sz="1200" dirty="0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57BC6C00-DB22-4346-9D53-7B429124C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2819" y="1133288"/>
            <a:ext cx="736600" cy="165100"/>
          </a:xfrm>
          <a:prstGeom prst="rect">
            <a:avLst/>
          </a:prstGeom>
        </p:spPr>
      </p:pic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5BFCF135-9EB9-4F10-AB51-EB39981FB8C3}"/>
              </a:ext>
            </a:extLst>
          </p:cNvPr>
          <p:cNvSpPr txBox="1">
            <a:spLocks/>
          </p:cNvSpPr>
          <p:nvPr/>
        </p:nvSpPr>
        <p:spPr>
          <a:xfrm>
            <a:off x="0" y="63710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altLang="ko-KR" sz="2400" dirty="0">
                <a:solidFill>
                  <a:srgbClr val="033057"/>
                </a:solidFill>
                <a:cs typeface="Arial" panose="020B0604020202020204" pitchFamily="34" charset="0"/>
              </a:rPr>
              <a:t>Indicadores de precisión para censos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8EF1CC11-732F-4808-B15E-41AE11416E12}"/>
              </a:ext>
            </a:extLst>
          </p:cNvPr>
          <p:cNvSpPr txBox="1">
            <a:spLocks/>
          </p:cNvSpPr>
          <p:nvPr/>
        </p:nvSpPr>
        <p:spPr>
          <a:xfrm>
            <a:off x="0" y="351742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000" b="1" dirty="0" err="1">
                <a:solidFill>
                  <a:srgbClr val="033057"/>
                </a:solidFill>
                <a:cs typeface="Arial" panose="020B0604020202020204" pitchFamily="34" charset="0"/>
              </a:rPr>
              <a:t>Propuesta</a:t>
            </a:r>
            <a:endParaRPr lang="en-US" altLang="ko-KR" sz="4000" b="1" dirty="0">
              <a:solidFill>
                <a:srgbClr val="033057"/>
              </a:solidFill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589447C-8840-4ED2-9E15-6925425877EA}"/>
              </a:ext>
            </a:extLst>
          </p:cNvPr>
          <p:cNvSpPr txBox="1"/>
          <p:nvPr/>
        </p:nvSpPr>
        <p:spPr>
          <a:xfrm>
            <a:off x="100773" y="4839116"/>
            <a:ext cx="3445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No es complemento de la Tasa de no respuesta después de imputación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El universo sólo incluye los cuestionarios que se utilizan para la información que se publicará.</a:t>
            </a:r>
          </a:p>
        </p:txBody>
      </p:sp>
    </p:spTree>
    <p:extLst>
      <p:ext uri="{BB962C8B-B14F-4D97-AF65-F5344CB8AC3E}">
        <p14:creationId xmlns:p14="http://schemas.microsoft.com/office/powerpoint/2010/main" val="4189960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o 34">
            <a:extLst>
              <a:ext uri="{FF2B5EF4-FFF2-40B4-BE49-F238E27FC236}">
                <a16:creationId xmlns:a16="http://schemas.microsoft.com/office/drawing/2014/main" id="{7F0D3BB9-9766-4EE6-9BC2-DF0922C85AF9}"/>
              </a:ext>
            </a:extLst>
          </p:cNvPr>
          <p:cNvGrpSpPr/>
          <p:nvPr/>
        </p:nvGrpSpPr>
        <p:grpSpPr>
          <a:xfrm>
            <a:off x="4299235" y="775812"/>
            <a:ext cx="5548355" cy="5673524"/>
            <a:chOff x="2763795" y="554462"/>
            <a:chExt cx="5548355" cy="5673524"/>
          </a:xfrm>
        </p:grpSpPr>
        <p:sp>
          <p:nvSpPr>
            <p:cNvPr id="36" name="Círculo parcial 35">
              <a:extLst>
                <a:ext uri="{FF2B5EF4-FFF2-40B4-BE49-F238E27FC236}">
                  <a16:creationId xmlns:a16="http://schemas.microsoft.com/office/drawing/2014/main" id="{CEFDD271-1B68-40D7-96B8-8E40047AE246}"/>
                </a:ext>
              </a:extLst>
            </p:cNvPr>
            <p:cNvSpPr/>
            <p:nvPr/>
          </p:nvSpPr>
          <p:spPr>
            <a:xfrm>
              <a:off x="2842466" y="840577"/>
              <a:ext cx="5469684" cy="5387409"/>
            </a:xfrm>
            <a:prstGeom prst="pie">
              <a:avLst>
                <a:gd name="adj1" fmla="val 2660495"/>
                <a:gd name="adj2" fmla="val 16200000"/>
              </a:avLst>
            </a:prstGeom>
            <a:solidFill>
              <a:srgbClr val="4472C4">
                <a:alpha val="23922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D517737A-888C-44CB-8D4E-F39139B50D28}"/>
                </a:ext>
              </a:extLst>
            </p:cNvPr>
            <p:cNvSpPr txBox="1"/>
            <p:nvPr/>
          </p:nvSpPr>
          <p:spPr>
            <a:xfrm rot="18612339">
              <a:off x="2452028" y="866229"/>
              <a:ext cx="5514669" cy="489113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Cuestionarios con variables principales completas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9" name="Text Placeholder 1">
            <a:extLst>
              <a:ext uri="{FF2B5EF4-FFF2-40B4-BE49-F238E27FC236}">
                <a16:creationId xmlns:a16="http://schemas.microsoft.com/office/drawing/2014/main" id="{F744D2FD-9EAF-449D-844C-A4410A0F394C}"/>
              </a:ext>
            </a:extLst>
          </p:cNvPr>
          <p:cNvSpPr txBox="1">
            <a:spLocks/>
          </p:cNvSpPr>
          <p:nvPr/>
        </p:nvSpPr>
        <p:spPr>
          <a:xfrm>
            <a:off x="887496" y="237543"/>
            <a:ext cx="8976033" cy="7029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altLang="ko-KR" sz="2400" b="1" dirty="0">
                <a:solidFill>
                  <a:srgbClr val="033057"/>
                </a:solidFill>
                <a:latin typeface="Calibri Light" panose="020F0302020204030204"/>
                <a:cs typeface="Arial" panose="020B0604020202020204" pitchFamily="34" charset="0"/>
              </a:rPr>
              <a:t>Indicadores de precisión para Censos</a:t>
            </a:r>
          </a:p>
        </p:txBody>
      </p:sp>
      <p:sp>
        <p:nvSpPr>
          <p:cNvPr id="50" name="Marcador de número de diapositiva 2">
            <a:extLst>
              <a:ext uri="{FF2B5EF4-FFF2-40B4-BE49-F238E27FC236}">
                <a16:creationId xmlns:a16="http://schemas.microsoft.com/office/drawing/2014/main" id="{7A7C201C-6D1E-4954-A80B-620C7C034BA2}"/>
              </a:ext>
            </a:extLst>
          </p:cNvPr>
          <p:cNvSpPr txBox="1">
            <a:spLocks/>
          </p:cNvSpPr>
          <p:nvPr/>
        </p:nvSpPr>
        <p:spPr>
          <a:xfrm>
            <a:off x="9120261" y="647627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EEC74A0-3941-4CF3-BA05-04FF141DF987}" type="slidenum">
              <a:rPr lang="es-MX" sz="1200" smtClean="0"/>
              <a:pPr algn="r"/>
              <a:t>6</a:t>
            </a:fld>
            <a:endParaRPr lang="es-MX" sz="1200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A60A464B-C695-4411-8C6B-ABE4FC19232D}"/>
              </a:ext>
            </a:extLst>
          </p:cNvPr>
          <p:cNvSpPr/>
          <p:nvPr/>
        </p:nvSpPr>
        <p:spPr>
          <a:xfrm>
            <a:off x="9275899" y="3188469"/>
            <a:ext cx="2743201" cy="2032144"/>
          </a:xfrm>
          <a:prstGeom prst="ellipse">
            <a:avLst/>
          </a:prstGeom>
          <a:solidFill>
            <a:srgbClr val="ED7D31">
              <a:alpha val="25098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Variables sin respuesta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Tasa de no respuesta a nivel variable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31BB4DA-B370-4C45-B53B-01E2E91E9E10}"/>
              </a:ext>
            </a:extLst>
          </p:cNvPr>
          <p:cNvSpPr txBox="1"/>
          <p:nvPr/>
        </p:nvSpPr>
        <p:spPr>
          <a:xfrm>
            <a:off x="568712" y="3071480"/>
            <a:ext cx="2958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</a:rPr>
              <a:t>Total de unidades de observación con información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</a:rPr>
              <a:t> COMPLETA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</a:endParaRPr>
          </a:p>
        </p:txBody>
      </p:sp>
      <p:sp>
        <p:nvSpPr>
          <p:cNvPr id="14" name="Abrir llave 13">
            <a:extLst>
              <a:ext uri="{FF2B5EF4-FFF2-40B4-BE49-F238E27FC236}">
                <a16:creationId xmlns:a16="http://schemas.microsoft.com/office/drawing/2014/main" id="{C380C172-C956-4BEA-AEF7-D72E963F334D}"/>
              </a:ext>
            </a:extLst>
          </p:cNvPr>
          <p:cNvSpPr/>
          <p:nvPr/>
        </p:nvSpPr>
        <p:spPr>
          <a:xfrm>
            <a:off x="3499646" y="1424389"/>
            <a:ext cx="500748" cy="4474346"/>
          </a:xfrm>
          <a:prstGeom prst="leftBrace">
            <a:avLst>
              <a:gd name="adj1" fmla="val 82963"/>
              <a:gd name="adj2" fmla="val 50000"/>
            </a:avLst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D70B5226-A4E3-4ED6-8614-18C888C98734}"/>
              </a:ext>
            </a:extLst>
          </p:cNvPr>
          <p:cNvSpPr/>
          <p:nvPr/>
        </p:nvSpPr>
        <p:spPr>
          <a:xfrm rot="19600033">
            <a:off x="7467685" y="2754996"/>
            <a:ext cx="1533375" cy="294717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252F1815-C662-4B2A-8FE1-CEE35C13C9C0}"/>
              </a:ext>
            </a:extLst>
          </p:cNvPr>
          <p:cNvSpPr/>
          <p:nvPr/>
        </p:nvSpPr>
        <p:spPr>
          <a:xfrm>
            <a:off x="9259001" y="1617035"/>
            <a:ext cx="2743201" cy="1285319"/>
          </a:xfrm>
          <a:prstGeom prst="ellipse">
            <a:avLst/>
          </a:prstGeom>
          <a:solidFill>
            <a:srgbClr val="ED7D31">
              <a:alpha val="25098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Variables con respuesta</a:t>
            </a: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1C231230-1CD9-4244-8C06-E6E713E096FA}"/>
              </a:ext>
            </a:extLst>
          </p:cNvPr>
          <p:cNvSpPr/>
          <p:nvPr/>
        </p:nvSpPr>
        <p:spPr>
          <a:xfrm rot="1011477">
            <a:off x="7583245" y="3385787"/>
            <a:ext cx="1533375" cy="294717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D706E2A-1FD1-457C-AEFC-24EB610F878A}"/>
              </a:ext>
            </a:extLst>
          </p:cNvPr>
          <p:cNvSpPr txBox="1"/>
          <p:nvPr/>
        </p:nvSpPr>
        <p:spPr>
          <a:xfrm>
            <a:off x="150195" y="4988562"/>
            <a:ext cx="3445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Se calculará para las variables que alimentan los indicadores objetivo.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Los cuestionarios imputados no se incluyen porque por construcción todos tienen respuesta.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28458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0C78148-193D-4739-9E4E-95311E745069}"/>
              </a:ext>
            </a:extLst>
          </p:cNvPr>
          <p:cNvSpPr txBox="1"/>
          <p:nvPr/>
        </p:nvSpPr>
        <p:spPr>
          <a:xfrm>
            <a:off x="1728439" y="1832793"/>
            <a:ext cx="928896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 fontAlgn="ctr"/>
            <a:r>
              <a:rPr lang="es-ES" b="0" i="0" u="none" strike="noStrike" dirty="0">
                <a:solidFill>
                  <a:srgbClr val="000000"/>
                </a:solidFill>
                <a:effectLst/>
              </a:rPr>
              <a:t>Características</a:t>
            </a:r>
          </a:p>
          <a:p>
            <a:pPr lvl="1" algn="l" fontAlgn="ctr"/>
            <a:endParaRPr lang="es-ES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 fontAlgn="ctr">
              <a:buFont typeface="Courier New" panose="02070309020205020404" pitchFamily="49" charset="0"/>
              <a:buChar char="o"/>
            </a:pPr>
            <a:r>
              <a:rPr lang="es-ES" b="0" i="0" u="none" strike="noStrike" dirty="0">
                <a:solidFill>
                  <a:srgbClr val="000000"/>
                </a:solidFill>
                <a:effectLst/>
              </a:rPr>
              <a:t>Serán de carácter interno. </a:t>
            </a:r>
          </a:p>
          <a:p>
            <a:pPr marL="742950" lvl="1" indent="-285750" algn="l" fontAlgn="ctr">
              <a:buFont typeface="Courier New" panose="02070309020205020404" pitchFamily="49" charset="0"/>
              <a:buChar char="o"/>
            </a:pPr>
            <a:endParaRPr lang="es-ES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742950" lvl="1" indent="-285750" algn="l" fontAlgn="ctr">
              <a:buFont typeface="Courier New" panose="02070309020205020404" pitchFamily="49" charset="0"/>
              <a:buChar char="o"/>
            </a:pPr>
            <a:r>
              <a:rPr lang="es-MX" dirty="0">
                <a:effectLst/>
                <a:ea typeface="Calibri" panose="020F0502020204030204" pitchFamily="34" charset="0"/>
              </a:rPr>
              <a:t>Se reportarán tanto para información preliminar como definitiva.</a:t>
            </a:r>
          </a:p>
          <a:p>
            <a:pPr marL="742950" lvl="1" indent="-285750" algn="l" fontAlgn="ctr">
              <a:buFont typeface="Courier New" panose="02070309020205020404" pitchFamily="49" charset="0"/>
              <a:buChar char="o"/>
            </a:pPr>
            <a:endParaRPr lang="es-MX" dirty="0">
              <a:effectLst/>
              <a:ea typeface="Calibri" panose="020F0502020204030204" pitchFamily="34" charset="0"/>
            </a:endParaRPr>
          </a:p>
          <a:p>
            <a:pPr marL="742950" lvl="1" indent="-285750" algn="l" fontAlgn="ctr">
              <a:buFont typeface="Courier New" panose="02070309020205020404" pitchFamily="49" charset="0"/>
              <a:buChar char="o"/>
            </a:pPr>
            <a:r>
              <a:rPr lang="es-MX" dirty="0">
                <a:effectLst/>
                <a:ea typeface="Calibri" panose="020F0502020204030204" pitchFamily="34" charset="0"/>
              </a:rPr>
              <a:t>El plazo para el reporte de estos indicadores será el mismo que el empleado para el reporte de metadatos, es decir, un periodo de 30 días naturales.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742950" lvl="1" indent="-285750" algn="l" fontAlgn="ctr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4BC08493-8535-437F-ABE1-74AF10FDD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2819" y="1133288"/>
            <a:ext cx="736600" cy="165100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2951F87-3CF7-4877-9255-941BE9AC8F9E}"/>
              </a:ext>
            </a:extLst>
          </p:cNvPr>
          <p:cNvSpPr txBox="1">
            <a:spLocks/>
          </p:cNvSpPr>
          <p:nvPr/>
        </p:nvSpPr>
        <p:spPr>
          <a:xfrm>
            <a:off x="0" y="63710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altLang="ko-KR" sz="2400" dirty="0">
                <a:solidFill>
                  <a:srgbClr val="033057"/>
                </a:solidFill>
                <a:cs typeface="Arial" panose="020B0604020202020204" pitchFamily="34" charset="0"/>
              </a:rPr>
              <a:t>Indicadores de precisión para censos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8DEB3A60-A71F-4CA5-9D55-835773DBE335}"/>
              </a:ext>
            </a:extLst>
          </p:cNvPr>
          <p:cNvSpPr txBox="1">
            <a:spLocks/>
          </p:cNvSpPr>
          <p:nvPr/>
        </p:nvSpPr>
        <p:spPr>
          <a:xfrm>
            <a:off x="0" y="351742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000" b="1" dirty="0" err="1">
                <a:solidFill>
                  <a:srgbClr val="033057"/>
                </a:solidFill>
                <a:cs typeface="Arial" panose="020B0604020202020204" pitchFamily="34" charset="0"/>
              </a:rPr>
              <a:t>Propuesta</a:t>
            </a:r>
            <a:endParaRPr lang="en-US" altLang="ko-KR" sz="4000" b="1" dirty="0">
              <a:solidFill>
                <a:srgbClr val="033057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70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BC08493-8535-437F-ABE1-74AF10FDD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2819" y="1046914"/>
            <a:ext cx="736600" cy="165100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2951F87-3CF7-4877-9255-941BE9AC8F9E}"/>
              </a:ext>
            </a:extLst>
          </p:cNvPr>
          <p:cNvSpPr txBox="1">
            <a:spLocks/>
          </p:cNvSpPr>
          <p:nvPr/>
        </p:nvSpPr>
        <p:spPr>
          <a:xfrm>
            <a:off x="0" y="63710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altLang="ko-KR" sz="2400" dirty="0">
                <a:solidFill>
                  <a:srgbClr val="033057"/>
                </a:solidFill>
                <a:cs typeface="Arial" panose="020B0604020202020204" pitchFamily="34" charset="0"/>
              </a:rPr>
              <a:t>Indicadores de precisión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8DEB3A60-A71F-4CA5-9D55-835773DBE335}"/>
              </a:ext>
            </a:extLst>
          </p:cNvPr>
          <p:cNvSpPr txBox="1">
            <a:spLocks/>
          </p:cNvSpPr>
          <p:nvPr/>
        </p:nvSpPr>
        <p:spPr>
          <a:xfrm>
            <a:off x="0" y="351742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000" b="1" dirty="0" err="1">
                <a:solidFill>
                  <a:srgbClr val="033057"/>
                </a:solidFill>
                <a:cs typeface="Arial" panose="020B0604020202020204" pitchFamily="34" charset="0"/>
              </a:rPr>
              <a:t>Comparativo</a:t>
            </a:r>
            <a:endParaRPr lang="en-US" altLang="ko-KR" sz="4000" b="1" dirty="0">
              <a:solidFill>
                <a:srgbClr val="033057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" name="Tabla 5">
            <a:extLst>
              <a:ext uri="{FF2B5EF4-FFF2-40B4-BE49-F238E27FC236}">
                <a16:creationId xmlns:a16="http://schemas.microsoft.com/office/drawing/2014/main" id="{01962B9C-CD36-432C-B0D1-62376A4655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664280"/>
              </p:ext>
            </p:extLst>
          </p:nvPr>
        </p:nvGraphicFramePr>
        <p:xfrm>
          <a:off x="309756" y="1331122"/>
          <a:ext cx="11572485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722">
                  <a:extLst>
                    <a:ext uri="{9D8B030D-6E8A-4147-A177-3AD203B41FA5}">
                      <a16:colId xmlns:a16="http://schemas.microsoft.com/office/drawing/2014/main" val="3008063250"/>
                    </a:ext>
                  </a:extLst>
                </a:gridCol>
                <a:gridCol w="5854390">
                  <a:extLst>
                    <a:ext uri="{9D8B030D-6E8A-4147-A177-3AD203B41FA5}">
                      <a16:colId xmlns:a16="http://schemas.microsoft.com/office/drawing/2014/main" val="1493556854"/>
                    </a:ext>
                  </a:extLst>
                </a:gridCol>
                <a:gridCol w="1538869">
                  <a:extLst>
                    <a:ext uri="{9D8B030D-6E8A-4147-A177-3AD203B41FA5}">
                      <a16:colId xmlns:a16="http://schemas.microsoft.com/office/drawing/2014/main" val="3587703563"/>
                    </a:ext>
                  </a:extLst>
                </a:gridCol>
                <a:gridCol w="1137424">
                  <a:extLst>
                    <a:ext uri="{9D8B030D-6E8A-4147-A177-3AD203B41FA5}">
                      <a16:colId xmlns:a16="http://schemas.microsoft.com/office/drawing/2014/main" val="758156983"/>
                    </a:ext>
                  </a:extLst>
                </a:gridCol>
                <a:gridCol w="1639229">
                  <a:extLst>
                    <a:ext uri="{9D8B030D-6E8A-4147-A177-3AD203B41FA5}">
                      <a16:colId xmlns:a16="http://schemas.microsoft.com/office/drawing/2014/main" val="512975021"/>
                    </a:ext>
                  </a:extLst>
                </a:gridCol>
                <a:gridCol w="947851">
                  <a:extLst>
                    <a:ext uri="{9D8B030D-6E8A-4147-A177-3AD203B41FA5}">
                      <a16:colId xmlns:a16="http://schemas.microsoft.com/office/drawing/2014/main" val="11016219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Indicadores de programas estadísticos</a:t>
                      </a:r>
                      <a:endParaRPr lang="en-US" sz="160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Encuestas Probabilísticas</a:t>
                      </a:r>
                      <a:endParaRPr lang="en-US" sz="160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Encuestas mixtas</a:t>
                      </a:r>
                      <a:endParaRPr lang="en-US" sz="160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Registros Administrativos</a:t>
                      </a:r>
                      <a:endParaRPr lang="en-US" sz="160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Censos</a:t>
                      </a:r>
                      <a:endParaRPr lang="en-US" sz="160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949476"/>
                  </a:ext>
                </a:extLst>
              </a:tr>
              <a:tr h="194489">
                <a:tc rowSpan="6"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Internos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Tasa de </a:t>
                      </a:r>
                      <a:r>
                        <a:rPr lang="es-MX" sz="1600" dirty="0" err="1"/>
                        <a:t>sobrecobertura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s-MX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s-MX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s-MX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N.A.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880500"/>
                  </a:ext>
                </a:extLst>
              </a:tr>
              <a:tr h="194489"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Tasa de no respuesta a nivel unidad de observación antes de imputación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s-MX" sz="2400" b="1" dirty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s-MX" sz="2400" b="1" dirty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s-MX" sz="2400" b="1" dirty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s-MX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7934372"/>
                  </a:ext>
                </a:extLst>
              </a:tr>
              <a:tr h="194489"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Tasa de imputación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s-MX" sz="2400" b="1" dirty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s-MX" sz="2400" b="1" dirty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 se imputa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E7FF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s-MX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2837300"/>
                  </a:ext>
                </a:extLst>
              </a:tr>
              <a:tr h="473889"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Tasa de no respuesta a nivel unidad de observación después de imputación</a:t>
                      </a:r>
                    </a:p>
                  </a:txBody>
                  <a:tcPr anchor="ctr">
                    <a:solidFill>
                      <a:srgbClr val="E7F0FA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s-MX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s-MX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s-MX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0793335"/>
                  </a:ext>
                </a:extLst>
              </a:tr>
              <a:tr h="194489"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Tasa de no respuesta a nivel variable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Pendiente</a:t>
                      </a:r>
                    </a:p>
                  </a:txBody>
                  <a:tcPr anchor="ctr">
                    <a:solidFill>
                      <a:srgbClr val="E7FF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solidFill>
                      <a:srgbClr val="E7FF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s-MX" sz="2400" b="1" dirty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s-MX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5454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Tasa de cumplimiento de la muestra mínima</a:t>
                      </a:r>
                    </a:p>
                  </a:txBody>
                  <a:tcPr anchor="ctr">
                    <a:solidFill>
                      <a:srgbClr val="E7F0FA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s-MX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solidFill>
                      <a:srgbClr val="E7F0FA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s-MX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>
                              <a:lumMod val="6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solidFill>
                      <a:srgbClr val="E7F0FA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 hay muestra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564735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chemeClr val="bg1"/>
                          </a:solidFill>
                        </a:rPr>
                        <a:t>Externos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Coeficiente de Variación</a:t>
                      </a:r>
                      <a:endParaRPr lang="en-US" sz="1600" dirty="0"/>
                    </a:p>
                  </a:txBody>
                  <a:tcPr anchor="ctr">
                    <a:solidFill>
                      <a:srgbClr val="79BAE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s-MX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solidFill>
                      <a:srgbClr val="79BAE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s-MX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solidFill>
                      <a:srgbClr val="79BAE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 hay muestra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es-MX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13133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Error Estándar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s-MX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s-MX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es-MX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020274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Intervalo de Confianza</a:t>
                      </a:r>
                      <a:endParaRPr lang="en-US" sz="1600" dirty="0"/>
                    </a:p>
                  </a:txBody>
                  <a:tcPr anchor="ctr">
                    <a:solidFill>
                      <a:srgbClr val="79BAE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s-MX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solidFill>
                      <a:srgbClr val="79BAE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s-MX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solidFill>
                      <a:srgbClr val="79BAE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93152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Cobertura de la variable de diseño (encuestas no probabilísticas)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N.A.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s-MX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N.A.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059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49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áfico 30">
            <a:extLst>
              <a:ext uri="{FF2B5EF4-FFF2-40B4-BE49-F238E27FC236}">
                <a16:creationId xmlns:a16="http://schemas.microsoft.com/office/drawing/2014/main" id="{32F03F70-A84D-4AE7-ACB0-1E565EE59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2819" y="1133288"/>
            <a:ext cx="736600" cy="165100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4557DE2F-F0B5-4E7C-9091-4693141834F6}"/>
              </a:ext>
            </a:extLst>
          </p:cNvPr>
          <p:cNvSpPr txBox="1"/>
          <p:nvPr/>
        </p:nvSpPr>
        <p:spPr>
          <a:xfrm>
            <a:off x="10700120" y="63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9255EB0-57C6-4D77-B1EE-7D536C2E736C}"/>
              </a:ext>
            </a:extLst>
          </p:cNvPr>
          <p:cNvSpPr txBox="1">
            <a:spLocks/>
          </p:cNvSpPr>
          <p:nvPr/>
        </p:nvSpPr>
        <p:spPr>
          <a:xfrm>
            <a:off x="0" y="63710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altLang="ko-KR" sz="2400" dirty="0">
                <a:solidFill>
                  <a:srgbClr val="033057"/>
                </a:solidFill>
                <a:cs typeface="Arial" panose="020B0604020202020204" pitchFamily="34" charset="0"/>
              </a:rPr>
              <a:t>Indicadores de precisión para censos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AAAC828D-9231-4FFE-BE0C-953F2A2CAD53}"/>
              </a:ext>
            </a:extLst>
          </p:cNvPr>
          <p:cNvSpPr txBox="1">
            <a:spLocks/>
          </p:cNvSpPr>
          <p:nvPr/>
        </p:nvSpPr>
        <p:spPr>
          <a:xfrm>
            <a:off x="0" y="351742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000" b="1" dirty="0" err="1">
                <a:solidFill>
                  <a:srgbClr val="033057"/>
                </a:solidFill>
                <a:cs typeface="Arial" panose="020B0604020202020204" pitchFamily="34" charset="0"/>
              </a:rPr>
              <a:t>Acuerdo</a:t>
            </a:r>
            <a:r>
              <a:rPr lang="en-US" altLang="ko-KR" sz="4000" b="1" dirty="0">
                <a:solidFill>
                  <a:srgbClr val="033057"/>
                </a:solidFill>
                <a:cs typeface="Arial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rgbClr val="033057"/>
                </a:solidFill>
                <a:cs typeface="Arial" panose="020B0604020202020204" pitchFamily="34" charset="0"/>
              </a:rPr>
              <a:t>propuesto</a:t>
            </a:r>
            <a:endParaRPr lang="en-US" altLang="ko-KR" sz="4000" b="1" dirty="0">
              <a:solidFill>
                <a:srgbClr val="033057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5AAFFE7-87F3-4875-8BBB-B0189FF68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073058"/>
              </p:ext>
            </p:extLst>
          </p:nvPr>
        </p:nvGraphicFramePr>
        <p:xfrm>
          <a:off x="2445612" y="2226563"/>
          <a:ext cx="7497378" cy="22033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97378">
                  <a:extLst>
                    <a:ext uri="{9D8B030D-6E8A-4147-A177-3AD203B41FA5}">
                      <a16:colId xmlns:a16="http://schemas.microsoft.com/office/drawing/2014/main" val="1978419140"/>
                    </a:ext>
                  </a:extLst>
                </a:gridCol>
              </a:tblGrid>
              <a:tr h="431228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endParaRPr lang="es-MX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13" marR="35013" marT="13092" marB="8768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119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aprueban los indicadores de precisión para censos conforme a las especificaciones de las fichas técnicas incluidas en la carpeta.  Estos indicadores serán de carácter interno y deberán entregarse en el sistema de metadatos a partir de la información publicada en diciembre de 2021.</a:t>
                      </a: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369406"/>
                  </a:ext>
                </a:extLst>
              </a:tr>
              <a:tr h="360966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6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Font typeface="Calibri" panose="020F0502020204030204" pitchFamily="34" charset="0"/>
                        <a:buNone/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774045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1902CFB6-2881-41F5-85AA-26873E9B57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7" y="5682405"/>
            <a:ext cx="3066090" cy="103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4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Tema de Office">
  <a:themeElements>
    <a:clrScheme name="INEGI">
      <a:dk1>
        <a:srgbClr val="000000"/>
      </a:dk1>
      <a:lt1>
        <a:srgbClr val="FFFFFF"/>
      </a:lt1>
      <a:dk2>
        <a:srgbClr val="0A3356"/>
      </a:dk2>
      <a:lt2>
        <a:srgbClr val="A6A6A6"/>
      </a:lt2>
      <a:accent1>
        <a:srgbClr val="00A1E2"/>
      </a:accent1>
      <a:accent2>
        <a:srgbClr val="0074C5"/>
      </a:accent2>
      <a:accent3>
        <a:srgbClr val="0A3356"/>
      </a:accent3>
      <a:accent4>
        <a:srgbClr val="404040"/>
      </a:accent4>
      <a:accent5>
        <a:srgbClr val="A6A6A6"/>
      </a:accent5>
      <a:accent6>
        <a:srgbClr val="FFFFFF"/>
      </a:accent6>
      <a:hlink>
        <a:srgbClr val="00A1E2"/>
      </a:hlink>
      <a:folHlink>
        <a:srgbClr val="0074C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CD6D101B991474E93D6C5C48804BC99" ma:contentTypeVersion="0" ma:contentTypeDescription="Crear nuevo documento." ma:contentTypeScope="" ma:versionID="6a91a376ce0852ca1f90f2c352c28c9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bba8a198e9bb40c3eeca6d0bd41257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B9B93B-B91C-40BA-9F88-66CFE7AAED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1A0B5F-8681-41DD-8CC5-64A61167EA8C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0FA192C-0850-40EC-8979-54234FFAF9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72650</TotalTime>
  <Words>524</Words>
  <Application>Microsoft Office PowerPoint</Application>
  <PresentationFormat>Panorámica</PresentationFormat>
  <Paragraphs>120</Paragraphs>
  <Slides>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TISCAREÑO DIAZ LAURA PATRICIA</dc:creator>
  <cp:lastModifiedBy>Nuria Torroja Mateu</cp:lastModifiedBy>
  <cp:revision>1084</cp:revision>
  <dcterms:created xsi:type="dcterms:W3CDTF">2021-01-12T20:57:55Z</dcterms:created>
  <dcterms:modified xsi:type="dcterms:W3CDTF">2021-12-03T18:07:55Z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0x0101002CD6D101B991474E93D6C5C48804BC99</vt:lpwstr>
  </property>
</Properties>
</file>