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9" r:id="rId5"/>
    <p:sldId id="1053" r:id="rId6"/>
    <p:sldId id="985" r:id="rId7"/>
    <p:sldId id="1051" r:id="rId8"/>
    <p:sldId id="995" r:id="rId9"/>
    <p:sldId id="996" r:id="rId10"/>
    <p:sldId id="273" r:id="rId11"/>
    <p:sldId id="1050" r:id="rId12"/>
    <p:sldId id="262" r:id="rId13"/>
    <p:sldId id="263" r:id="rId14"/>
    <p:sldId id="264" r:id="rId15"/>
    <p:sldId id="266" r:id="rId16"/>
    <p:sldId id="267" r:id="rId17"/>
    <p:sldId id="268" r:id="rId18"/>
    <p:sldId id="258" r:id="rId19"/>
    <p:sldId id="1052" r:id="rId20"/>
    <p:sldId id="1054" r:id="rId21"/>
    <p:sldId id="1055" r:id="rId22"/>
    <p:sldId id="1049"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TRANA ESTRADA ULISES" initials="PEU" lastIdx="3" clrIdx="0">
    <p:extLst>
      <p:ext uri="{19B8F6BF-5375-455C-9EA6-DF929625EA0E}">
        <p15:presenceInfo xmlns:p15="http://schemas.microsoft.com/office/powerpoint/2012/main" userId="S::ULISES.PASTRANA@inegi.org.mx::2e86036b-e6ba-4846-b613-5434f30441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8" autoAdjust="0"/>
    <p:restoredTop sz="81447" autoAdjust="0"/>
  </p:normalViewPr>
  <p:slideViewPr>
    <p:cSldViewPr snapToGrid="0">
      <p:cViewPr varScale="1">
        <p:scale>
          <a:sx n="76" d="100"/>
          <a:sy n="76" d="100"/>
        </p:scale>
        <p:origin x="17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97EB1-A9FA-4FDD-8371-C41EA1FE8F61}" type="datetimeFigureOut">
              <a:rPr lang="es-ES" smtClean="0"/>
              <a:t>04/06/2021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C1122-B544-4757-A9C2-8F0ADCA4E52B}" type="slidenum">
              <a:rPr lang="es-ES" smtClean="0"/>
              <a:t>‹Nº›</a:t>
            </a:fld>
            <a:endParaRPr lang="es-ES" dirty="0"/>
          </a:p>
        </p:txBody>
      </p:sp>
    </p:spTree>
    <p:extLst>
      <p:ext uri="{BB962C8B-B14F-4D97-AF65-F5344CB8AC3E}">
        <p14:creationId xmlns:p14="http://schemas.microsoft.com/office/powerpoint/2010/main" val="262988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58C1122-B544-4757-A9C2-8F0ADCA4E52B}" type="slidenum">
              <a:rPr lang="es-ES" smtClean="0"/>
              <a:t>3</a:t>
            </a:fld>
            <a:endParaRPr lang="es-ES" dirty="0"/>
          </a:p>
        </p:txBody>
      </p:sp>
    </p:spTree>
    <p:extLst>
      <p:ext uri="{BB962C8B-B14F-4D97-AF65-F5344CB8AC3E}">
        <p14:creationId xmlns:p14="http://schemas.microsoft.com/office/powerpoint/2010/main" val="393970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16</a:t>
            </a:fld>
            <a:endParaRPr lang="es-MX" dirty="0"/>
          </a:p>
        </p:txBody>
      </p:sp>
    </p:spTree>
    <p:extLst>
      <p:ext uri="{BB962C8B-B14F-4D97-AF65-F5344CB8AC3E}">
        <p14:creationId xmlns:p14="http://schemas.microsoft.com/office/powerpoint/2010/main" val="337542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a:t>
            </a:r>
          </a:p>
          <a:p>
            <a:endParaRPr lang="es-MX" dirty="0"/>
          </a:p>
        </p:txBody>
      </p:sp>
      <p:sp>
        <p:nvSpPr>
          <p:cNvPr id="4" name="Marcador de número de diapositiva 3"/>
          <p:cNvSpPr>
            <a:spLocks noGrp="1"/>
          </p:cNvSpPr>
          <p:nvPr>
            <p:ph type="sldNum" sz="quarter" idx="5"/>
          </p:nvPr>
        </p:nvSpPr>
        <p:spPr/>
        <p:txBody>
          <a:bodyPr/>
          <a:lstStyle/>
          <a:p>
            <a:fld id="{C58C1122-B544-4757-A9C2-8F0ADCA4E52B}" type="slidenum">
              <a:rPr lang="es-ES" smtClean="0"/>
              <a:t>8</a:t>
            </a:fld>
            <a:endParaRPr lang="es-ES" dirty="0"/>
          </a:p>
        </p:txBody>
      </p:sp>
    </p:spTree>
    <p:extLst>
      <p:ext uri="{BB962C8B-B14F-4D97-AF65-F5344CB8AC3E}">
        <p14:creationId xmlns:p14="http://schemas.microsoft.com/office/powerpoint/2010/main" val="208778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9</a:t>
            </a:fld>
            <a:endParaRPr lang="es-MX" dirty="0"/>
          </a:p>
        </p:txBody>
      </p:sp>
    </p:spTree>
    <p:extLst>
      <p:ext uri="{BB962C8B-B14F-4D97-AF65-F5344CB8AC3E}">
        <p14:creationId xmlns:p14="http://schemas.microsoft.com/office/powerpoint/2010/main" val="182398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10</a:t>
            </a:fld>
            <a:endParaRPr lang="es-MX" dirty="0"/>
          </a:p>
        </p:txBody>
      </p:sp>
    </p:spTree>
    <p:extLst>
      <p:ext uri="{BB962C8B-B14F-4D97-AF65-F5344CB8AC3E}">
        <p14:creationId xmlns:p14="http://schemas.microsoft.com/office/powerpoint/2010/main" val="412865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11</a:t>
            </a:fld>
            <a:endParaRPr lang="es-MX" dirty="0"/>
          </a:p>
        </p:txBody>
      </p:sp>
    </p:spTree>
    <p:extLst>
      <p:ext uri="{BB962C8B-B14F-4D97-AF65-F5344CB8AC3E}">
        <p14:creationId xmlns:p14="http://schemas.microsoft.com/office/powerpoint/2010/main" val="118534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12</a:t>
            </a:fld>
            <a:endParaRPr lang="es-MX" dirty="0"/>
          </a:p>
        </p:txBody>
      </p:sp>
    </p:spTree>
    <p:extLst>
      <p:ext uri="{BB962C8B-B14F-4D97-AF65-F5344CB8AC3E}">
        <p14:creationId xmlns:p14="http://schemas.microsoft.com/office/powerpoint/2010/main" val="414766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13</a:t>
            </a:fld>
            <a:endParaRPr lang="es-MX" dirty="0"/>
          </a:p>
        </p:txBody>
      </p:sp>
    </p:spTree>
    <p:extLst>
      <p:ext uri="{BB962C8B-B14F-4D97-AF65-F5344CB8AC3E}">
        <p14:creationId xmlns:p14="http://schemas.microsoft.com/office/powerpoint/2010/main" val="251320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14</a:t>
            </a:fld>
            <a:endParaRPr lang="es-MX" dirty="0"/>
          </a:p>
        </p:txBody>
      </p:sp>
    </p:spTree>
    <p:extLst>
      <p:ext uri="{BB962C8B-B14F-4D97-AF65-F5344CB8AC3E}">
        <p14:creationId xmlns:p14="http://schemas.microsoft.com/office/powerpoint/2010/main" val="84488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723B9F0-E1C9-4E42-82F3-D14CEDF5B1A9}" type="slidenum">
              <a:rPr lang="es-MX" smtClean="0"/>
              <a:t>15</a:t>
            </a:fld>
            <a:endParaRPr lang="es-MX" dirty="0"/>
          </a:p>
        </p:txBody>
      </p:sp>
    </p:spTree>
    <p:extLst>
      <p:ext uri="{BB962C8B-B14F-4D97-AF65-F5344CB8AC3E}">
        <p14:creationId xmlns:p14="http://schemas.microsoft.com/office/powerpoint/2010/main" val="371462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381618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413289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205981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parador_4">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EDFE3E2-DCF9-7545-8532-78F404B76D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FB7774E4-6EE2-DD4B-AE86-3D69DF9BFE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70" y="5778500"/>
            <a:ext cx="1756229" cy="349250"/>
          </a:xfrm>
          <a:prstGeom prst="rect">
            <a:avLst/>
          </a:prstGeom>
        </p:spPr>
      </p:pic>
    </p:spTree>
    <p:extLst>
      <p:ext uri="{BB962C8B-B14F-4D97-AF65-F5344CB8AC3E}">
        <p14:creationId xmlns:p14="http://schemas.microsoft.com/office/powerpoint/2010/main" val="361038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erre_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4F08C00-469B-BB4F-97A2-9B521A6A2C1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62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359604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182350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387550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323932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312092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96998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161643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749BB68-481F-4203-A8E2-42867E31CAA9}" type="datetimeFigureOut">
              <a:rPr lang="es-ES" smtClean="0"/>
              <a:t>04/06/2021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CF700D54-E785-49CD-B4EA-558928711214}" type="slidenum">
              <a:rPr lang="es-ES" smtClean="0"/>
              <a:t>‹Nº›</a:t>
            </a:fld>
            <a:endParaRPr lang="es-ES" dirty="0"/>
          </a:p>
        </p:txBody>
      </p:sp>
    </p:spTree>
    <p:extLst>
      <p:ext uri="{BB962C8B-B14F-4D97-AF65-F5344CB8AC3E}">
        <p14:creationId xmlns:p14="http://schemas.microsoft.com/office/powerpoint/2010/main" val="113733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9BB68-481F-4203-A8E2-42867E31CAA9}" type="datetimeFigureOut">
              <a:rPr lang="es-ES" smtClean="0"/>
              <a:t>04/06/2021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0D54-E785-49CD-B4EA-558928711214}" type="slidenum">
              <a:rPr lang="es-ES" smtClean="0"/>
              <a:t>‹Nº›</a:t>
            </a:fld>
            <a:endParaRPr lang="es-ES" dirty="0"/>
          </a:p>
        </p:txBody>
      </p:sp>
    </p:spTree>
    <p:extLst>
      <p:ext uri="{BB962C8B-B14F-4D97-AF65-F5344CB8AC3E}">
        <p14:creationId xmlns:p14="http://schemas.microsoft.com/office/powerpoint/2010/main" val="1587062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6C6393BB-5133-6248-98F6-8F0FA68FB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562" y="3030067"/>
            <a:ext cx="736600" cy="165100"/>
          </a:xfrm>
          <a:prstGeom prst="rect">
            <a:avLst/>
          </a:prstGeom>
        </p:spPr>
      </p:pic>
      <p:sp>
        <p:nvSpPr>
          <p:cNvPr id="9" name="Text Placeholder 1">
            <a:extLst>
              <a:ext uri="{FF2B5EF4-FFF2-40B4-BE49-F238E27FC236}">
                <a16:creationId xmlns:a16="http://schemas.microsoft.com/office/drawing/2014/main" id="{D9D6BB0E-3F4A-405B-9888-72B7B7812A40}"/>
              </a:ext>
            </a:extLst>
          </p:cNvPr>
          <p:cNvSpPr txBox="1">
            <a:spLocks/>
          </p:cNvSpPr>
          <p:nvPr/>
        </p:nvSpPr>
        <p:spPr>
          <a:xfrm>
            <a:off x="6543450" y="666292"/>
            <a:ext cx="463093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4800" b="1" dirty="0">
                <a:solidFill>
                  <a:schemeClr val="bg1"/>
                </a:solidFill>
                <a:latin typeface="Arial" panose="020B0604020202020204" pitchFamily="34" charset="0"/>
                <a:cs typeface="Arial" panose="020B0604020202020204" pitchFamily="34" charset="0"/>
              </a:rPr>
              <a:t>Comité de Aseguramiento de la Calidad</a:t>
            </a:r>
          </a:p>
          <a:p>
            <a:pPr marL="0" indent="0">
              <a:buNone/>
            </a:pPr>
            <a:endParaRPr lang="es-MX" altLang="ko-KR" sz="4800" b="1" dirty="0">
              <a:solidFill>
                <a:schemeClr val="bg1"/>
              </a:solidFill>
              <a:latin typeface="Arial" panose="020B0604020202020204" pitchFamily="34" charset="0"/>
              <a:cs typeface="Arial" panose="020B0604020202020204" pitchFamily="34" charset="0"/>
            </a:endParaRPr>
          </a:p>
          <a:p>
            <a:pPr marL="0" indent="0" algn="ctr">
              <a:buNone/>
            </a:pPr>
            <a:r>
              <a:rPr lang="es-MX" altLang="ko-KR" sz="4800" b="1" dirty="0">
                <a:solidFill>
                  <a:schemeClr val="bg1"/>
                </a:solidFill>
                <a:latin typeface="Arial" panose="020B0604020202020204" pitchFamily="34" charset="0"/>
                <a:cs typeface="Arial" panose="020B0604020202020204" pitchFamily="34" charset="0"/>
              </a:rPr>
              <a:t>DGGMA</a:t>
            </a:r>
            <a:r>
              <a:rPr lang="ko-KR" altLang="es-MX" sz="4800" b="1" dirty="0">
                <a:solidFill>
                  <a:schemeClr val="bg1"/>
                </a:solidFill>
                <a:latin typeface="Arial" panose="020B0604020202020204" pitchFamily="34" charset="0"/>
                <a:cs typeface="Arial" panose="020B0604020202020204" pitchFamily="34" charset="0"/>
              </a:rPr>
              <a:t> </a:t>
            </a:r>
            <a:endParaRPr lang="es-MX" altLang="ko-KR" sz="4800" b="1" dirty="0">
              <a:solidFill>
                <a:schemeClr val="bg1"/>
              </a:solidFill>
              <a:latin typeface="Arial" panose="020B0604020202020204" pitchFamily="34" charset="0"/>
              <a:cs typeface="Arial" panose="020B0604020202020204" pitchFamily="34" charset="0"/>
            </a:endParaRPr>
          </a:p>
          <a:p>
            <a:pPr marL="0" indent="0" algn="ctr">
              <a:buNone/>
            </a:pPr>
            <a:endParaRPr lang="es-MX" altLang="ko-KR" b="1" dirty="0">
              <a:solidFill>
                <a:schemeClr val="bg1"/>
              </a:solidFill>
              <a:latin typeface="Arial" panose="020B0604020202020204" pitchFamily="34" charset="0"/>
              <a:cs typeface="Arial" panose="020B0604020202020204" pitchFamily="34" charset="0"/>
            </a:endParaRPr>
          </a:p>
          <a:p>
            <a:pPr marL="0" indent="0" algn="ctr">
              <a:buNone/>
            </a:pPr>
            <a:endParaRPr lang="es-MX" altLang="ko-KR" b="1" dirty="0">
              <a:solidFill>
                <a:schemeClr val="bg1"/>
              </a:solidFill>
              <a:latin typeface="Arial" panose="020B0604020202020204" pitchFamily="34" charset="0"/>
              <a:cs typeface="Arial" panose="020B0604020202020204" pitchFamily="34" charset="0"/>
            </a:endParaRPr>
          </a:p>
          <a:p>
            <a:pPr marL="0" indent="0" algn="ctr">
              <a:buNone/>
            </a:pPr>
            <a:r>
              <a:rPr lang="es-MX" altLang="ko-KR" b="1" dirty="0">
                <a:solidFill>
                  <a:schemeClr val="bg1"/>
                </a:solidFill>
                <a:latin typeface="Arial" panose="020B0604020202020204" pitchFamily="34" charset="0"/>
                <a:cs typeface="Arial" panose="020B0604020202020204" pitchFamily="34" charset="0"/>
              </a:rPr>
              <a:t> </a:t>
            </a:r>
          </a:p>
          <a:p>
            <a:pPr marL="0" indent="0" algn="ctr">
              <a:buNone/>
            </a:pPr>
            <a:r>
              <a:rPr lang="es-MX" altLang="ko-KR" sz="1800" b="1" dirty="0">
                <a:solidFill>
                  <a:schemeClr val="bg1"/>
                </a:solidFill>
                <a:latin typeface="Arial" panose="020B0604020202020204" pitchFamily="34" charset="0"/>
                <a:cs typeface="Arial" panose="020B0604020202020204" pitchFamily="34" charset="0"/>
              </a:rPr>
              <a:t>                                                  Junio, 2021</a:t>
            </a:r>
          </a:p>
        </p:txBody>
      </p:sp>
      <p:sp>
        <p:nvSpPr>
          <p:cNvPr id="2" name="CuadroTexto 1">
            <a:extLst>
              <a:ext uri="{FF2B5EF4-FFF2-40B4-BE49-F238E27FC236}">
                <a16:creationId xmlns:a16="http://schemas.microsoft.com/office/drawing/2014/main" id="{829ED11D-C95A-4759-BC17-C7A63B41AC82}"/>
              </a:ext>
            </a:extLst>
          </p:cNvPr>
          <p:cNvSpPr txBox="1"/>
          <p:nvPr/>
        </p:nvSpPr>
        <p:spPr>
          <a:xfrm>
            <a:off x="594360" y="5257800"/>
            <a:ext cx="5219700" cy="369332"/>
          </a:xfrm>
          <a:prstGeom prst="rect">
            <a:avLst/>
          </a:prstGeom>
          <a:noFill/>
        </p:spPr>
        <p:txBody>
          <a:bodyPr wrap="square" rtlCol="0">
            <a:spAutoFit/>
          </a:bodyPr>
          <a:lstStyle/>
          <a:p>
            <a:r>
              <a:rPr lang="es-MX" dirty="0">
                <a:solidFill>
                  <a:schemeClr val="bg1"/>
                </a:solidFill>
              </a:rPr>
              <a:t>Dirección General de Geografía y Medio Ambiente </a:t>
            </a:r>
          </a:p>
        </p:txBody>
      </p:sp>
    </p:spTree>
    <p:extLst>
      <p:ext uri="{BB962C8B-B14F-4D97-AF65-F5344CB8AC3E}">
        <p14:creationId xmlns:p14="http://schemas.microsoft.com/office/powerpoint/2010/main" val="243781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7668882D-47A1-4437-9996-65C9A3E1CB58}"/>
                  </a:ext>
                </a:extLst>
              </p:cNvPr>
              <p:cNvSpPr txBox="1">
                <a:spLocks/>
              </p:cNvSpPr>
              <p:nvPr/>
            </p:nvSpPr>
            <p:spPr>
              <a:xfrm>
                <a:off x="706756" y="1539588"/>
                <a:ext cx="10572895" cy="4786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El indicador de calidad de la precisión posicional (horizontal y vertical) que se propone, establece una cota superior bajo un valor hipotético del </a:t>
                </a:r>
                <a14:m>
                  <m:oMath xmlns:m="http://schemas.openxmlformats.org/officeDocument/2006/math">
                    <m:r>
                      <a:rPr lang="es-ES" sz="2200">
                        <a:solidFill>
                          <a:schemeClr val="tx1">
                            <a:lumMod val="75000"/>
                            <a:lumOff val="25000"/>
                          </a:schemeClr>
                        </a:solidFill>
                        <a:latin typeface="Cambria Math" panose="02040503050406030204" pitchFamily="18" charset="0"/>
                        <a:cs typeface="Arial" panose="020B0604020202020204" pitchFamily="34" charset="0"/>
                      </a:rPr>
                      <m:t>𝑅𝑀𝑆𝐸</m:t>
                    </m:r>
                  </m:oMath>
                </a14:m>
                <a:r>
                  <a:rPr lang="es-MX" sz="2200" dirty="0">
                    <a:solidFill>
                      <a:schemeClr val="tx1">
                        <a:lumMod val="75000"/>
                        <a:lumOff val="25000"/>
                      </a:schemeClr>
                    </a:solidFill>
                    <a:latin typeface="Arial" panose="020B0604020202020204" pitchFamily="34" charset="0"/>
                    <a:cs typeface="Arial" panose="020B0604020202020204" pitchFamily="34" charset="0"/>
                  </a:rPr>
                  <a:t>.</a:t>
                </a:r>
              </a:p>
              <a:p>
                <a:pPr>
                  <a:lnSpc>
                    <a:spcPct val="114000"/>
                  </a:lnSpc>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La clave de este proceso es el resultado sobre la distribución del </a:t>
                </a:r>
                <a14:m>
                  <m:oMath xmlns:m="http://schemas.openxmlformats.org/officeDocument/2006/math">
                    <m:r>
                      <a:rPr lang="es-ES" sz="2400" i="1">
                        <a:solidFill>
                          <a:schemeClr val="tx1">
                            <a:lumMod val="75000"/>
                            <a:lumOff val="25000"/>
                          </a:schemeClr>
                        </a:solidFill>
                        <a:latin typeface="Cambria Math" panose="02040503050406030204" pitchFamily="18" charset="0"/>
                        <a:cs typeface="Arial" panose="020B0604020202020204" pitchFamily="34" charset="0"/>
                      </a:rPr>
                      <m:t>𝑅𝑀𝑆𝐸</m:t>
                    </m:r>
                  </m:oMath>
                </a14:m>
                <a:r>
                  <a:rPr lang="es-MX" sz="2200" dirty="0">
                    <a:solidFill>
                      <a:schemeClr val="tx1">
                        <a:lumMod val="75000"/>
                        <a:lumOff val="25000"/>
                      </a:schemeClr>
                    </a:solidFill>
                    <a:latin typeface="Arial" panose="020B0604020202020204" pitchFamily="34" charset="0"/>
                    <a:cs typeface="Arial" panose="020B0604020202020204" pitchFamily="34" charset="0"/>
                  </a:rPr>
                  <a:t> el cual esta relacionado con la distribución </a:t>
                </a:r>
                <a14:m>
                  <m:oMath xmlns:m="http://schemas.openxmlformats.org/officeDocument/2006/math">
                    <m:sSup>
                      <m:sSupPr>
                        <m:ctrlPr>
                          <a:rPr lang="es-MX" sz="2200" i="1" smtClean="0">
                            <a:solidFill>
                              <a:schemeClr val="tx1">
                                <a:lumMod val="75000"/>
                                <a:lumOff val="25000"/>
                              </a:schemeClr>
                            </a:solidFill>
                            <a:latin typeface="Cambria Math" panose="02040503050406030204" pitchFamily="18" charset="0"/>
                            <a:cs typeface="Arial" panose="020B0604020202020204" pitchFamily="34" charset="0"/>
                          </a:rPr>
                        </m:ctrlPr>
                      </m:sSupPr>
                      <m:e>
                        <m:r>
                          <a:rPr lang="es-MX" sz="220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𝜒</m:t>
                        </m:r>
                      </m:e>
                      <m:sup>
                        <m:r>
                          <a:rPr lang="es-ES" sz="2200" b="0" i="1" smtClean="0">
                            <a:solidFill>
                              <a:schemeClr val="tx1">
                                <a:lumMod val="75000"/>
                                <a:lumOff val="25000"/>
                              </a:schemeClr>
                            </a:solidFill>
                            <a:latin typeface="Cambria Math" panose="02040503050406030204" pitchFamily="18" charset="0"/>
                            <a:cs typeface="Arial" panose="020B0604020202020204" pitchFamily="34" charset="0"/>
                          </a:rPr>
                          <m:t>2</m:t>
                        </m:r>
                      </m:sup>
                    </m:sSup>
                  </m:oMath>
                </a14:m>
                <a:r>
                  <a:rPr lang="es-MX" sz="2200" dirty="0">
                    <a:solidFill>
                      <a:schemeClr val="tx1">
                        <a:lumMod val="75000"/>
                        <a:lumOff val="25000"/>
                      </a:schemeClr>
                    </a:solidFill>
                    <a:latin typeface="Arial" panose="020B0604020202020204" pitchFamily="34" charset="0"/>
                    <a:cs typeface="Arial" panose="020B0604020202020204" pitchFamily="34" charset="0"/>
                  </a:rPr>
                  <a:t> ; se sabe que:</a:t>
                </a:r>
              </a:p>
              <a:p>
                <a:pPr>
                  <a:lnSpc>
                    <a:spcPct val="114000"/>
                  </a:lnSpc>
                  <a:defRPr/>
                </a:pPr>
                <a:endParaRPr lang="es-MX" sz="2200" i="1" dirty="0">
                  <a:solidFill>
                    <a:schemeClr val="tx1">
                      <a:lumMod val="75000"/>
                      <a:lumOff val="25000"/>
                    </a:schemeClr>
                  </a:solidFill>
                  <a:latin typeface="Cambria Math" panose="02040503050406030204" pitchFamily="18" charset="0"/>
                  <a:cs typeface="Arial" panose="020B0604020202020204" pitchFamily="34" charset="0"/>
                </a:endParaRPr>
              </a:p>
              <a:p>
                <a:pPr marL="0" indent="0">
                  <a:lnSpc>
                    <a:spcPct val="114000"/>
                  </a:lnSpc>
                  <a:buNone/>
                  <a:defRPr/>
                </a:pPr>
                <a14:m>
                  <m:oMathPara xmlns:m="http://schemas.openxmlformats.org/officeDocument/2006/math">
                    <m:oMathParaPr>
                      <m:jc m:val="centerGroup"/>
                    </m:oMathParaPr>
                    <m:oMath xmlns:m="http://schemas.openxmlformats.org/officeDocument/2006/math">
                      <m:r>
                        <a:rPr lang="es-ES" b="0" i="1" smtClean="0">
                          <a:solidFill>
                            <a:schemeClr val="tx1">
                              <a:lumMod val="75000"/>
                              <a:lumOff val="25000"/>
                            </a:schemeClr>
                          </a:solidFill>
                          <a:latin typeface="Cambria Math" panose="02040503050406030204" pitchFamily="18" charset="0"/>
                          <a:cs typeface="Arial" panose="020B0604020202020204" pitchFamily="34" charset="0"/>
                        </a:rPr>
                        <m:t>𝑔𝑙</m:t>
                      </m:r>
                      <m:r>
                        <a:rPr lang="es-ES" b="0" i="1" smtClean="0">
                          <a:solidFill>
                            <a:schemeClr val="tx1">
                              <a:lumMod val="75000"/>
                              <a:lumOff val="25000"/>
                            </a:schemeClr>
                          </a:solidFill>
                          <a:latin typeface="Cambria Math" panose="02040503050406030204" pitchFamily="18" charset="0"/>
                          <a:cs typeface="Arial" panose="020B0604020202020204" pitchFamily="34" charset="0"/>
                        </a:rPr>
                        <m:t> </m:t>
                      </m:r>
                      <m:f>
                        <m:fPr>
                          <m:ctrlPr>
                            <a:rPr lang="es-ES" b="0" i="1" smtClean="0">
                              <a:solidFill>
                                <a:schemeClr val="tx1">
                                  <a:lumMod val="75000"/>
                                  <a:lumOff val="25000"/>
                                </a:schemeClr>
                              </a:solidFill>
                              <a:latin typeface="Cambria Math" panose="02040503050406030204" pitchFamily="18" charset="0"/>
                              <a:cs typeface="Arial" panose="020B0604020202020204" pitchFamily="34" charset="0"/>
                            </a:rPr>
                          </m:ctrlPr>
                        </m:fPr>
                        <m:num>
                          <m:sSup>
                            <m:sSupPr>
                              <m:ctrlPr>
                                <a:rPr lang="es-ES" i="1">
                                  <a:solidFill>
                                    <a:schemeClr val="tx1">
                                      <a:lumMod val="75000"/>
                                      <a:lumOff val="25000"/>
                                    </a:schemeClr>
                                  </a:solidFill>
                                  <a:latin typeface="Cambria Math" panose="02040503050406030204" pitchFamily="18" charset="0"/>
                                  <a:cs typeface="Arial" panose="020B0604020202020204" pitchFamily="34" charset="0"/>
                                </a:rPr>
                              </m:ctrlPr>
                            </m:sSupPr>
                            <m:e>
                              <m:acc>
                                <m:accPr>
                                  <m:chr m:val="̂"/>
                                  <m:ctrlPr>
                                    <a:rPr lang="es-ES" i="1">
                                      <a:solidFill>
                                        <a:schemeClr val="tx1">
                                          <a:lumMod val="75000"/>
                                          <a:lumOff val="25000"/>
                                        </a:schemeClr>
                                      </a:solidFill>
                                      <a:latin typeface="Cambria Math" panose="02040503050406030204" pitchFamily="18" charset="0"/>
                                      <a:cs typeface="Arial" panose="020B0604020202020204" pitchFamily="34" charset="0"/>
                                    </a:rPr>
                                  </m:ctrlPr>
                                </m:accPr>
                                <m:e>
                                  <m:r>
                                    <a:rPr lang="es-E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𝜎</m:t>
                                  </m:r>
                                </m:e>
                              </m:acc>
                            </m:e>
                            <m:sup>
                              <m:r>
                                <a:rPr lang="es-ES" i="1">
                                  <a:solidFill>
                                    <a:schemeClr val="tx1">
                                      <a:lumMod val="75000"/>
                                      <a:lumOff val="25000"/>
                                    </a:schemeClr>
                                  </a:solidFill>
                                  <a:latin typeface="Cambria Math" panose="02040503050406030204" pitchFamily="18" charset="0"/>
                                  <a:cs typeface="Arial" panose="020B0604020202020204" pitchFamily="34" charset="0"/>
                                </a:rPr>
                                <m:t>2</m:t>
                              </m:r>
                            </m:sup>
                          </m:sSup>
                        </m:num>
                        <m:den>
                          <m:sSubSup>
                            <m:sSubSupPr>
                              <m:ctrlPr>
                                <a:rPr lang="es-ES" b="0" i="1" smtClean="0">
                                  <a:solidFill>
                                    <a:schemeClr val="tx1">
                                      <a:lumMod val="75000"/>
                                      <a:lumOff val="25000"/>
                                    </a:schemeClr>
                                  </a:solidFill>
                                  <a:latin typeface="Cambria Math" panose="02040503050406030204" pitchFamily="18" charset="0"/>
                                  <a:cs typeface="Arial" panose="020B0604020202020204" pitchFamily="34" charset="0"/>
                                </a:rPr>
                              </m:ctrlPr>
                            </m:sSubSupPr>
                            <m:e>
                              <m:r>
                                <a:rPr lang="es-E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𝜎</m:t>
                              </m:r>
                            </m:e>
                            <m:sub>
                              <m:r>
                                <a:rPr lang="es-ES" b="0" i="1" smtClean="0">
                                  <a:solidFill>
                                    <a:schemeClr val="tx1">
                                      <a:lumMod val="75000"/>
                                      <a:lumOff val="25000"/>
                                    </a:schemeClr>
                                  </a:solidFill>
                                  <a:latin typeface="Cambria Math" panose="02040503050406030204" pitchFamily="18" charset="0"/>
                                  <a:cs typeface="Arial" panose="020B0604020202020204" pitchFamily="34" charset="0"/>
                                </a:rPr>
                                <m:t>0</m:t>
                              </m:r>
                            </m:sub>
                            <m:sup>
                              <m:r>
                                <a:rPr lang="es-ES" b="0" i="1" smtClean="0">
                                  <a:solidFill>
                                    <a:schemeClr val="tx1">
                                      <a:lumMod val="75000"/>
                                      <a:lumOff val="25000"/>
                                    </a:schemeClr>
                                  </a:solidFill>
                                  <a:latin typeface="Cambria Math" panose="02040503050406030204" pitchFamily="18" charset="0"/>
                                  <a:cs typeface="Arial" panose="020B0604020202020204" pitchFamily="34" charset="0"/>
                                </a:rPr>
                                <m:t>2</m:t>
                              </m:r>
                            </m:sup>
                          </m:sSubSup>
                        </m:den>
                      </m:f>
                      <m:r>
                        <a:rPr lang="es-E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s-E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bSupPr>
                        <m:e>
                          <m:r>
                            <a:rPr lang="es-E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𝜒</m:t>
                          </m:r>
                        </m:e>
                        <m:sub>
                          <m:r>
                            <a:rPr lang="es-E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𝑔𝑙</m:t>
                          </m:r>
                        </m:sub>
                        <m:sup>
                          <m:r>
                            <a:rPr lang="es-E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2</m:t>
                          </m:r>
                        </m:sup>
                      </m:sSubSup>
                    </m:oMath>
                  </m:oMathPara>
                </a14:m>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mc:Choice>
        <mc:Fallback xmlns="">
          <p:sp>
            <p:nvSpPr>
              <p:cNvPr id="14" name="Text Placeholder 4">
                <a:extLst>
                  <a:ext uri="{FF2B5EF4-FFF2-40B4-BE49-F238E27FC236}">
                    <a16:creationId xmlns:a16="http://schemas.microsoft.com/office/drawing/2014/main" id="{7668882D-47A1-4437-9996-65C9A3E1CB58}"/>
                  </a:ext>
                </a:extLst>
              </p:cNvPr>
              <p:cNvSpPr txBox="1">
                <a:spLocks noRot="1" noChangeAspect="1" noMove="1" noResize="1" noEditPoints="1" noAdjustHandles="1" noChangeArrowheads="1" noChangeShapeType="1" noTextEdit="1"/>
              </p:cNvSpPr>
              <p:nvPr/>
            </p:nvSpPr>
            <p:spPr>
              <a:xfrm>
                <a:off x="706756" y="1539588"/>
                <a:ext cx="10572895" cy="4786023"/>
              </a:xfrm>
              <a:prstGeom prst="rect">
                <a:avLst/>
              </a:prstGeom>
              <a:blipFill>
                <a:blip r:embed="rId3"/>
                <a:stretch>
                  <a:fillRect l="-692"/>
                </a:stretch>
              </a:blipFill>
            </p:spPr>
            <p:txBody>
              <a:bodyPr/>
              <a:lstStyle/>
              <a:p>
                <a:r>
                  <a:rPr lang="es-MX">
                    <a:noFill/>
                  </a:rPr>
                  <a:t> </a:t>
                </a:r>
              </a:p>
            </p:txBody>
          </p:sp>
        </mc:Fallback>
      </mc:AlternateContent>
      <p:sp>
        <p:nvSpPr>
          <p:cNvPr id="4" name="CuadroTexto 3"/>
          <p:cNvSpPr txBox="1"/>
          <p:nvPr/>
        </p:nvSpPr>
        <p:spPr>
          <a:xfrm>
            <a:off x="1641666" y="5164523"/>
            <a:ext cx="1978926" cy="523220"/>
          </a:xfrm>
          <a:prstGeom prst="rect">
            <a:avLst/>
          </a:prstGeom>
          <a:noFill/>
        </p:spPr>
        <p:txBody>
          <a:bodyPr wrap="square" rtlCol="0">
            <a:spAutoFit/>
          </a:bodyPr>
          <a:lstStyle/>
          <a:p>
            <a:pPr algn="ctr"/>
            <a:r>
              <a:rPr lang="es-ES" sz="1400" dirty="0">
                <a:latin typeface="Arial" panose="020B0604020202020204" pitchFamily="34" charset="0"/>
                <a:cs typeface="Arial" panose="020B0604020202020204" pitchFamily="34" charset="0"/>
              </a:rPr>
              <a:t>Número de observaciones</a:t>
            </a:r>
          </a:p>
        </p:txBody>
      </p:sp>
      <p:cxnSp>
        <p:nvCxnSpPr>
          <p:cNvPr id="15" name="Conector recto de flecha 14"/>
          <p:cNvCxnSpPr/>
          <p:nvPr/>
        </p:nvCxnSpPr>
        <p:spPr>
          <a:xfrm>
            <a:off x="3478473" y="5426133"/>
            <a:ext cx="1487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uadroTexto 17"/>
              <p:cNvSpPr txBox="1"/>
              <p:nvPr/>
            </p:nvSpPr>
            <p:spPr>
              <a:xfrm>
                <a:off x="7558615" y="4704602"/>
                <a:ext cx="1978926" cy="307777"/>
              </a:xfrm>
              <a:prstGeom prst="rect">
                <a:avLst/>
              </a:prstGeom>
              <a:noFill/>
            </p:spPr>
            <p:txBody>
              <a:bodyPr wrap="square" rtlCol="0">
                <a:spAutoFit/>
              </a:bodyPr>
              <a:lstStyle/>
              <a:p>
                <a:pPr algn="ctr"/>
                <a14:m>
                  <m:oMath xmlns:m="http://schemas.openxmlformats.org/officeDocument/2006/math">
                    <m:sSup>
                      <m:sSupPr>
                        <m:ctrlPr>
                          <a:rPr lang="es-ES" sz="1400" b="0" i="1" smtClean="0">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𝑅𝑀𝑆𝐸</m:t>
                        </m:r>
                      </m:e>
                      <m:sup>
                        <m:r>
                          <a:rPr lang="es-ES" sz="1400" b="0" i="1" smtClean="0">
                            <a:latin typeface="Cambria Math" panose="02040503050406030204" pitchFamily="18" charset="0"/>
                            <a:cs typeface="Arial" panose="020B0604020202020204" pitchFamily="34" charset="0"/>
                          </a:rPr>
                          <m:t>2</m:t>
                        </m:r>
                      </m:sup>
                    </m:sSup>
                  </m:oMath>
                </a14:m>
                <a:r>
                  <a:rPr lang="es-ES" sz="1400" dirty="0">
                    <a:latin typeface="Arial" panose="020B0604020202020204" pitchFamily="34" charset="0"/>
                    <a:cs typeface="Arial" panose="020B0604020202020204" pitchFamily="34" charset="0"/>
                  </a:rPr>
                  <a:t> estimado</a:t>
                </a:r>
              </a:p>
            </p:txBody>
          </p:sp>
        </mc:Choice>
        <mc:Fallback xmlns="">
          <p:sp>
            <p:nvSpPr>
              <p:cNvPr id="18" name="CuadroTexto 17"/>
              <p:cNvSpPr txBox="1">
                <a:spLocks noRot="1" noChangeAspect="1" noMove="1" noResize="1" noEditPoints="1" noAdjustHandles="1" noChangeArrowheads="1" noChangeShapeType="1" noTextEdit="1"/>
              </p:cNvSpPr>
              <p:nvPr/>
            </p:nvSpPr>
            <p:spPr>
              <a:xfrm>
                <a:off x="7558615" y="4704602"/>
                <a:ext cx="1978926" cy="307777"/>
              </a:xfrm>
              <a:prstGeom prst="rect">
                <a:avLst/>
              </a:prstGeom>
              <a:blipFill>
                <a:blip r:embed="rId4"/>
                <a:stretch>
                  <a:fillRect t="-4000" b="-20000"/>
                </a:stretch>
              </a:blipFill>
            </p:spPr>
            <p:txBody>
              <a:bodyPr/>
              <a:lstStyle/>
              <a:p>
                <a:r>
                  <a:rPr lang="es-MX">
                    <a:noFill/>
                  </a:rPr>
                  <a:t> </a:t>
                </a:r>
              </a:p>
            </p:txBody>
          </p:sp>
        </mc:Fallback>
      </mc:AlternateContent>
      <p:cxnSp>
        <p:nvCxnSpPr>
          <p:cNvPr id="19" name="Conector recto de flecha 18"/>
          <p:cNvCxnSpPr/>
          <p:nvPr/>
        </p:nvCxnSpPr>
        <p:spPr>
          <a:xfrm flipH="1">
            <a:off x="6248147" y="4904657"/>
            <a:ext cx="1547284" cy="10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uadroTexto 20"/>
              <p:cNvSpPr txBox="1"/>
              <p:nvPr/>
            </p:nvSpPr>
            <p:spPr>
              <a:xfrm>
                <a:off x="7717971" y="5898458"/>
                <a:ext cx="1978926" cy="307777"/>
              </a:xfrm>
              <a:prstGeom prst="rect">
                <a:avLst/>
              </a:prstGeom>
              <a:noFill/>
            </p:spPr>
            <p:txBody>
              <a:bodyPr wrap="square" rtlCol="0">
                <a:spAutoFit/>
              </a:bodyPr>
              <a:lstStyle/>
              <a:p>
                <a:pPr algn="ctr"/>
                <a14:m>
                  <m:oMath xmlns:m="http://schemas.openxmlformats.org/officeDocument/2006/math">
                    <m:sSup>
                      <m:sSupPr>
                        <m:ctrlPr>
                          <a:rPr lang="es-ES" sz="1400" b="0" i="1" smtClean="0">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𝑅𝑀𝑆𝐸</m:t>
                        </m:r>
                      </m:e>
                      <m:sup>
                        <m:r>
                          <a:rPr lang="es-ES" sz="1400" b="0" i="1" smtClean="0">
                            <a:latin typeface="Cambria Math" panose="02040503050406030204" pitchFamily="18" charset="0"/>
                            <a:cs typeface="Arial" panose="020B0604020202020204" pitchFamily="34" charset="0"/>
                          </a:rPr>
                          <m:t>2</m:t>
                        </m:r>
                      </m:sup>
                    </m:sSup>
                  </m:oMath>
                </a14:m>
                <a:r>
                  <a:rPr lang="es-ES" sz="1400" dirty="0">
                    <a:latin typeface="Arial" panose="020B0604020202020204" pitchFamily="34" charset="0"/>
                    <a:cs typeface="Arial" panose="020B0604020202020204" pitchFamily="34" charset="0"/>
                  </a:rPr>
                  <a:t> de la hipótesis</a:t>
                </a:r>
              </a:p>
            </p:txBody>
          </p:sp>
        </mc:Choice>
        <mc:Fallback xmlns="">
          <p:sp>
            <p:nvSpPr>
              <p:cNvPr id="21" name="CuadroTexto 20"/>
              <p:cNvSpPr txBox="1">
                <a:spLocks noRot="1" noChangeAspect="1" noMove="1" noResize="1" noEditPoints="1" noAdjustHandles="1" noChangeArrowheads="1" noChangeShapeType="1" noTextEdit="1"/>
              </p:cNvSpPr>
              <p:nvPr/>
            </p:nvSpPr>
            <p:spPr>
              <a:xfrm>
                <a:off x="7717971" y="5898458"/>
                <a:ext cx="1978926" cy="307777"/>
              </a:xfrm>
              <a:prstGeom prst="rect">
                <a:avLst/>
              </a:prstGeom>
              <a:blipFill>
                <a:blip r:embed="rId5"/>
                <a:stretch>
                  <a:fillRect t="-4000" b="-20000"/>
                </a:stretch>
              </a:blipFill>
            </p:spPr>
            <p:txBody>
              <a:bodyPr/>
              <a:lstStyle/>
              <a:p>
                <a:r>
                  <a:rPr lang="es-MX">
                    <a:noFill/>
                  </a:rPr>
                  <a:t> </a:t>
                </a:r>
              </a:p>
            </p:txBody>
          </p:sp>
        </mc:Fallback>
      </mc:AlternateContent>
      <p:cxnSp>
        <p:nvCxnSpPr>
          <p:cNvPr id="22" name="Conector recto de flecha 21"/>
          <p:cNvCxnSpPr/>
          <p:nvPr/>
        </p:nvCxnSpPr>
        <p:spPr>
          <a:xfrm flipH="1" flipV="1">
            <a:off x="6175376" y="5848591"/>
            <a:ext cx="1494970" cy="205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B27DD01-31ED-4FBA-8DA1-1BC5E5558B24}"/>
              </a:ext>
            </a:extLst>
          </p:cNvPr>
          <p:cNvSpPr txBox="1"/>
          <p:nvPr/>
        </p:nvSpPr>
        <p:spPr>
          <a:xfrm>
            <a:off x="1172354" y="261312"/>
            <a:ext cx="8945880" cy="2185214"/>
          </a:xfrm>
          <a:prstGeom prst="rect">
            <a:avLst/>
          </a:prstGeom>
          <a:noFill/>
        </p:spPr>
        <p:txBody>
          <a:bodyPr wrap="square" rtlCol="0">
            <a:spAutoFit/>
          </a:bodyPr>
          <a:lstStyle/>
          <a:p>
            <a:pPr algn="ctr"/>
            <a:r>
              <a:rPr lang="es-MX" sz="3600" dirty="0"/>
              <a:t>Propuesta del indicador de precisión posicional de aerotriangulación  </a:t>
            </a:r>
          </a:p>
          <a:p>
            <a:pPr algn="ctr"/>
            <a:endParaRPr lang="es-MX" sz="3600" dirty="0"/>
          </a:p>
          <a:p>
            <a:pPr algn="ctr"/>
            <a:endParaRPr lang="es-MX" sz="2800" dirty="0"/>
          </a:p>
        </p:txBody>
      </p:sp>
      <p:grpSp>
        <p:nvGrpSpPr>
          <p:cNvPr id="17" name="Grupo 16">
            <a:extLst>
              <a:ext uri="{FF2B5EF4-FFF2-40B4-BE49-F238E27FC236}">
                <a16:creationId xmlns:a16="http://schemas.microsoft.com/office/drawing/2014/main" id="{CA0CEB23-4DF3-4761-A0B4-E7306C7A0EFB}"/>
              </a:ext>
            </a:extLst>
          </p:cNvPr>
          <p:cNvGrpSpPr/>
          <p:nvPr/>
        </p:nvGrpSpPr>
        <p:grpSpPr>
          <a:xfrm>
            <a:off x="10264424" y="337205"/>
            <a:ext cx="1865886" cy="1059019"/>
            <a:chOff x="7295078" y="434636"/>
            <a:chExt cx="1865886" cy="1059019"/>
          </a:xfrm>
        </p:grpSpPr>
        <p:sp>
          <p:nvSpPr>
            <p:cNvPr id="20" name="CuadroTexto 19">
              <a:extLst>
                <a:ext uri="{FF2B5EF4-FFF2-40B4-BE49-F238E27FC236}">
                  <a16:creationId xmlns:a16="http://schemas.microsoft.com/office/drawing/2014/main" id="{2777DF56-F08A-4DEF-BF89-D046E6720ED3}"/>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23" name="Elipse 22">
              <a:extLst>
                <a:ext uri="{FF2B5EF4-FFF2-40B4-BE49-F238E27FC236}">
                  <a16:creationId xmlns:a16="http://schemas.microsoft.com/office/drawing/2014/main" id="{D7DC10F2-BD6A-409B-AEE4-5363DCD45744}"/>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24" name="Rectángulo: esquinas redondeadas 23">
              <a:extLst>
                <a:ext uri="{FF2B5EF4-FFF2-40B4-BE49-F238E27FC236}">
                  <a16:creationId xmlns:a16="http://schemas.microsoft.com/office/drawing/2014/main" id="{1A0398A1-0794-4B28-A07D-4694264A14E0}"/>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0712EFDE-67A1-4DAF-9C20-3854E1B17205}"/>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Tree>
    <p:extLst>
      <p:ext uri="{BB962C8B-B14F-4D97-AF65-F5344CB8AC3E}">
        <p14:creationId xmlns:p14="http://schemas.microsoft.com/office/powerpoint/2010/main" val="390292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7668882D-47A1-4437-9996-65C9A3E1CB58}"/>
                  </a:ext>
                </a:extLst>
              </p:cNvPr>
              <p:cNvSpPr txBox="1">
                <a:spLocks/>
              </p:cNvSpPr>
              <p:nvPr/>
            </p:nvSpPr>
            <p:spPr>
              <a:xfrm>
                <a:off x="777240" y="1614776"/>
                <a:ext cx="10572895" cy="4786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La estimación de la cota (superior) al </a:t>
                </a:r>
                <a14:m>
                  <m:oMath xmlns:m="http://schemas.openxmlformats.org/officeDocument/2006/math">
                    <m:d>
                      <m:dPr>
                        <m:ctrlPr>
                          <a:rPr lang="es-ES" sz="2200" b="0" i="1" smtClean="0">
                            <a:solidFill>
                              <a:schemeClr val="tx1">
                                <a:lumMod val="75000"/>
                                <a:lumOff val="25000"/>
                              </a:schemeClr>
                            </a:solidFill>
                            <a:latin typeface="Cambria Math" panose="02040503050406030204" pitchFamily="18" charset="0"/>
                            <a:cs typeface="Arial" panose="020B0604020202020204" pitchFamily="34" charset="0"/>
                          </a:rPr>
                        </m:ctrlPr>
                      </m:dPr>
                      <m:e>
                        <m:r>
                          <a:rPr lang="es-ES" sz="2200" b="0" i="1" smtClean="0">
                            <a:solidFill>
                              <a:schemeClr val="tx1">
                                <a:lumMod val="75000"/>
                                <a:lumOff val="25000"/>
                              </a:schemeClr>
                            </a:solidFill>
                            <a:latin typeface="Cambria Math" panose="02040503050406030204" pitchFamily="18" charset="0"/>
                            <a:cs typeface="Arial" panose="020B0604020202020204" pitchFamily="34" charset="0"/>
                          </a:rPr>
                          <m:t>1−</m:t>
                        </m:r>
                        <m:r>
                          <a:rPr lang="es-ES" sz="2200"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e>
                    </m:d>
                    <m:r>
                      <a:rPr lang="es-ES" sz="2200"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s-MX" sz="2200" dirty="0">
                    <a:solidFill>
                      <a:schemeClr val="tx1">
                        <a:lumMod val="75000"/>
                        <a:lumOff val="25000"/>
                      </a:schemeClr>
                    </a:solidFill>
                    <a:latin typeface="Arial" panose="020B0604020202020204" pitchFamily="34" charset="0"/>
                    <a:cs typeface="Arial" panose="020B0604020202020204" pitchFamily="34" charset="0"/>
                  </a:rPr>
                  <a:t> de confianza, es como sigue:</a:t>
                </a:r>
              </a:p>
              <a:p>
                <a:pPr marL="0" indent="0">
                  <a:lnSpc>
                    <a:spcPct val="114000"/>
                  </a:lnSpc>
                  <a:buNone/>
                  <a:defRPr/>
                </a:pPr>
                <a14:m>
                  <m:oMathPara xmlns:m="http://schemas.openxmlformats.org/officeDocument/2006/math">
                    <m:oMathParaPr>
                      <m:jc m:val="centerGroup"/>
                    </m:oMathParaPr>
                    <m:oMath xmlns:m="http://schemas.openxmlformats.org/officeDocument/2006/math">
                      <m:r>
                        <a:rPr lang="es-ES" sz="2200" b="1" i="1" smtClean="0">
                          <a:solidFill>
                            <a:schemeClr val="tx1">
                              <a:lumMod val="75000"/>
                              <a:lumOff val="25000"/>
                            </a:schemeClr>
                          </a:solidFill>
                          <a:latin typeface="Cambria Math" panose="02040503050406030204" pitchFamily="18" charset="0"/>
                          <a:cs typeface="Arial" panose="020B0604020202020204" pitchFamily="34" charset="0"/>
                        </a:rPr>
                        <m:t>𝑳</m:t>
                      </m:r>
                      <m:sSub>
                        <m:sSubPr>
                          <m:ctrlPr>
                            <a:rPr lang="es-ES" sz="2200" b="1" i="1" smtClean="0">
                              <a:solidFill>
                                <a:schemeClr val="tx1">
                                  <a:lumMod val="75000"/>
                                  <a:lumOff val="25000"/>
                                </a:schemeClr>
                              </a:solidFill>
                              <a:latin typeface="Cambria Math" panose="02040503050406030204" pitchFamily="18" charset="0"/>
                              <a:cs typeface="Arial" panose="020B0604020202020204" pitchFamily="34" charset="0"/>
                            </a:rPr>
                          </m:ctrlPr>
                        </m:sSubPr>
                        <m:e>
                          <m:r>
                            <a:rPr lang="es-ES" sz="2200" b="1" i="1" smtClean="0">
                              <a:solidFill>
                                <a:schemeClr val="tx1">
                                  <a:lumMod val="75000"/>
                                  <a:lumOff val="25000"/>
                                </a:schemeClr>
                              </a:solidFill>
                              <a:latin typeface="Cambria Math" panose="02040503050406030204" pitchFamily="18" charset="0"/>
                              <a:cs typeface="Arial" panose="020B0604020202020204" pitchFamily="34" charset="0"/>
                            </a:rPr>
                            <m:t>𝑺</m:t>
                          </m:r>
                        </m:e>
                        <m:sub>
                          <m:d>
                            <m:dPr>
                              <m:ctrlPr>
                                <a:rPr lang="es-ES" sz="2200" b="1" i="1">
                                  <a:solidFill>
                                    <a:schemeClr val="tx1">
                                      <a:lumMod val="75000"/>
                                      <a:lumOff val="25000"/>
                                    </a:schemeClr>
                                  </a:solidFill>
                                  <a:latin typeface="Cambria Math" panose="02040503050406030204" pitchFamily="18" charset="0"/>
                                  <a:cs typeface="Arial" panose="020B0604020202020204" pitchFamily="34" charset="0"/>
                                </a:rPr>
                              </m:ctrlPr>
                            </m:dPr>
                            <m:e>
                              <m:r>
                                <a:rPr lang="es-ES" sz="2200" b="1" i="1">
                                  <a:solidFill>
                                    <a:schemeClr val="tx1">
                                      <a:lumMod val="75000"/>
                                      <a:lumOff val="25000"/>
                                    </a:schemeClr>
                                  </a:solidFill>
                                  <a:latin typeface="Cambria Math" panose="02040503050406030204" pitchFamily="18" charset="0"/>
                                  <a:cs typeface="Arial" panose="020B0604020202020204" pitchFamily="34" charset="0"/>
                                </a:rPr>
                                <m:t>𝟏</m:t>
                              </m:r>
                              <m:r>
                                <a:rPr lang="es-ES" sz="2200" b="1" i="1">
                                  <a:solidFill>
                                    <a:schemeClr val="tx1">
                                      <a:lumMod val="75000"/>
                                      <a:lumOff val="25000"/>
                                    </a:schemeClr>
                                  </a:solidFill>
                                  <a:latin typeface="Cambria Math" panose="02040503050406030204" pitchFamily="18" charset="0"/>
                                  <a:cs typeface="Arial" panose="020B0604020202020204" pitchFamily="34" charset="0"/>
                                </a:rPr>
                                <m:t>−</m:t>
                              </m:r>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𝜶</m:t>
                              </m:r>
                            </m:e>
                          </m:d>
                        </m:sub>
                      </m:sSub>
                      <m:r>
                        <a:rPr lang="es-ES" sz="2200" b="1"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s-ES" sz="2200" b="1"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radPr>
                        <m:deg/>
                        <m:e>
                          <m:f>
                            <m:fPr>
                              <m:ctrlP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fPr>
                            <m:num>
                              <m:sSubSup>
                                <m:sSubSupPr>
                                  <m:ctrlPr>
                                    <a:rPr lang="es-ES" sz="2200" b="1" i="1">
                                      <a:solidFill>
                                        <a:schemeClr val="tx1">
                                          <a:lumMod val="75000"/>
                                          <a:lumOff val="25000"/>
                                        </a:schemeClr>
                                      </a:solidFill>
                                      <a:latin typeface="Cambria Math" panose="02040503050406030204" pitchFamily="18" charset="0"/>
                                      <a:cs typeface="Arial" panose="020B0604020202020204" pitchFamily="34" charset="0"/>
                                    </a:rPr>
                                  </m:ctrlPr>
                                </m:sSubSupPr>
                                <m:e>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𝝈</m:t>
                                  </m:r>
                                </m:e>
                                <m:sub>
                                  <m:r>
                                    <a:rPr lang="es-ES" sz="2200" b="1" i="1">
                                      <a:solidFill>
                                        <a:schemeClr val="tx1">
                                          <a:lumMod val="75000"/>
                                          <a:lumOff val="25000"/>
                                        </a:schemeClr>
                                      </a:solidFill>
                                      <a:latin typeface="Cambria Math" panose="02040503050406030204" pitchFamily="18" charset="0"/>
                                      <a:cs typeface="Arial" panose="020B0604020202020204" pitchFamily="34" charset="0"/>
                                    </a:rPr>
                                    <m:t>𝟎</m:t>
                                  </m:r>
                                </m:sub>
                                <m:sup>
                                  <m:r>
                                    <a:rPr lang="es-ES" sz="2200" b="1" i="1">
                                      <a:solidFill>
                                        <a:schemeClr val="tx1">
                                          <a:lumMod val="75000"/>
                                          <a:lumOff val="25000"/>
                                        </a:schemeClr>
                                      </a:solidFill>
                                      <a:latin typeface="Cambria Math" panose="02040503050406030204" pitchFamily="18" charset="0"/>
                                      <a:cs typeface="Arial" panose="020B0604020202020204" pitchFamily="34" charset="0"/>
                                    </a:rPr>
                                    <m:t>𝟐</m:t>
                                  </m:r>
                                </m:sup>
                              </m:sSubSup>
                              <m:sSubSup>
                                <m:sSubSupPr>
                                  <m:ctrlP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bSupPr>
                                <m:e>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𝝌</m:t>
                                  </m:r>
                                </m:e>
                                <m:sub>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𝒈𝒍</m:t>
                                  </m:r>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 (</m:t>
                                  </m:r>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𝟏</m:t>
                                  </m:r>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𝜶</m:t>
                                  </m:r>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b>
                                <m:sup>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𝟐</m:t>
                                  </m:r>
                                </m:sup>
                              </m:sSubSup>
                            </m:num>
                            <m:den>
                              <m:r>
                                <a:rPr lang="es-ES" sz="2200" b="1"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𝒈𝒍</m:t>
                              </m:r>
                            </m:den>
                          </m:f>
                        </m:e>
                      </m:rad>
                    </m:oMath>
                  </m:oMathPara>
                </a14:m>
                <a:endParaRPr lang="es-MX" sz="2200" b="1"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14000"/>
                  </a:lnSpc>
                  <a:buNone/>
                  <a:defRPr/>
                </a:pPr>
                <a:r>
                  <a:rPr lang="es-MX" sz="2200" dirty="0">
                    <a:solidFill>
                      <a:schemeClr val="tx1">
                        <a:lumMod val="75000"/>
                        <a:lumOff val="25000"/>
                      </a:schemeClr>
                    </a:solidFill>
                    <a:latin typeface="Arial" panose="020B0604020202020204" pitchFamily="34" charset="0"/>
                    <a:cs typeface="Arial" panose="020B0604020202020204" pitchFamily="34" charset="0"/>
                  </a:rPr>
                  <a:t>Si el </a:t>
                </a:r>
                <a14:m>
                  <m:oMath xmlns:m="http://schemas.openxmlformats.org/officeDocument/2006/math">
                    <m:rad>
                      <m:radPr>
                        <m:degHide m:val="on"/>
                        <m:ctrlPr>
                          <a:rPr lang="es-ES" sz="2200" i="1" smtClean="0">
                            <a:solidFill>
                              <a:schemeClr val="tx1">
                                <a:lumMod val="75000"/>
                                <a:lumOff val="25000"/>
                              </a:schemeClr>
                            </a:solidFill>
                            <a:latin typeface="Cambria Math" panose="02040503050406030204" pitchFamily="18" charset="0"/>
                            <a:cs typeface="Arial" panose="020B0604020202020204" pitchFamily="34" charset="0"/>
                          </a:rPr>
                        </m:ctrlPr>
                      </m:radPr>
                      <m:deg/>
                      <m:e>
                        <m:sSup>
                          <m:sSupPr>
                            <m:ctrlPr>
                              <a:rPr lang="es-ES" sz="2200" i="1">
                                <a:solidFill>
                                  <a:schemeClr val="tx1">
                                    <a:lumMod val="75000"/>
                                    <a:lumOff val="25000"/>
                                  </a:schemeClr>
                                </a:solidFill>
                                <a:latin typeface="Cambria Math" panose="02040503050406030204" pitchFamily="18" charset="0"/>
                                <a:cs typeface="Arial" panose="020B0604020202020204" pitchFamily="34" charset="0"/>
                              </a:rPr>
                            </m:ctrlPr>
                          </m:sSupPr>
                          <m:e>
                            <m:acc>
                              <m:accPr>
                                <m:chr m:val="̂"/>
                                <m:ctrlPr>
                                  <a:rPr lang="es-ES" sz="2200" i="1">
                                    <a:solidFill>
                                      <a:schemeClr val="tx1">
                                        <a:lumMod val="75000"/>
                                        <a:lumOff val="25000"/>
                                      </a:schemeClr>
                                    </a:solidFill>
                                    <a:latin typeface="Cambria Math" panose="02040503050406030204" pitchFamily="18" charset="0"/>
                                    <a:cs typeface="Arial" panose="020B0604020202020204" pitchFamily="34" charset="0"/>
                                  </a:rPr>
                                </m:ctrlPr>
                              </m:accPr>
                              <m:e>
                                <m:r>
                                  <a:rPr lang="es-ES" sz="2200"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𝜎</m:t>
                                </m:r>
                              </m:e>
                            </m:acc>
                          </m:e>
                          <m:sup>
                            <m:r>
                              <a:rPr lang="es-ES" sz="2200" i="1">
                                <a:solidFill>
                                  <a:schemeClr val="tx1">
                                    <a:lumMod val="75000"/>
                                    <a:lumOff val="25000"/>
                                  </a:schemeClr>
                                </a:solidFill>
                                <a:latin typeface="Cambria Math" panose="02040503050406030204" pitchFamily="18" charset="0"/>
                                <a:cs typeface="Arial" panose="020B0604020202020204" pitchFamily="34" charset="0"/>
                              </a:rPr>
                              <m:t>2</m:t>
                            </m:r>
                          </m:sup>
                        </m:sSup>
                      </m:e>
                    </m:rad>
                    <m:r>
                      <a:rPr lang="es-ES" sz="2200" b="0" i="1" smtClean="0">
                        <a:solidFill>
                          <a:schemeClr val="tx1">
                            <a:lumMod val="75000"/>
                            <a:lumOff val="25000"/>
                          </a:schemeClr>
                        </a:solidFill>
                        <a:latin typeface="Cambria Math" panose="02040503050406030204" pitchFamily="18" charset="0"/>
                        <a:cs typeface="Arial" panose="020B0604020202020204" pitchFamily="34" charset="0"/>
                      </a:rPr>
                      <m:t>=</m:t>
                    </m:r>
                    <m:acc>
                      <m:accPr>
                        <m:chr m:val="̂"/>
                        <m:ctrlPr>
                          <a:rPr lang="es-ES" sz="2200" b="0" i="1" smtClean="0">
                            <a:solidFill>
                              <a:schemeClr val="tx1">
                                <a:lumMod val="75000"/>
                                <a:lumOff val="25000"/>
                              </a:schemeClr>
                            </a:solidFill>
                            <a:latin typeface="Cambria Math" panose="02040503050406030204" pitchFamily="18" charset="0"/>
                            <a:cs typeface="Arial" panose="020B0604020202020204" pitchFamily="34" charset="0"/>
                          </a:rPr>
                        </m:ctrlPr>
                      </m:accPr>
                      <m:e>
                        <m:r>
                          <a:rPr lang="es-ES" sz="2200" i="1">
                            <a:solidFill>
                              <a:schemeClr val="tx1">
                                <a:lumMod val="75000"/>
                                <a:lumOff val="25000"/>
                              </a:schemeClr>
                            </a:solidFill>
                            <a:latin typeface="Cambria Math" panose="02040503050406030204" pitchFamily="18" charset="0"/>
                            <a:cs typeface="Arial" panose="020B0604020202020204" pitchFamily="34" charset="0"/>
                          </a:rPr>
                          <m:t>𝑅𝑀𝑆𝐸</m:t>
                        </m:r>
                      </m:e>
                    </m:acc>
                    <m:r>
                      <a:rPr lang="es-ES" sz="2200"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r>
                      <a:rPr lang="es-ES" sz="2200" i="1">
                        <a:solidFill>
                          <a:schemeClr val="tx1">
                            <a:lumMod val="75000"/>
                            <a:lumOff val="25000"/>
                          </a:schemeClr>
                        </a:solidFill>
                        <a:latin typeface="Cambria Math" panose="02040503050406030204" pitchFamily="18" charset="0"/>
                        <a:cs typeface="Arial" panose="020B0604020202020204" pitchFamily="34" charset="0"/>
                      </a:rPr>
                      <m:t>𝐿</m:t>
                    </m:r>
                    <m:sSub>
                      <m:sSubPr>
                        <m:ctrlPr>
                          <a:rPr lang="es-ES" sz="2200" i="1">
                            <a:solidFill>
                              <a:schemeClr val="tx1">
                                <a:lumMod val="75000"/>
                                <a:lumOff val="25000"/>
                              </a:schemeClr>
                            </a:solidFill>
                            <a:latin typeface="Cambria Math" panose="02040503050406030204" pitchFamily="18" charset="0"/>
                            <a:cs typeface="Arial" panose="020B0604020202020204" pitchFamily="34" charset="0"/>
                          </a:rPr>
                        </m:ctrlPr>
                      </m:sSubPr>
                      <m:e>
                        <m:r>
                          <a:rPr lang="es-ES" sz="2200" i="1">
                            <a:solidFill>
                              <a:schemeClr val="tx1">
                                <a:lumMod val="75000"/>
                                <a:lumOff val="25000"/>
                              </a:schemeClr>
                            </a:solidFill>
                            <a:latin typeface="Cambria Math" panose="02040503050406030204" pitchFamily="18" charset="0"/>
                            <a:cs typeface="Arial" panose="020B0604020202020204" pitchFamily="34" charset="0"/>
                          </a:rPr>
                          <m:t>𝑆</m:t>
                        </m:r>
                      </m:e>
                      <m:sub>
                        <m:d>
                          <m:dPr>
                            <m:ctrlPr>
                              <a:rPr lang="es-ES" sz="2200" i="1">
                                <a:solidFill>
                                  <a:schemeClr val="tx1">
                                    <a:lumMod val="75000"/>
                                    <a:lumOff val="25000"/>
                                  </a:schemeClr>
                                </a:solidFill>
                                <a:latin typeface="Cambria Math" panose="02040503050406030204" pitchFamily="18" charset="0"/>
                                <a:cs typeface="Arial" panose="020B0604020202020204" pitchFamily="34" charset="0"/>
                              </a:rPr>
                            </m:ctrlPr>
                          </m:dPr>
                          <m:e>
                            <m:r>
                              <a:rPr lang="es-ES" sz="2200" i="1">
                                <a:solidFill>
                                  <a:schemeClr val="tx1">
                                    <a:lumMod val="75000"/>
                                    <a:lumOff val="25000"/>
                                  </a:schemeClr>
                                </a:solidFill>
                                <a:latin typeface="Cambria Math" panose="02040503050406030204" pitchFamily="18" charset="0"/>
                                <a:cs typeface="Arial" panose="020B0604020202020204" pitchFamily="34" charset="0"/>
                              </a:rPr>
                              <m:t>1−</m:t>
                            </m:r>
                            <m:r>
                              <a:rPr lang="es-ES" sz="2200"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e>
                        </m:d>
                      </m:sub>
                    </m:sSub>
                  </m:oMath>
                </a14:m>
                <a:r>
                  <a:rPr lang="es-MX" sz="2200" dirty="0">
                    <a:solidFill>
                      <a:schemeClr val="tx1">
                        <a:lumMod val="75000"/>
                        <a:lumOff val="25000"/>
                      </a:schemeClr>
                    </a:solidFill>
                    <a:latin typeface="Arial" panose="020B0604020202020204" pitchFamily="34" charset="0"/>
                    <a:cs typeface="Arial" panose="020B0604020202020204" pitchFamily="34" charset="0"/>
                  </a:rPr>
                  <a:t>, </a:t>
                </a:r>
              </a:p>
              <a:p>
                <a:pPr marL="0" indent="0" algn="ctr">
                  <a:lnSpc>
                    <a:spcPct val="114000"/>
                  </a:lnSpc>
                  <a:buNone/>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14000"/>
                  </a:lnSpc>
                  <a:buNone/>
                  <a:defRPr/>
                </a:pPr>
                <a:r>
                  <a:rPr lang="es-MX" sz="2200" dirty="0">
                    <a:solidFill>
                      <a:schemeClr val="tx1">
                        <a:lumMod val="75000"/>
                        <a:lumOff val="25000"/>
                      </a:schemeClr>
                    </a:solidFill>
                    <a:latin typeface="Arial" panose="020B0604020202020204" pitchFamily="34" charset="0"/>
                    <a:cs typeface="Arial" panose="020B0604020202020204" pitchFamily="34" charset="0"/>
                  </a:rPr>
                  <a:t>los resultados alcanzan para tener la precisión que establece el estándar para: </a:t>
                </a:r>
                <a14:m>
                  <m:oMath xmlns:m="http://schemas.openxmlformats.org/officeDocument/2006/math">
                    <m:r>
                      <a:rPr lang="es-ES" sz="2200" b="1" i="1" smtClean="0">
                        <a:solidFill>
                          <a:schemeClr val="tx1">
                            <a:lumMod val="75000"/>
                            <a:lumOff val="25000"/>
                          </a:schemeClr>
                        </a:solidFill>
                        <a:latin typeface="Cambria Math" panose="02040503050406030204" pitchFamily="18" charset="0"/>
                        <a:cs typeface="Arial" panose="020B0604020202020204" pitchFamily="34" charset="0"/>
                      </a:rPr>
                      <m:t>𝑹𝑴𝑺𝑬</m:t>
                    </m:r>
                    <m:r>
                      <a:rPr lang="es-ES" sz="2200" b="1" i="1" smtClean="0">
                        <a:solidFill>
                          <a:schemeClr val="tx1">
                            <a:lumMod val="75000"/>
                            <a:lumOff val="25000"/>
                          </a:schemeClr>
                        </a:solidFill>
                        <a:latin typeface="Cambria Math" panose="02040503050406030204" pitchFamily="18" charset="0"/>
                        <a:cs typeface="Arial" panose="020B0604020202020204" pitchFamily="34" charset="0"/>
                      </a:rPr>
                      <m:t>=</m:t>
                    </m:r>
                    <m:rad>
                      <m:radPr>
                        <m:degHide m:val="on"/>
                        <m:ctrlPr>
                          <a:rPr lang="es-ES" sz="2200" b="1" i="1" smtClean="0">
                            <a:solidFill>
                              <a:schemeClr val="tx1">
                                <a:lumMod val="75000"/>
                                <a:lumOff val="25000"/>
                              </a:schemeClr>
                            </a:solidFill>
                            <a:latin typeface="Cambria Math" panose="02040503050406030204" pitchFamily="18" charset="0"/>
                            <a:cs typeface="Arial" panose="020B0604020202020204" pitchFamily="34" charset="0"/>
                          </a:rPr>
                        </m:ctrlPr>
                      </m:radPr>
                      <m:deg/>
                      <m:e>
                        <m:sSubSup>
                          <m:sSubSupPr>
                            <m:ctrlPr>
                              <a:rPr lang="es-ES" sz="2200" b="1" i="1" smtClean="0">
                                <a:solidFill>
                                  <a:schemeClr val="tx1">
                                    <a:lumMod val="75000"/>
                                    <a:lumOff val="25000"/>
                                  </a:schemeClr>
                                </a:solidFill>
                                <a:latin typeface="Cambria Math" panose="02040503050406030204" pitchFamily="18" charset="0"/>
                                <a:cs typeface="Arial" panose="020B0604020202020204" pitchFamily="34" charset="0"/>
                              </a:rPr>
                            </m:ctrlPr>
                          </m:sSubSupPr>
                          <m:e>
                            <m:r>
                              <a:rPr lang="es-ES" sz="2200" b="1"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𝝈</m:t>
                            </m:r>
                          </m:e>
                          <m:sub>
                            <m:r>
                              <a:rPr lang="es-ES" sz="2200" b="1" i="1" smtClean="0">
                                <a:solidFill>
                                  <a:schemeClr val="tx1">
                                    <a:lumMod val="75000"/>
                                    <a:lumOff val="25000"/>
                                  </a:schemeClr>
                                </a:solidFill>
                                <a:latin typeface="Cambria Math" panose="02040503050406030204" pitchFamily="18" charset="0"/>
                                <a:cs typeface="Arial" panose="020B0604020202020204" pitchFamily="34" charset="0"/>
                              </a:rPr>
                              <m:t>𝟎</m:t>
                            </m:r>
                          </m:sub>
                          <m:sup>
                            <m:r>
                              <a:rPr lang="es-ES" sz="2200" b="1" i="1" smtClean="0">
                                <a:solidFill>
                                  <a:schemeClr val="tx1">
                                    <a:lumMod val="75000"/>
                                    <a:lumOff val="25000"/>
                                  </a:schemeClr>
                                </a:solidFill>
                                <a:latin typeface="Cambria Math" panose="02040503050406030204" pitchFamily="18" charset="0"/>
                                <a:cs typeface="Arial" panose="020B0604020202020204" pitchFamily="34" charset="0"/>
                              </a:rPr>
                              <m:t>𝟐</m:t>
                            </m:r>
                          </m:sup>
                        </m:sSubSup>
                      </m:e>
                    </m:rad>
                  </m:oMath>
                </a14:m>
                <a:endParaRPr lang="es-MX" sz="2200" b="1" dirty="0">
                  <a:solidFill>
                    <a:schemeClr val="tx1">
                      <a:lumMod val="75000"/>
                      <a:lumOff val="25000"/>
                    </a:schemeClr>
                  </a:solidFill>
                  <a:latin typeface="Arial" panose="020B0604020202020204" pitchFamily="34" charset="0"/>
                  <a:cs typeface="Arial" panose="020B0604020202020204" pitchFamily="34" charset="0"/>
                </a:endParaRPr>
              </a:p>
            </p:txBody>
          </p:sp>
        </mc:Choice>
        <mc:Fallback xmlns="">
          <p:sp>
            <p:nvSpPr>
              <p:cNvPr id="14" name="Text Placeholder 4">
                <a:extLst>
                  <a:ext uri="{FF2B5EF4-FFF2-40B4-BE49-F238E27FC236}">
                    <a16:creationId xmlns:a16="http://schemas.microsoft.com/office/drawing/2014/main" id="{7668882D-47A1-4437-9996-65C9A3E1CB58}"/>
                  </a:ext>
                </a:extLst>
              </p:cNvPr>
              <p:cNvSpPr txBox="1">
                <a:spLocks noRot="1" noChangeAspect="1" noMove="1" noResize="1" noEditPoints="1" noAdjustHandles="1" noChangeArrowheads="1" noChangeShapeType="1" noTextEdit="1"/>
              </p:cNvSpPr>
              <p:nvPr/>
            </p:nvSpPr>
            <p:spPr>
              <a:xfrm>
                <a:off x="777240" y="1614776"/>
                <a:ext cx="10572895" cy="4786023"/>
              </a:xfrm>
              <a:prstGeom prst="rect">
                <a:avLst/>
              </a:prstGeom>
              <a:blipFill>
                <a:blip r:embed="rId3"/>
                <a:stretch>
                  <a:fillRect l="-692" t="-510"/>
                </a:stretch>
              </a:blipFill>
            </p:spPr>
            <p:txBody>
              <a:bodyPr/>
              <a:lstStyle/>
              <a:p>
                <a:r>
                  <a:rPr lang="es-MX">
                    <a:noFill/>
                  </a:rPr>
                  <a:t> </a:t>
                </a:r>
              </a:p>
            </p:txBody>
          </p:sp>
        </mc:Fallback>
      </mc:AlternateContent>
      <p:sp>
        <p:nvSpPr>
          <p:cNvPr id="13" name="CuadroTexto 12">
            <a:extLst>
              <a:ext uri="{FF2B5EF4-FFF2-40B4-BE49-F238E27FC236}">
                <a16:creationId xmlns:a16="http://schemas.microsoft.com/office/drawing/2014/main" id="{56FE4A1B-A104-45DF-B711-96E0B21F9B6C}"/>
              </a:ext>
            </a:extLst>
          </p:cNvPr>
          <p:cNvSpPr txBox="1"/>
          <p:nvPr/>
        </p:nvSpPr>
        <p:spPr>
          <a:xfrm>
            <a:off x="1172354" y="261312"/>
            <a:ext cx="8945880" cy="1200329"/>
          </a:xfrm>
          <a:prstGeom prst="rect">
            <a:avLst/>
          </a:prstGeom>
          <a:noFill/>
        </p:spPr>
        <p:txBody>
          <a:bodyPr wrap="square" rtlCol="0">
            <a:spAutoFit/>
          </a:bodyPr>
          <a:lstStyle/>
          <a:p>
            <a:pPr algn="ctr"/>
            <a:r>
              <a:rPr lang="es-MX" sz="3600" dirty="0"/>
              <a:t>Propuesta del indicador de precisión posicional de aerotriangulación  </a:t>
            </a:r>
            <a:endParaRPr lang="es-MX" sz="2800" dirty="0"/>
          </a:p>
        </p:txBody>
      </p:sp>
      <p:grpSp>
        <p:nvGrpSpPr>
          <p:cNvPr id="9" name="Grupo 8">
            <a:extLst>
              <a:ext uri="{FF2B5EF4-FFF2-40B4-BE49-F238E27FC236}">
                <a16:creationId xmlns:a16="http://schemas.microsoft.com/office/drawing/2014/main" id="{C3023D85-9A35-4B95-B626-7BF96E750EA6}"/>
              </a:ext>
            </a:extLst>
          </p:cNvPr>
          <p:cNvGrpSpPr/>
          <p:nvPr/>
        </p:nvGrpSpPr>
        <p:grpSpPr>
          <a:xfrm>
            <a:off x="10264424" y="337205"/>
            <a:ext cx="1865886" cy="1059019"/>
            <a:chOff x="7295078" y="434636"/>
            <a:chExt cx="1865886" cy="1059019"/>
          </a:xfrm>
        </p:grpSpPr>
        <p:sp>
          <p:nvSpPr>
            <p:cNvPr id="15" name="CuadroTexto 14">
              <a:extLst>
                <a:ext uri="{FF2B5EF4-FFF2-40B4-BE49-F238E27FC236}">
                  <a16:creationId xmlns:a16="http://schemas.microsoft.com/office/drawing/2014/main" id="{B944079C-0973-4419-A7CC-29B0C95CA4B5}"/>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16" name="Elipse 15">
              <a:extLst>
                <a:ext uri="{FF2B5EF4-FFF2-40B4-BE49-F238E27FC236}">
                  <a16:creationId xmlns:a16="http://schemas.microsoft.com/office/drawing/2014/main" id="{71DE1C7F-8C9B-4454-A7E4-1ACA616676A5}"/>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17" name="Rectángulo: esquinas redondeadas 16">
              <a:extLst>
                <a:ext uri="{FF2B5EF4-FFF2-40B4-BE49-F238E27FC236}">
                  <a16:creationId xmlns:a16="http://schemas.microsoft.com/office/drawing/2014/main" id="{8A699AAE-ECE6-4B00-97A2-E976DABBE075}"/>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29518C98-F635-4B8F-8D5A-F2BB39034AD1}"/>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Tree>
    <p:extLst>
      <p:ext uri="{BB962C8B-B14F-4D97-AF65-F5344CB8AC3E}">
        <p14:creationId xmlns:p14="http://schemas.microsoft.com/office/powerpoint/2010/main" val="82768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7668882D-47A1-4437-9996-65C9A3E1CB58}"/>
                  </a:ext>
                </a:extLst>
              </p:cNvPr>
              <p:cNvSpPr txBox="1">
                <a:spLocks/>
              </p:cNvSpPr>
              <p:nvPr/>
            </p:nvSpPr>
            <p:spPr>
              <a:xfrm>
                <a:off x="777240" y="2087174"/>
                <a:ext cx="10572895" cy="4313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A continuación se presentan los resultados de aerotriangulación con sus respectivas cotas de calidad para los diferentes valores hipotéticos del </a:t>
                </a:r>
                <a14:m>
                  <m:oMath xmlns:m="http://schemas.openxmlformats.org/officeDocument/2006/math">
                    <m:r>
                      <a:rPr lang="es-ES" sz="2400" i="1">
                        <a:solidFill>
                          <a:schemeClr val="tx1">
                            <a:lumMod val="75000"/>
                            <a:lumOff val="25000"/>
                          </a:schemeClr>
                        </a:solidFill>
                        <a:latin typeface="Cambria Math" panose="02040503050406030204" pitchFamily="18" charset="0"/>
                        <a:cs typeface="Arial" panose="020B0604020202020204" pitchFamily="34" charset="0"/>
                      </a:rPr>
                      <m:t>𝑅𝑀𝑆𝐸</m:t>
                    </m:r>
                  </m:oMath>
                </a14:m>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mc:Choice>
        <mc:Fallback xmlns="">
          <p:sp>
            <p:nvSpPr>
              <p:cNvPr id="14" name="Text Placeholder 4">
                <a:extLst>
                  <a:ext uri="{FF2B5EF4-FFF2-40B4-BE49-F238E27FC236}">
                    <a16:creationId xmlns:a16="http://schemas.microsoft.com/office/drawing/2014/main" id="{7668882D-47A1-4437-9996-65C9A3E1CB58}"/>
                  </a:ext>
                </a:extLst>
              </p:cNvPr>
              <p:cNvSpPr txBox="1">
                <a:spLocks noRot="1" noChangeAspect="1" noMove="1" noResize="1" noEditPoints="1" noAdjustHandles="1" noChangeArrowheads="1" noChangeShapeType="1" noTextEdit="1"/>
              </p:cNvSpPr>
              <p:nvPr/>
            </p:nvSpPr>
            <p:spPr>
              <a:xfrm>
                <a:off x="777240" y="2087174"/>
                <a:ext cx="10572895" cy="4313625"/>
              </a:xfrm>
              <a:prstGeom prst="rect">
                <a:avLst/>
              </a:prstGeom>
              <a:blipFill>
                <a:blip r:embed="rId3"/>
                <a:stretch>
                  <a:fillRect l="-692"/>
                </a:stretch>
              </a:blipFill>
            </p:spPr>
            <p:txBody>
              <a:bodyPr/>
              <a:lstStyle/>
              <a:p>
                <a:r>
                  <a:rPr lang="es-MX">
                    <a:noFill/>
                  </a:rPr>
                  <a:t> </a:t>
                </a:r>
              </a:p>
            </p:txBody>
          </p:sp>
        </mc:Fallback>
      </mc:AlternateContent>
      <p:sp>
        <p:nvSpPr>
          <p:cNvPr id="13" name="CuadroTexto 12">
            <a:extLst>
              <a:ext uri="{FF2B5EF4-FFF2-40B4-BE49-F238E27FC236}">
                <a16:creationId xmlns:a16="http://schemas.microsoft.com/office/drawing/2014/main" id="{C4399346-A656-40E1-B864-06B10CF9E0E8}"/>
              </a:ext>
            </a:extLst>
          </p:cNvPr>
          <p:cNvSpPr txBox="1"/>
          <p:nvPr/>
        </p:nvSpPr>
        <p:spPr>
          <a:xfrm>
            <a:off x="1172354" y="261312"/>
            <a:ext cx="8945880" cy="1200329"/>
          </a:xfrm>
          <a:prstGeom prst="rect">
            <a:avLst/>
          </a:prstGeom>
          <a:noFill/>
        </p:spPr>
        <p:txBody>
          <a:bodyPr wrap="square" rtlCol="0">
            <a:spAutoFit/>
          </a:bodyPr>
          <a:lstStyle/>
          <a:p>
            <a:pPr algn="ctr"/>
            <a:r>
              <a:rPr lang="es-MX" sz="3600" dirty="0"/>
              <a:t>Propuesta del indicador de precisión posicional de aerotriangulación  </a:t>
            </a:r>
            <a:endParaRPr lang="es-MX" sz="2800" dirty="0"/>
          </a:p>
        </p:txBody>
      </p:sp>
      <p:grpSp>
        <p:nvGrpSpPr>
          <p:cNvPr id="9" name="Grupo 8">
            <a:extLst>
              <a:ext uri="{FF2B5EF4-FFF2-40B4-BE49-F238E27FC236}">
                <a16:creationId xmlns:a16="http://schemas.microsoft.com/office/drawing/2014/main" id="{19B7BBDC-197A-46C5-86C6-DA81686A232D}"/>
              </a:ext>
            </a:extLst>
          </p:cNvPr>
          <p:cNvGrpSpPr/>
          <p:nvPr/>
        </p:nvGrpSpPr>
        <p:grpSpPr>
          <a:xfrm>
            <a:off x="10264424" y="337205"/>
            <a:ext cx="1865886" cy="1059019"/>
            <a:chOff x="7295078" y="434636"/>
            <a:chExt cx="1865886" cy="1059019"/>
          </a:xfrm>
        </p:grpSpPr>
        <p:sp>
          <p:nvSpPr>
            <p:cNvPr id="15" name="CuadroTexto 14">
              <a:extLst>
                <a:ext uri="{FF2B5EF4-FFF2-40B4-BE49-F238E27FC236}">
                  <a16:creationId xmlns:a16="http://schemas.microsoft.com/office/drawing/2014/main" id="{3E7EB0E0-70B7-4292-90D4-D4EF0704578E}"/>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16" name="Elipse 15">
              <a:extLst>
                <a:ext uri="{FF2B5EF4-FFF2-40B4-BE49-F238E27FC236}">
                  <a16:creationId xmlns:a16="http://schemas.microsoft.com/office/drawing/2014/main" id="{2087C0CF-95B9-4FAD-8E7A-E4D06FFCBC45}"/>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17" name="Rectángulo: esquinas redondeadas 16">
              <a:extLst>
                <a:ext uri="{FF2B5EF4-FFF2-40B4-BE49-F238E27FC236}">
                  <a16:creationId xmlns:a16="http://schemas.microsoft.com/office/drawing/2014/main" id="{BC62A804-3F2F-4E61-B581-92B7EDFEAC0E}"/>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229185B6-481C-4B90-B474-D38F1E4559D4}"/>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Tree>
    <p:extLst>
      <p:ext uri="{BB962C8B-B14F-4D97-AF65-F5344CB8AC3E}">
        <p14:creationId xmlns:p14="http://schemas.microsoft.com/office/powerpoint/2010/main" val="31029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áfico 36">
            <a:extLst>
              <a:ext uri="{FF2B5EF4-FFF2-40B4-BE49-F238E27FC236}">
                <a16:creationId xmlns:a16="http://schemas.microsoft.com/office/drawing/2014/main" id="{3F4E50B8-9163-E543-A2EA-D7E0CC083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805" y="973160"/>
            <a:ext cx="736600" cy="165100"/>
          </a:xfrm>
          <a:prstGeom prst="rect">
            <a:avLst/>
          </a:prstGeom>
        </p:spPr>
      </p:pic>
      <p:sp>
        <p:nvSpPr>
          <p:cNvPr id="9" name="Text Placeholder 1">
            <a:extLst>
              <a:ext uri="{FF2B5EF4-FFF2-40B4-BE49-F238E27FC236}">
                <a16:creationId xmlns:a16="http://schemas.microsoft.com/office/drawing/2014/main" id="{40415FBC-61C1-4D21-B79E-AA451D50241F}"/>
              </a:ext>
            </a:extLst>
          </p:cNvPr>
          <p:cNvSpPr txBox="1">
            <a:spLocks/>
          </p:cNvSpPr>
          <p:nvPr/>
        </p:nvSpPr>
        <p:spPr>
          <a:xfrm>
            <a:off x="347158" y="125506"/>
            <a:ext cx="11225894" cy="576064"/>
          </a:xfrm>
          <a:prstGeom prst="rect">
            <a:avLst/>
          </a:prstGeom>
        </p:spPr>
        <p:txBody>
          <a:bodyPr/>
          <a:lstStyle>
            <a:defPPr>
              <a:defRPr lang="es-MX"/>
            </a:defPPr>
            <a:lvl1pPr indent="0" algn="ctr">
              <a:lnSpc>
                <a:spcPct val="90000"/>
              </a:lnSpc>
              <a:spcBef>
                <a:spcPts val="1000"/>
              </a:spcBef>
              <a:buFont typeface="Arial" panose="020B0604020202020204" pitchFamily="34" charset="0"/>
              <a:buNone/>
              <a:defRPr sz="40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altLang="ko-KR" sz="3600" dirty="0"/>
              <a:t>Indicadores de calidad en aerotriangulación</a:t>
            </a:r>
            <a:endParaRPr lang="ko-KR" altLang="en-US" sz="3600" dirty="0"/>
          </a:p>
        </p:txBody>
      </p:sp>
      <p:sp>
        <p:nvSpPr>
          <p:cNvPr id="5" name="CuadroTexto 4">
            <a:extLst>
              <a:ext uri="{FF2B5EF4-FFF2-40B4-BE49-F238E27FC236}">
                <a16:creationId xmlns:a16="http://schemas.microsoft.com/office/drawing/2014/main" id="{F9AFB91F-63D9-48F6-B8FE-1F221A6613C8}"/>
              </a:ext>
            </a:extLst>
          </p:cNvPr>
          <p:cNvSpPr txBox="1"/>
          <p:nvPr/>
        </p:nvSpPr>
        <p:spPr>
          <a:xfrm>
            <a:off x="1378553" y="1213525"/>
            <a:ext cx="9324876" cy="338554"/>
          </a:xfrm>
          <a:prstGeom prst="rect">
            <a:avLst/>
          </a:prstGeom>
          <a:noFill/>
        </p:spPr>
        <p:txBody>
          <a:bodyPr wrap="square" rtlCol="0">
            <a:spAutoFit/>
          </a:bodyPr>
          <a:lstStyle/>
          <a:p>
            <a:r>
              <a:rPr lang="es-MX" sz="1600" dirty="0">
                <a:solidFill>
                  <a:srgbClr val="002060"/>
                </a:solidFill>
                <a:latin typeface="Arial" panose="020B0604020202020204" pitchFamily="34" charset="0"/>
                <a:cs typeface="Arial" panose="020B0604020202020204" pitchFamily="34" charset="0"/>
              </a:rPr>
              <a:t>Cuadro resumen del indicador de precisión posicional en centímetros	Polígono de Palenque</a:t>
            </a:r>
          </a:p>
        </p:txBody>
      </p:sp>
      <p:pic>
        <p:nvPicPr>
          <p:cNvPr id="4" name="Imagen 3"/>
          <p:cNvPicPr>
            <a:picLocks noChangeAspect="1"/>
          </p:cNvPicPr>
          <p:nvPr/>
        </p:nvPicPr>
        <p:blipFill>
          <a:blip r:embed="rId5"/>
          <a:stretch>
            <a:fillRect/>
          </a:stretch>
        </p:blipFill>
        <p:spPr>
          <a:xfrm>
            <a:off x="347157" y="1625527"/>
            <a:ext cx="5384465" cy="5060438"/>
          </a:xfrm>
          <a:prstGeom prst="rect">
            <a:avLst/>
          </a:prstGeom>
        </p:spPr>
      </p:pic>
      <p:cxnSp>
        <p:nvCxnSpPr>
          <p:cNvPr id="6" name="Conector recto de flecha 5">
            <a:extLst>
              <a:ext uri="{FF2B5EF4-FFF2-40B4-BE49-F238E27FC236}">
                <a16:creationId xmlns:a16="http://schemas.microsoft.com/office/drawing/2014/main" id="{95396F94-4D67-46A7-99EF-32A6B5845B5B}"/>
              </a:ext>
            </a:extLst>
          </p:cNvPr>
          <p:cNvCxnSpPr>
            <a:cxnSpLocks/>
          </p:cNvCxnSpPr>
          <p:nvPr/>
        </p:nvCxnSpPr>
        <p:spPr>
          <a:xfrm flipV="1">
            <a:off x="4031311" y="2544418"/>
            <a:ext cx="2064689" cy="129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F7C1233-4936-46DB-B56B-7145BDA87C58}"/>
              </a:ext>
            </a:extLst>
          </p:cNvPr>
          <p:cNvSpPr txBox="1"/>
          <p:nvPr/>
        </p:nvSpPr>
        <p:spPr>
          <a:xfrm>
            <a:off x="6202017" y="2145208"/>
            <a:ext cx="3201725" cy="923330"/>
          </a:xfrm>
          <a:prstGeom prst="rect">
            <a:avLst/>
          </a:prstGeom>
          <a:noFill/>
        </p:spPr>
        <p:txBody>
          <a:bodyPr wrap="square" rtlCol="0">
            <a:spAutoFit/>
          </a:bodyPr>
          <a:lstStyle/>
          <a:p>
            <a:r>
              <a:rPr lang="es-MX" dirty="0"/>
              <a:t>Cota de precisión vertical al 95% de confianza con RMSE esperado de 25 cm</a:t>
            </a:r>
          </a:p>
        </p:txBody>
      </p:sp>
      <p:cxnSp>
        <p:nvCxnSpPr>
          <p:cNvPr id="17" name="Conector recto de flecha 16">
            <a:extLst>
              <a:ext uri="{FF2B5EF4-FFF2-40B4-BE49-F238E27FC236}">
                <a16:creationId xmlns:a16="http://schemas.microsoft.com/office/drawing/2014/main" id="{2D1FAEE9-AB8B-47DA-8714-0DFE1AF8DA4A}"/>
              </a:ext>
            </a:extLst>
          </p:cNvPr>
          <p:cNvCxnSpPr>
            <a:cxnSpLocks/>
          </p:cNvCxnSpPr>
          <p:nvPr/>
        </p:nvCxnSpPr>
        <p:spPr>
          <a:xfrm flipV="1">
            <a:off x="4263716" y="4214191"/>
            <a:ext cx="1832284" cy="57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F324042-8ADB-4CDF-9BAB-D45EB2692762}"/>
              </a:ext>
            </a:extLst>
          </p:cNvPr>
          <p:cNvSpPr txBox="1"/>
          <p:nvPr/>
        </p:nvSpPr>
        <p:spPr>
          <a:xfrm>
            <a:off x="6202016" y="3661667"/>
            <a:ext cx="3201725" cy="1754326"/>
          </a:xfrm>
          <a:prstGeom prst="rect">
            <a:avLst/>
          </a:prstGeom>
          <a:noFill/>
        </p:spPr>
        <p:txBody>
          <a:bodyPr wrap="square" rtlCol="0">
            <a:spAutoFit/>
          </a:bodyPr>
          <a:lstStyle/>
          <a:p>
            <a:r>
              <a:rPr lang="es-MX" dirty="0"/>
              <a:t>Cota de precisión horizontal al 95% de confianza con RMSE esperado de 25 cm, con un valor aproximado de GSD entre 10 y 22.5 de la imagen fuente en el estándar ASPRS.</a:t>
            </a:r>
          </a:p>
        </p:txBody>
      </p:sp>
      <p:sp>
        <p:nvSpPr>
          <p:cNvPr id="20" name="CuadroTexto 19">
            <a:extLst>
              <a:ext uri="{FF2B5EF4-FFF2-40B4-BE49-F238E27FC236}">
                <a16:creationId xmlns:a16="http://schemas.microsoft.com/office/drawing/2014/main" id="{42512FF8-D347-4A3F-AF5B-F7DE3FB71B19}"/>
              </a:ext>
            </a:extLst>
          </p:cNvPr>
          <p:cNvSpPr txBox="1"/>
          <p:nvPr/>
        </p:nvSpPr>
        <p:spPr>
          <a:xfrm>
            <a:off x="4849897" y="1868209"/>
            <a:ext cx="621670" cy="276999"/>
          </a:xfrm>
          <a:prstGeom prst="rect">
            <a:avLst/>
          </a:prstGeom>
          <a:noFill/>
        </p:spPr>
        <p:txBody>
          <a:bodyPr wrap="square" rtlCol="0">
            <a:spAutoFit/>
          </a:bodyPr>
          <a:lstStyle/>
          <a:p>
            <a:r>
              <a:rPr lang="es-MX" sz="1200" dirty="0"/>
              <a:t>(cm)</a:t>
            </a:r>
          </a:p>
        </p:txBody>
      </p:sp>
      <p:grpSp>
        <p:nvGrpSpPr>
          <p:cNvPr id="18" name="Grupo 17">
            <a:extLst>
              <a:ext uri="{FF2B5EF4-FFF2-40B4-BE49-F238E27FC236}">
                <a16:creationId xmlns:a16="http://schemas.microsoft.com/office/drawing/2014/main" id="{F3CC3AC9-BB0F-42D8-B60A-D69D6AFF1954}"/>
              </a:ext>
            </a:extLst>
          </p:cNvPr>
          <p:cNvGrpSpPr/>
          <p:nvPr/>
        </p:nvGrpSpPr>
        <p:grpSpPr>
          <a:xfrm>
            <a:off x="10264424" y="337205"/>
            <a:ext cx="1865886" cy="1059019"/>
            <a:chOff x="7295078" y="434636"/>
            <a:chExt cx="1865886" cy="1059019"/>
          </a:xfrm>
        </p:grpSpPr>
        <p:sp>
          <p:nvSpPr>
            <p:cNvPr id="21" name="CuadroTexto 20">
              <a:extLst>
                <a:ext uri="{FF2B5EF4-FFF2-40B4-BE49-F238E27FC236}">
                  <a16:creationId xmlns:a16="http://schemas.microsoft.com/office/drawing/2014/main" id="{CB1B6265-3EB6-42EB-974C-2F208B374A4E}"/>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22" name="Elipse 21">
              <a:extLst>
                <a:ext uri="{FF2B5EF4-FFF2-40B4-BE49-F238E27FC236}">
                  <a16:creationId xmlns:a16="http://schemas.microsoft.com/office/drawing/2014/main" id="{E1A6E102-C76F-4BFF-8DA1-302093925405}"/>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23" name="Rectángulo: esquinas redondeadas 22">
              <a:extLst>
                <a:ext uri="{FF2B5EF4-FFF2-40B4-BE49-F238E27FC236}">
                  <a16:creationId xmlns:a16="http://schemas.microsoft.com/office/drawing/2014/main" id="{6F0F13D7-BB05-4516-B1ED-6E47F2D49158}"/>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6A02316D-C4EF-4DEA-B4B5-3292B3AE4421}"/>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Tree>
    <p:extLst>
      <p:ext uri="{BB962C8B-B14F-4D97-AF65-F5344CB8AC3E}">
        <p14:creationId xmlns:p14="http://schemas.microsoft.com/office/powerpoint/2010/main" val="67281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áfico 36">
            <a:extLst>
              <a:ext uri="{FF2B5EF4-FFF2-40B4-BE49-F238E27FC236}">
                <a16:creationId xmlns:a16="http://schemas.microsoft.com/office/drawing/2014/main" id="{3F4E50B8-9163-E543-A2EA-D7E0CC083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805" y="973160"/>
            <a:ext cx="736600" cy="165100"/>
          </a:xfrm>
          <a:prstGeom prst="rect">
            <a:avLst/>
          </a:prstGeom>
        </p:spPr>
      </p:pic>
      <p:sp>
        <p:nvSpPr>
          <p:cNvPr id="5" name="CuadroTexto 4">
            <a:extLst>
              <a:ext uri="{FF2B5EF4-FFF2-40B4-BE49-F238E27FC236}">
                <a16:creationId xmlns:a16="http://schemas.microsoft.com/office/drawing/2014/main" id="{F9AFB91F-63D9-48F6-B8FE-1F221A6613C8}"/>
              </a:ext>
            </a:extLst>
          </p:cNvPr>
          <p:cNvSpPr txBox="1"/>
          <p:nvPr/>
        </p:nvSpPr>
        <p:spPr>
          <a:xfrm>
            <a:off x="1074110" y="1159026"/>
            <a:ext cx="9534553" cy="338554"/>
          </a:xfrm>
          <a:prstGeom prst="rect">
            <a:avLst/>
          </a:prstGeom>
          <a:noFill/>
        </p:spPr>
        <p:txBody>
          <a:bodyPr wrap="square" rtlCol="0">
            <a:spAutoFit/>
          </a:bodyPr>
          <a:lstStyle/>
          <a:p>
            <a:r>
              <a:rPr lang="es-MX" sz="1600" dirty="0">
                <a:solidFill>
                  <a:srgbClr val="002060"/>
                </a:solidFill>
                <a:latin typeface="Arial" panose="020B0604020202020204" pitchFamily="34" charset="0"/>
                <a:cs typeface="Arial" panose="020B0604020202020204" pitchFamily="34" charset="0"/>
              </a:rPr>
              <a:t>Cuadro resumen del indicador de precisión posicional en centímetros 	Polígono de Campeche</a:t>
            </a:r>
          </a:p>
        </p:txBody>
      </p:sp>
      <p:grpSp>
        <p:nvGrpSpPr>
          <p:cNvPr id="16" name="Grupo 15">
            <a:extLst>
              <a:ext uri="{FF2B5EF4-FFF2-40B4-BE49-F238E27FC236}">
                <a16:creationId xmlns:a16="http://schemas.microsoft.com/office/drawing/2014/main" id="{D65B0A6F-50C4-4042-8750-4674D3C58997}"/>
              </a:ext>
            </a:extLst>
          </p:cNvPr>
          <p:cNvGrpSpPr/>
          <p:nvPr/>
        </p:nvGrpSpPr>
        <p:grpSpPr>
          <a:xfrm>
            <a:off x="3115900" y="1569821"/>
            <a:ext cx="5450971" cy="5153148"/>
            <a:chOff x="347158" y="1580697"/>
            <a:chExt cx="5450971" cy="5153148"/>
          </a:xfrm>
        </p:grpSpPr>
        <p:pic>
          <p:nvPicPr>
            <p:cNvPr id="4" name="Imagen 3"/>
            <p:cNvPicPr>
              <a:picLocks noChangeAspect="1"/>
            </p:cNvPicPr>
            <p:nvPr/>
          </p:nvPicPr>
          <p:blipFill>
            <a:blip r:embed="rId5"/>
            <a:stretch>
              <a:fillRect/>
            </a:stretch>
          </p:blipFill>
          <p:spPr>
            <a:xfrm>
              <a:off x="347158" y="1580697"/>
              <a:ext cx="5450971" cy="5153148"/>
            </a:xfrm>
            <a:prstGeom prst="rect">
              <a:avLst/>
            </a:prstGeom>
          </p:spPr>
        </p:pic>
        <p:sp>
          <p:nvSpPr>
            <p:cNvPr id="13" name="CuadroTexto 12">
              <a:extLst>
                <a:ext uri="{FF2B5EF4-FFF2-40B4-BE49-F238E27FC236}">
                  <a16:creationId xmlns:a16="http://schemas.microsoft.com/office/drawing/2014/main" id="{A48C4185-7159-4F29-A27D-99971B871EF3}"/>
                </a:ext>
              </a:extLst>
            </p:cNvPr>
            <p:cNvSpPr txBox="1"/>
            <p:nvPr/>
          </p:nvSpPr>
          <p:spPr>
            <a:xfrm>
              <a:off x="4645110" y="1835145"/>
              <a:ext cx="621670" cy="276999"/>
            </a:xfrm>
            <a:prstGeom prst="rect">
              <a:avLst/>
            </a:prstGeom>
            <a:noFill/>
          </p:spPr>
          <p:txBody>
            <a:bodyPr wrap="square" rtlCol="0">
              <a:spAutoFit/>
            </a:bodyPr>
            <a:lstStyle/>
            <a:p>
              <a:r>
                <a:rPr lang="es-MX" sz="1200" dirty="0"/>
                <a:t>(cm)</a:t>
              </a:r>
            </a:p>
          </p:txBody>
        </p:sp>
      </p:grpSp>
      <p:sp>
        <p:nvSpPr>
          <p:cNvPr id="17" name="Text Placeholder 1">
            <a:extLst>
              <a:ext uri="{FF2B5EF4-FFF2-40B4-BE49-F238E27FC236}">
                <a16:creationId xmlns:a16="http://schemas.microsoft.com/office/drawing/2014/main" id="{2538BEBC-36B1-425A-953D-65574430772E}"/>
              </a:ext>
            </a:extLst>
          </p:cNvPr>
          <p:cNvSpPr txBox="1">
            <a:spLocks/>
          </p:cNvSpPr>
          <p:nvPr/>
        </p:nvSpPr>
        <p:spPr>
          <a:xfrm>
            <a:off x="347158" y="125506"/>
            <a:ext cx="11225894" cy="576064"/>
          </a:xfrm>
          <a:prstGeom prst="rect">
            <a:avLst/>
          </a:prstGeom>
        </p:spPr>
        <p:txBody>
          <a:bodyPr/>
          <a:lstStyle>
            <a:defPPr>
              <a:defRPr lang="es-MX"/>
            </a:defPPr>
            <a:lvl1pPr indent="0" algn="ctr">
              <a:lnSpc>
                <a:spcPct val="90000"/>
              </a:lnSpc>
              <a:spcBef>
                <a:spcPts val="1000"/>
              </a:spcBef>
              <a:buFont typeface="Arial" panose="020B0604020202020204" pitchFamily="34" charset="0"/>
              <a:buNone/>
              <a:defRPr sz="4000" b="1">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altLang="ko-KR" sz="3600" dirty="0"/>
              <a:t>Indicadores de calidad en aerotriangulación</a:t>
            </a:r>
            <a:endParaRPr lang="ko-KR" altLang="en-US" sz="3600" dirty="0"/>
          </a:p>
        </p:txBody>
      </p:sp>
      <p:grpSp>
        <p:nvGrpSpPr>
          <p:cNvPr id="14" name="Grupo 13">
            <a:extLst>
              <a:ext uri="{FF2B5EF4-FFF2-40B4-BE49-F238E27FC236}">
                <a16:creationId xmlns:a16="http://schemas.microsoft.com/office/drawing/2014/main" id="{513A1E4A-86B2-4616-9EE1-C1F5288ACCBB}"/>
              </a:ext>
            </a:extLst>
          </p:cNvPr>
          <p:cNvGrpSpPr/>
          <p:nvPr/>
        </p:nvGrpSpPr>
        <p:grpSpPr>
          <a:xfrm>
            <a:off x="10264424" y="337205"/>
            <a:ext cx="1865886" cy="1059019"/>
            <a:chOff x="7295078" y="434636"/>
            <a:chExt cx="1865886" cy="1059019"/>
          </a:xfrm>
        </p:grpSpPr>
        <p:sp>
          <p:nvSpPr>
            <p:cNvPr id="15" name="CuadroTexto 14">
              <a:extLst>
                <a:ext uri="{FF2B5EF4-FFF2-40B4-BE49-F238E27FC236}">
                  <a16:creationId xmlns:a16="http://schemas.microsoft.com/office/drawing/2014/main" id="{543E25F3-D6EA-40EE-BD8F-96B0624BFF1D}"/>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18" name="Elipse 17">
              <a:extLst>
                <a:ext uri="{FF2B5EF4-FFF2-40B4-BE49-F238E27FC236}">
                  <a16:creationId xmlns:a16="http://schemas.microsoft.com/office/drawing/2014/main" id="{E0211961-F88E-458F-8248-6F5F0ACFB9E3}"/>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19" name="Rectángulo: esquinas redondeadas 18">
              <a:extLst>
                <a:ext uri="{FF2B5EF4-FFF2-40B4-BE49-F238E27FC236}">
                  <a16:creationId xmlns:a16="http://schemas.microsoft.com/office/drawing/2014/main" id="{62C8F5FA-B8ED-411B-AC64-696E66DDD2CA}"/>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ECAA53CB-03C9-442C-9BB8-AB67ACE0C63C}"/>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Tree>
    <p:extLst>
      <p:ext uri="{BB962C8B-B14F-4D97-AF65-F5344CB8AC3E}">
        <p14:creationId xmlns:p14="http://schemas.microsoft.com/office/powerpoint/2010/main" val="351275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7668882D-47A1-4437-9996-65C9A3E1CB58}"/>
              </a:ext>
            </a:extLst>
          </p:cNvPr>
          <p:cNvSpPr txBox="1">
            <a:spLocks/>
          </p:cNvSpPr>
          <p:nvPr/>
        </p:nvSpPr>
        <p:spPr>
          <a:xfrm>
            <a:off x="703199" y="1837938"/>
            <a:ext cx="10572895" cy="4313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Es interesante notar que el valor de la cota de confianza esta en función de: </a:t>
            </a:r>
          </a:p>
          <a:p>
            <a:pPr lvl="1">
              <a:lnSpc>
                <a:spcPct val="114000"/>
              </a:lnSpc>
              <a:defRPr/>
            </a:pPr>
            <a:r>
              <a:rPr lang="es-MX" sz="1800" dirty="0">
                <a:solidFill>
                  <a:schemeClr val="tx1">
                    <a:lumMod val="75000"/>
                    <a:lumOff val="25000"/>
                  </a:schemeClr>
                </a:solidFill>
                <a:latin typeface="Arial" panose="020B0604020202020204" pitchFamily="34" charset="0"/>
                <a:cs typeface="Arial" panose="020B0604020202020204" pitchFamily="34" charset="0"/>
              </a:rPr>
              <a:t>Nivel de confianza deseado,</a:t>
            </a:r>
          </a:p>
          <a:p>
            <a:pPr lvl="1">
              <a:lnSpc>
                <a:spcPct val="114000"/>
              </a:lnSpc>
              <a:defRPr/>
            </a:pPr>
            <a:r>
              <a:rPr lang="es-MX" sz="1800" dirty="0">
                <a:solidFill>
                  <a:schemeClr val="tx1">
                    <a:lumMod val="75000"/>
                    <a:lumOff val="25000"/>
                  </a:schemeClr>
                </a:solidFill>
                <a:latin typeface="Arial" panose="020B0604020202020204" pitchFamily="34" charset="0"/>
                <a:cs typeface="Arial" panose="020B0604020202020204" pitchFamily="34" charset="0"/>
              </a:rPr>
              <a:t>Valor del RMSE deseado,</a:t>
            </a:r>
          </a:p>
          <a:p>
            <a:pPr lvl="1">
              <a:lnSpc>
                <a:spcPct val="114000"/>
              </a:lnSpc>
              <a:defRPr/>
            </a:pPr>
            <a:r>
              <a:rPr lang="es-MX" sz="1800" dirty="0">
                <a:solidFill>
                  <a:schemeClr val="tx1">
                    <a:lumMod val="75000"/>
                    <a:lumOff val="25000"/>
                  </a:schemeClr>
                </a:solidFill>
                <a:latin typeface="Arial" panose="020B0604020202020204" pitchFamily="34" charset="0"/>
                <a:cs typeface="Arial" panose="020B0604020202020204" pitchFamily="34" charset="0"/>
              </a:rPr>
              <a:t>Número de observaciones.</a:t>
            </a: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A menor número de observaciones, el valor de la cota aumenta.</a:t>
            </a: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A mayor nivel de confianza y con un número de observaciones fijo - la cota toma valores mayores. </a:t>
            </a:r>
          </a:p>
          <a:p>
            <a:pPr marL="0" indent="0">
              <a:lnSpc>
                <a:spcPct val="114000"/>
              </a:lnSpc>
              <a:buNone/>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C4399346-A656-40E1-B864-06B10CF9E0E8}"/>
              </a:ext>
            </a:extLst>
          </p:cNvPr>
          <p:cNvSpPr txBox="1"/>
          <p:nvPr/>
        </p:nvSpPr>
        <p:spPr>
          <a:xfrm>
            <a:off x="1172354" y="261312"/>
            <a:ext cx="8945880" cy="1200329"/>
          </a:xfrm>
          <a:prstGeom prst="rect">
            <a:avLst/>
          </a:prstGeom>
          <a:noFill/>
        </p:spPr>
        <p:txBody>
          <a:bodyPr wrap="square" rtlCol="0">
            <a:spAutoFit/>
          </a:bodyPr>
          <a:lstStyle/>
          <a:p>
            <a:pPr algn="ctr"/>
            <a:r>
              <a:rPr lang="es-MX" sz="3600" dirty="0"/>
              <a:t>Propuesta del indicador de precisión posicional de aerotriangulación  </a:t>
            </a:r>
            <a:endParaRPr lang="es-MX" sz="2800" dirty="0"/>
          </a:p>
        </p:txBody>
      </p:sp>
    </p:spTree>
    <p:extLst>
      <p:ext uri="{BB962C8B-B14F-4D97-AF65-F5344CB8AC3E}">
        <p14:creationId xmlns:p14="http://schemas.microsoft.com/office/powerpoint/2010/main" val="102015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7668882D-47A1-4437-9996-65C9A3E1CB58}"/>
              </a:ext>
            </a:extLst>
          </p:cNvPr>
          <p:cNvSpPr txBox="1">
            <a:spLocks/>
          </p:cNvSpPr>
          <p:nvPr/>
        </p:nvSpPr>
        <p:spPr>
          <a:xfrm>
            <a:off x="703199" y="1837938"/>
            <a:ext cx="10572895" cy="4313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La cota puede ajustarse a las necesidades del usuario en cuanto a precisión, confianza y número de observaciones.</a:t>
            </a:r>
          </a:p>
          <a:p>
            <a:pPr marL="0" indent="0">
              <a:lnSpc>
                <a:spcPct val="114000"/>
              </a:lnSpc>
              <a:buNone/>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¿Para que mas sirve la cota?</a:t>
            </a:r>
          </a:p>
          <a:p>
            <a:pPr>
              <a:lnSpc>
                <a:spcPct val="114000"/>
              </a:lnSpc>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Para encontrar el valor de RMSE con el que se tiene la máxima precisión.</a:t>
            </a: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Las precisiones posibles con cierto número de observaciones.</a:t>
            </a:r>
          </a:p>
          <a:p>
            <a:pPr>
              <a:lnSpc>
                <a:spcPct val="114000"/>
              </a:lnSpc>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a:lnSpc>
                <a:spcPct val="114000"/>
              </a:lnSpc>
              <a:defRPr/>
            </a:pP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C4399346-A656-40E1-B864-06B10CF9E0E8}"/>
              </a:ext>
            </a:extLst>
          </p:cNvPr>
          <p:cNvSpPr txBox="1"/>
          <p:nvPr/>
        </p:nvSpPr>
        <p:spPr>
          <a:xfrm>
            <a:off x="1172354" y="261312"/>
            <a:ext cx="8945880" cy="1200329"/>
          </a:xfrm>
          <a:prstGeom prst="rect">
            <a:avLst/>
          </a:prstGeom>
          <a:noFill/>
        </p:spPr>
        <p:txBody>
          <a:bodyPr wrap="square" rtlCol="0">
            <a:spAutoFit/>
          </a:bodyPr>
          <a:lstStyle/>
          <a:p>
            <a:pPr algn="ctr"/>
            <a:r>
              <a:rPr lang="es-MX" sz="3600" dirty="0"/>
              <a:t>Propuesta del indicador de precisión posicional de aerotriangulación  </a:t>
            </a:r>
            <a:endParaRPr lang="es-MX" sz="2800" dirty="0"/>
          </a:p>
        </p:txBody>
      </p:sp>
    </p:spTree>
    <p:extLst>
      <p:ext uri="{BB962C8B-B14F-4D97-AF65-F5344CB8AC3E}">
        <p14:creationId xmlns:p14="http://schemas.microsoft.com/office/powerpoint/2010/main" val="151552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556E5A-E79F-4D46-AEFD-11BDA56A0695}"/>
              </a:ext>
            </a:extLst>
          </p:cNvPr>
          <p:cNvSpPr txBox="1"/>
          <p:nvPr/>
        </p:nvSpPr>
        <p:spPr>
          <a:xfrm>
            <a:off x="1535137" y="379828"/>
            <a:ext cx="8648700" cy="523220"/>
          </a:xfrm>
          <a:prstGeom prst="rect">
            <a:avLst/>
          </a:prstGeom>
          <a:noFill/>
        </p:spPr>
        <p:txBody>
          <a:bodyPr wrap="square" rtlCol="0">
            <a:spAutoFit/>
          </a:bodyPr>
          <a:lstStyle/>
          <a:p>
            <a:pPr algn="ctr"/>
            <a:r>
              <a:rPr lang="es-MX" sz="2800" b="1" dirty="0"/>
              <a:t>Reflexiones finales</a:t>
            </a:r>
          </a:p>
        </p:txBody>
      </p:sp>
      <p:sp>
        <p:nvSpPr>
          <p:cNvPr id="3" name="CuadroTexto 2">
            <a:extLst>
              <a:ext uri="{FF2B5EF4-FFF2-40B4-BE49-F238E27FC236}">
                <a16:creationId xmlns:a16="http://schemas.microsoft.com/office/drawing/2014/main" id="{49F74C78-0930-42C2-89CC-F54AB496671D}"/>
              </a:ext>
            </a:extLst>
          </p:cNvPr>
          <p:cNvSpPr txBox="1"/>
          <p:nvPr/>
        </p:nvSpPr>
        <p:spPr>
          <a:xfrm>
            <a:off x="880110" y="1066800"/>
            <a:ext cx="10431780" cy="4893647"/>
          </a:xfrm>
          <a:prstGeom prst="rect">
            <a:avLst/>
          </a:prstGeom>
          <a:noFill/>
        </p:spPr>
        <p:txBody>
          <a:bodyPr wrap="square" rtlCol="0">
            <a:spAutoFit/>
          </a:bodyPr>
          <a:lstStyle/>
          <a:p>
            <a:endParaRPr lang="es-MX" sz="2400" dirty="0"/>
          </a:p>
          <a:p>
            <a:pPr marL="285750" indent="-285750">
              <a:buFont typeface="Arial" panose="020B0604020202020204" pitchFamily="34" charset="0"/>
              <a:buChar char="•"/>
            </a:pPr>
            <a:r>
              <a:rPr lang="es-MX" sz="2400" dirty="0"/>
              <a:t>El valor de la cota se deriva de las necesidades plasmadas en la planeación. </a:t>
            </a:r>
          </a:p>
          <a:p>
            <a:endParaRPr lang="es-MX" sz="2400" dirty="0"/>
          </a:p>
          <a:p>
            <a:pPr marL="285750" indent="-285750">
              <a:buFont typeface="Arial" panose="020B0604020202020204" pitchFamily="34" charset="0"/>
              <a:buChar char="•"/>
            </a:pPr>
            <a:r>
              <a:rPr lang="es-MX" sz="2400" dirty="0"/>
              <a:t>Para esto se de deben considerar las necesidades de los usuarios. </a:t>
            </a:r>
          </a:p>
          <a:p>
            <a:endParaRPr lang="es-MX" sz="2400" dirty="0"/>
          </a:p>
          <a:p>
            <a:pPr marL="285750" indent="-285750">
              <a:buFont typeface="Arial" panose="020B0604020202020204" pitchFamily="34" charset="0"/>
              <a:buChar char="•"/>
            </a:pPr>
            <a:r>
              <a:rPr lang="es-MX" sz="2400" dirty="0"/>
              <a:t>Las consideraciones relativas a la precisión posicional dependen de las características de cada proyecto en cuanto a cobertura, granularidad y caracterización geográfica.</a:t>
            </a:r>
          </a:p>
          <a:p>
            <a:endParaRPr lang="es-MX" sz="2400" dirty="0"/>
          </a:p>
          <a:p>
            <a:pPr marL="285750" indent="-285750">
              <a:buFont typeface="Arial" panose="020B0604020202020204" pitchFamily="34" charset="0"/>
              <a:buChar char="•"/>
            </a:pPr>
            <a:r>
              <a:rPr lang="es-MX" sz="2400" dirty="0"/>
              <a:t>Los indicadores de precisión posicional serán aplicados a otros programas de información en donde le sean de utilidad a los usuarios.</a:t>
            </a:r>
          </a:p>
          <a:p>
            <a:pPr marL="285750" indent="-285750">
              <a:buFont typeface="Arial" panose="020B0604020202020204" pitchFamily="34" charset="0"/>
              <a:buChar char="•"/>
            </a:pPr>
            <a:endParaRPr lang="es-MX" sz="2400" dirty="0"/>
          </a:p>
          <a:p>
            <a:endParaRPr lang="es-MX" sz="2400" dirty="0"/>
          </a:p>
        </p:txBody>
      </p:sp>
    </p:spTree>
    <p:extLst>
      <p:ext uri="{BB962C8B-B14F-4D97-AF65-F5344CB8AC3E}">
        <p14:creationId xmlns:p14="http://schemas.microsoft.com/office/powerpoint/2010/main" val="257080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3EA2CD0-9755-4083-ACAB-B6AA2BCF3126}"/>
              </a:ext>
            </a:extLst>
          </p:cNvPr>
          <p:cNvSpPr txBox="1"/>
          <p:nvPr/>
        </p:nvSpPr>
        <p:spPr>
          <a:xfrm>
            <a:off x="537734" y="495999"/>
            <a:ext cx="10435590" cy="4092274"/>
          </a:xfrm>
          <a:prstGeom prst="rect">
            <a:avLst/>
          </a:prstGeom>
          <a:noFill/>
        </p:spPr>
        <p:txBody>
          <a:bodyPr wrap="square" rtlCol="0">
            <a:spAutoFit/>
          </a:bodyPr>
          <a:lstStyle/>
          <a:p>
            <a:pPr>
              <a:lnSpc>
                <a:spcPct val="107000"/>
              </a:lnSpc>
              <a:spcAft>
                <a:spcPts val="800"/>
              </a:spcAft>
            </a:pPr>
            <a:r>
              <a:rPr lang="es-MX" b="1" dirty="0">
                <a:effectLst/>
                <a:ea typeface="Calibri" panose="020F0502020204030204" pitchFamily="34" charset="0"/>
                <a:cs typeface="Times New Roman" panose="02020603050405020304" pitchFamily="18" charset="0"/>
              </a:rPr>
              <a:t>Acuerdos: </a:t>
            </a:r>
          </a:p>
          <a:p>
            <a:pPr marL="285750" indent="-285750" algn="just">
              <a:buFont typeface="Arial" panose="020B0604020202020204" pitchFamily="34" charset="0"/>
              <a:buChar char="•"/>
            </a:pPr>
            <a:endParaRPr lang="es-MX"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dirty="0">
                <a:ea typeface="Calibri" panose="020F0502020204030204" pitchFamily="34" charset="0"/>
                <a:cs typeface="Times New Roman" panose="02020603050405020304" pitchFamily="18" charset="0"/>
              </a:rPr>
              <a:t>Se toma conocimiento de las propuestas para la medición de la precisión posicional horizontal y vertical para el Mapa Topográfico. Estos indicadores podrán ser empleados  en otros productos de información geográfica en los que la precisión posicional sea relevante para el usuario. Las fichas técnicas de los indicadores serán puestas a consideración de este Comité en la próxima sesión. </a:t>
            </a:r>
          </a:p>
          <a:p>
            <a:pPr marL="285750" indent="-285750" algn="just">
              <a:buFont typeface="Arial" panose="020B0604020202020204" pitchFamily="34" charset="0"/>
              <a:buChar char="•"/>
            </a:pPr>
            <a:endParaRPr lang="es-ES" dirty="0">
              <a:cs typeface="Times New Roman" panose="02020603050405020304" pitchFamily="18" charset="0"/>
            </a:endParaRPr>
          </a:p>
          <a:p>
            <a:pPr marL="285750" indent="-285750" algn="just">
              <a:buFont typeface="Arial" panose="020B0604020202020204" pitchFamily="34" charset="0"/>
              <a:buChar char="•"/>
            </a:pPr>
            <a:r>
              <a:rPr lang="es-ES" dirty="0"/>
              <a:t>La Dirección General de Geografía y Medio Ambiente realizará un análisis de los otros componentes de calidad como son: linaje, completitud, consistencia lógica, precisión temporal y precisión de atributos, que pudieran ser aplicados a otros programas de información geográfica.</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Se propondrán indicadores para los programas de Información de Interés Nacional, el avance y el programa de trabajo se presentará en la próxima sesión del </a:t>
            </a:r>
            <a:r>
              <a:rPr lang="es-ES" dirty="0" err="1"/>
              <a:t>CoAC</a:t>
            </a:r>
            <a:r>
              <a:rPr lang="es-ES" dirty="0"/>
              <a:t>.</a:t>
            </a:r>
          </a:p>
          <a:p>
            <a:pPr marL="285750" indent="-285750" algn="just">
              <a:buFont typeface="Arial" panose="020B0604020202020204" pitchFamily="34" charset="0"/>
              <a:buChar char="•"/>
            </a:pPr>
            <a:endParaRPr lang="es-MX" dirty="0"/>
          </a:p>
        </p:txBody>
      </p:sp>
    </p:spTree>
    <p:extLst>
      <p:ext uri="{BB962C8B-B14F-4D97-AF65-F5344CB8AC3E}">
        <p14:creationId xmlns:p14="http://schemas.microsoft.com/office/powerpoint/2010/main" val="404748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9AF52-38F5-9644-972B-5BFA1A6D327D}"/>
              </a:ext>
            </a:extLst>
          </p:cNvPr>
          <p:cNvSpPr txBox="1">
            <a:spLocks/>
          </p:cNvSpPr>
          <p:nvPr/>
        </p:nvSpPr>
        <p:spPr>
          <a:xfrm>
            <a:off x="7416792" y="3083815"/>
            <a:ext cx="3625851"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4800" b="1" dirty="0">
                <a:solidFill>
                  <a:schemeClr val="bg1"/>
                </a:solidFill>
                <a:latin typeface="Arial" panose="020B0604020202020204" pitchFamily="34" charset="0"/>
                <a:cs typeface="Arial" panose="020B0604020202020204" pitchFamily="34" charset="0"/>
              </a:rPr>
              <a:t>GRACIAS</a:t>
            </a:r>
            <a:endParaRPr lang="ko-KR" altLang="en-US" sz="4800" b="1" dirty="0">
              <a:solidFill>
                <a:schemeClr val="bg1"/>
              </a:solidFill>
              <a:latin typeface="Arial" panose="020B0604020202020204" pitchFamily="34" charset="0"/>
              <a:cs typeface="Arial" panose="020B0604020202020204" pitchFamily="34" charset="0"/>
            </a:endParaRPr>
          </a:p>
        </p:txBody>
      </p:sp>
      <p:pic>
        <p:nvPicPr>
          <p:cNvPr id="3" name="Gráfico 2">
            <a:extLst>
              <a:ext uri="{FF2B5EF4-FFF2-40B4-BE49-F238E27FC236}">
                <a16:creationId xmlns:a16="http://schemas.microsoft.com/office/drawing/2014/main" id="{1923E543-900F-4142-BA6E-DEC424341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4281" y="3904712"/>
            <a:ext cx="736600" cy="165100"/>
          </a:xfrm>
          <a:prstGeom prst="rect">
            <a:avLst/>
          </a:prstGeom>
        </p:spPr>
      </p:pic>
      <p:sp>
        <p:nvSpPr>
          <p:cNvPr id="5" name="Text Placeholder 1">
            <a:extLst>
              <a:ext uri="{FF2B5EF4-FFF2-40B4-BE49-F238E27FC236}">
                <a16:creationId xmlns:a16="http://schemas.microsoft.com/office/drawing/2014/main" id="{67BF9EAE-5DDD-6647-8604-69F05F0FC76E}"/>
              </a:ext>
            </a:extLst>
          </p:cNvPr>
          <p:cNvSpPr txBox="1">
            <a:spLocks/>
          </p:cNvSpPr>
          <p:nvPr/>
        </p:nvSpPr>
        <p:spPr>
          <a:xfrm>
            <a:off x="7509933" y="4363229"/>
            <a:ext cx="3158127" cy="421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MX" altLang="ko-KR" sz="1400" dirty="0">
                <a:solidFill>
                  <a:srgbClr val="D9D9D9"/>
                </a:solidFill>
                <a:latin typeface="Arial" panose="020B0604020202020204" pitchFamily="34" charset="0"/>
                <a:cs typeface="Arial" panose="020B0604020202020204" pitchFamily="34" charset="0"/>
              </a:rPr>
              <a:t>María del Carmen Reyes Guerrero</a:t>
            </a:r>
          </a:p>
          <a:p>
            <a:pPr marL="0" indent="0" algn="r">
              <a:buNone/>
            </a:pPr>
            <a:r>
              <a:rPr lang="es-MX" altLang="ko-KR" sz="1400" dirty="0">
                <a:solidFill>
                  <a:srgbClr val="D9D9D9"/>
                </a:solidFill>
                <a:latin typeface="Arial" panose="020B0604020202020204" pitchFamily="34" charset="0"/>
                <a:cs typeface="Arial" panose="020B0604020202020204" pitchFamily="34" charset="0"/>
              </a:rPr>
              <a:t>maria.reyesg@inegi.org.mx</a:t>
            </a:r>
            <a:endParaRPr lang="ko-KR" altLang="en-US" sz="1400" dirty="0">
              <a:solidFill>
                <a:srgbClr val="D9D9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50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6C6393BB-5133-6248-98F6-8F0FA68FB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7838" y="5900302"/>
            <a:ext cx="736600" cy="165100"/>
          </a:xfrm>
          <a:prstGeom prst="rect">
            <a:avLst/>
          </a:prstGeom>
        </p:spPr>
      </p:pic>
      <p:sp>
        <p:nvSpPr>
          <p:cNvPr id="9" name="Text Placeholder 1">
            <a:extLst>
              <a:ext uri="{FF2B5EF4-FFF2-40B4-BE49-F238E27FC236}">
                <a16:creationId xmlns:a16="http://schemas.microsoft.com/office/drawing/2014/main" id="{D9D6BB0E-3F4A-405B-9888-72B7B7812A40}"/>
              </a:ext>
            </a:extLst>
          </p:cNvPr>
          <p:cNvSpPr txBox="1">
            <a:spLocks/>
          </p:cNvSpPr>
          <p:nvPr/>
        </p:nvSpPr>
        <p:spPr>
          <a:xfrm>
            <a:off x="6500672" y="973304"/>
            <a:ext cx="4630933"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800" b="1" dirty="0">
                <a:solidFill>
                  <a:schemeClr val="bg1"/>
                </a:solidFill>
                <a:latin typeface="Arial" panose="020B0604020202020204" pitchFamily="34" charset="0"/>
                <a:cs typeface="Arial" panose="020B0604020202020204" pitchFamily="34" charset="0"/>
              </a:rPr>
              <a:t>Indicadores de Calidad:</a:t>
            </a:r>
          </a:p>
          <a:p>
            <a:pPr marL="0" indent="0">
              <a:buNone/>
            </a:pPr>
            <a:r>
              <a:rPr lang="es-MX" altLang="ko-KR" sz="3200" dirty="0">
                <a:solidFill>
                  <a:schemeClr val="bg1"/>
                </a:solidFill>
                <a:latin typeface="Arial" panose="020B0604020202020204" pitchFamily="34" charset="0"/>
                <a:cs typeface="Arial" panose="020B0604020202020204" pitchFamily="34" charset="0"/>
              </a:rPr>
              <a:t>Insumo</a:t>
            </a:r>
            <a:r>
              <a:rPr lang="es-MX" altLang="ko-KR" sz="3200" b="1" i="1" dirty="0">
                <a:solidFill>
                  <a:schemeClr val="bg1"/>
                </a:solidFill>
                <a:latin typeface="Arial" panose="020B0604020202020204" pitchFamily="34" charset="0"/>
                <a:cs typeface="Arial" panose="020B0604020202020204" pitchFamily="34" charset="0"/>
              </a:rPr>
              <a:t> </a:t>
            </a:r>
            <a:r>
              <a:rPr lang="es-MX" altLang="ko-KR" sz="3200" dirty="0">
                <a:solidFill>
                  <a:schemeClr val="bg1"/>
                </a:solidFill>
                <a:latin typeface="Arial" panose="020B0604020202020204" pitchFamily="34" charset="0"/>
                <a:cs typeface="Arial" panose="020B0604020202020204" pitchFamily="34" charset="0"/>
              </a:rPr>
              <a:t>(fotografía aérea) y  precisión posicional (aerotriangulación) del Mapa Topográfico</a:t>
            </a:r>
            <a:endParaRPr lang="ko-KR" altLang="en-US" sz="3200" dirty="0">
              <a:solidFill>
                <a:schemeClr val="bg1"/>
              </a:solidFill>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37A40157-FD93-4A08-A954-97EB603AD588}"/>
              </a:ext>
            </a:extLst>
          </p:cNvPr>
          <p:cNvGrpSpPr/>
          <p:nvPr/>
        </p:nvGrpSpPr>
        <p:grpSpPr>
          <a:xfrm>
            <a:off x="10490124" y="5398438"/>
            <a:ext cx="1245848" cy="1037881"/>
            <a:chOff x="5473075" y="5180921"/>
            <a:chExt cx="1245848" cy="1037881"/>
          </a:xfrm>
        </p:grpSpPr>
        <p:grpSp>
          <p:nvGrpSpPr>
            <p:cNvPr id="15" name="Grupo 14">
              <a:extLst>
                <a:ext uri="{FF2B5EF4-FFF2-40B4-BE49-F238E27FC236}">
                  <a16:creationId xmlns:a16="http://schemas.microsoft.com/office/drawing/2014/main" id="{8D1D0127-C2CF-4456-ADFA-E1FC36B5FFDB}"/>
                </a:ext>
              </a:extLst>
            </p:cNvPr>
            <p:cNvGrpSpPr/>
            <p:nvPr/>
          </p:nvGrpSpPr>
          <p:grpSpPr>
            <a:xfrm>
              <a:off x="5473075" y="5180921"/>
              <a:ext cx="1245848" cy="1037881"/>
              <a:chOff x="9261473" y="3483571"/>
              <a:chExt cx="1483512" cy="1235872"/>
            </a:xfrm>
          </p:grpSpPr>
          <p:grpSp>
            <p:nvGrpSpPr>
              <p:cNvPr id="18" name="Grupo 17">
                <a:extLst>
                  <a:ext uri="{FF2B5EF4-FFF2-40B4-BE49-F238E27FC236}">
                    <a16:creationId xmlns:a16="http://schemas.microsoft.com/office/drawing/2014/main" id="{AC1ECF4F-BE64-47DB-9D87-E4CA9975F3AA}"/>
                  </a:ext>
                </a:extLst>
              </p:cNvPr>
              <p:cNvGrpSpPr/>
              <p:nvPr/>
            </p:nvGrpSpPr>
            <p:grpSpPr>
              <a:xfrm>
                <a:off x="9261473" y="3483571"/>
                <a:ext cx="1468097" cy="972000"/>
                <a:chOff x="9261473" y="3483571"/>
                <a:chExt cx="1468097" cy="972000"/>
              </a:xfrm>
            </p:grpSpPr>
            <p:sp>
              <p:nvSpPr>
                <p:cNvPr id="21" name="Elipse 20">
                  <a:extLst>
                    <a:ext uri="{FF2B5EF4-FFF2-40B4-BE49-F238E27FC236}">
                      <a16:creationId xmlns:a16="http://schemas.microsoft.com/office/drawing/2014/main" id="{5B5EE342-B715-4FA2-82F8-D7FCCBB6175F}"/>
                    </a:ext>
                  </a:extLst>
                </p:cNvPr>
                <p:cNvSpPr/>
                <p:nvPr/>
              </p:nvSpPr>
              <p:spPr>
                <a:xfrm>
                  <a:off x="9509521" y="3483571"/>
                  <a:ext cx="972000" cy="9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19" b="1" dirty="0">
                    <a:solidFill>
                      <a:schemeClr val="tx1"/>
                    </a:solidFill>
                    <a:latin typeface="Bahnschrift SemiBold SemiConden" panose="020B0502040204020203" pitchFamily="34" charset="0"/>
                  </a:endParaRPr>
                </a:p>
              </p:txBody>
            </p:sp>
            <p:sp>
              <p:nvSpPr>
                <p:cNvPr id="22" name="CuadroTexto 21">
                  <a:extLst>
                    <a:ext uri="{FF2B5EF4-FFF2-40B4-BE49-F238E27FC236}">
                      <a16:creationId xmlns:a16="http://schemas.microsoft.com/office/drawing/2014/main" id="{95519DEE-4DD2-43DC-9006-53F51092E805}"/>
                    </a:ext>
                  </a:extLst>
                </p:cNvPr>
                <p:cNvSpPr txBox="1"/>
                <p:nvPr/>
              </p:nvSpPr>
              <p:spPr>
                <a:xfrm>
                  <a:off x="9261473" y="3656979"/>
                  <a:ext cx="1468097" cy="571571"/>
                </a:xfrm>
                <a:prstGeom prst="rect">
                  <a:avLst/>
                </a:prstGeom>
                <a:noFill/>
              </p:spPr>
              <p:txBody>
                <a:bodyPr wrap="square" rtlCol="0">
                  <a:spAutoFit/>
                </a:bodyPr>
                <a:lstStyle/>
                <a:p>
                  <a:pPr algn="ctr"/>
                  <a:r>
                    <a:rPr lang="es-MX" sz="2519" b="1" dirty="0">
                      <a:latin typeface="Bahnschrift SemiBold SemiConden" panose="020B0502040204020203" pitchFamily="34" charset="0"/>
                    </a:rPr>
                    <a:t>IN</a:t>
                  </a:r>
                </a:p>
              </p:txBody>
            </p:sp>
          </p:grpSp>
          <p:sp>
            <p:nvSpPr>
              <p:cNvPr id="19" name="CuadroTexto 18">
                <a:extLst>
                  <a:ext uri="{FF2B5EF4-FFF2-40B4-BE49-F238E27FC236}">
                    <a16:creationId xmlns:a16="http://schemas.microsoft.com/office/drawing/2014/main" id="{E4122D6E-9DF0-4A08-88A7-117CE9F5A98F}"/>
                  </a:ext>
                </a:extLst>
              </p:cNvPr>
              <p:cNvSpPr txBox="1"/>
              <p:nvPr/>
            </p:nvSpPr>
            <p:spPr>
              <a:xfrm>
                <a:off x="9276888" y="4455571"/>
                <a:ext cx="1468097" cy="263872"/>
              </a:xfrm>
              <a:prstGeom prst="rect">
                <a:avLst/>
              </a:prstGeom>
              <a:noFill/>
            </p:spPr>
            <p:txBody>
              <a:bodyPr wrap="square" rtlCol="0">
                <a:spAutoFit/>
              </a:bodyPr>
              <a:lstStyle/>
              <a:p>
                <a:pPr algn="ctr"/>
                <a:r>
                  <a:rPr lang="es-MX" sz="840" b="1" dirty="0">
                    <a:solidFill>
                      <a:schemeClr val="bg1"/>
                    </a:solidFill>
                  </a:rPr>
                  <a:t>Insumos</a:t>
                </a:r>
              </a:p>
            </p:txBody>
          </p:sp>
        </p:grpSp>
        <p:sp>
          <p:nvSpPr>
            <p:cNvPr id="16" name="Rectángulo: esquinas redondeadas 15">
              <a:extLst>
                <a:ext uri="{FF2B5EF4-FFF2-40B4-BE49-F238E27FC236}">
                  <a16:creationId xmlns:a16="http://schemas.microsoft.com/office/drawing/2014/main" id="{7AEE4038-21FC-4193-9590-00D4759DA2CF}"/>
                </a:ext>
              </a:extLst>
            </p:cNvPr>
            <p:cNvSpPr/>
            <p:nvPr/>
          </p:nvSpPr>
          <p:spPr>
            <a:xfrm>
              <a:off x="5956730" y="5775155"/>
              <a:ext cx="276804" cy="250710"/>
            </a:xfrm>
            <a:prstGeom prst="roundRect">
              <a:avLst>
                <a:gd name="adj" fmla="val 16667"/>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D39F522F-F7DD-4F6E-9A85-503B9DD636E7}"/>
                </a:ext>
              </a:extLst>
            </p:cNvPr>
            <p:cNvSpPr txBox="1"/>
            <p:nvPr/>
          </p:nvSpPr>
          <p:spPr>
            <a:xfrm>
              <a:off x="5923168" y="5765335"/>
              <a:ext cx="382777"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01</a:t>
              </a:r>
            </a:p>
          </p:txBody>
        </p:sp>
      </p:grpSp>
    </p:spTree>
    <p:extLst>
      <p:ext uri="{BB962C8B-B14F-4D97-AF65-F5344CB8AC3E}">
        <p14:creationId xmlns:p14="http://schemas.microsoft.com/office/powerpoint/2010/main" val="32402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4254720"/>
            <a:ext cx="12192000" cy="1887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7" name="Gráfico 36">
            <a:extLst>
              <a:ext uri="{FF2B5EF4-FFF2-40B4-BE49-F238E27FC236}">
                <a16:creationId xmlns:a16="http://schemas.microsoft.com/office/drawing/2014/main" id="{3F4E50B8-9163-E543-A2EA-D7E0CC083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7698" y="1055157"/>
            <a:ext cx="736600" cy="165100"/>
          </a:xfrm>
          <a:prstGeom prst="rect">
            <a:avLst/>
          </a:prstGeom>
        </p:spPr>
      </p:pic>
      <p:sp>
        <p:nvSpPr>
          <p:cNvPr id="38" name="Marcador de número de diapositiva 1">
            <a:extLst>
              <a:ext uri="{FF2B5EF4-FFF2-40B4-BE49-F238E27FC236}">
                <a16:creationId xmlns:a16="http://schemas.microsoft.com/office/drawing/2014/main" id="{9901275D-1B72-A440-A6CD-90F4B3956C18}"/>
              </a:ext>
            </a:extLst>
          </p:cNvPr>
          <p:cNvSpPr>
            <a:spLocks noGrp="1"/>
          </p:cNvSpPr>
          <p:nvPr>
            <p:ph type="sldNum" sz="quarter" idx="12"/>
          </p:nvPr>
        </p:nvSpPr>
        <p:spPr>
          <a:xfrm>
            <a:off x="11266712" y="171450"/>
            <a:ext cx="747487" cy="365125"/>
          </a:xfrm>
        </p:spPr>
        <p:txBody>
          <a:bodyPr/>
          <a:lstStyle/>
          <a:p>
            <a:fld id="{FA36A776-E82A-DB4C-BEC6-9E86C7D9FDA4}" type="slidenum">
              <a:rPr lang="es-MX" smtClean="0"/>
              <a:pPr/>
              <a:t>3</a:t>
            </a:fld>
            <a:endParaRPr lang="es-MX" dirty="0">
              <a:latin typeface="Arial" panose="020B0604020202020204" pitchFamily="34" charset="0"/>
              <a:cs typeface="Arial" panose="020B0604020202020204" pitchFamily="34" charset="0"/>
            </a:endParaRPr>
          </a:p>
        </p:txBody>
      </p:sp>
      <p:sp>
        <p:nvSpPr>
          <p:cNvPr id="42" name="Text Placeholder 4">
            <a:extLst>
              <a:ext uri="{FF2B5EF4-FFF2-40B4-BE49-F238E27FC236}">
                <a16:creationId xmlns:a16="http://schemas.microsoft.com/office/drawing/2014/main" id="{8D059C14-8F3E-5D43-B550-15DB216486AA}"/>
              </a:ext>
            </a:extLst>
          </p:cNvPr>
          <p:cNvSpPr txBox="1">
            <a:spLocks/>
          </p:cNvSpPr>
          <p:nvPr/>
        </p:nvSpPr>
        <p:spPr>
          <a:xfrm>
            <a:off x="733939" y="2070823"/>
            <a:ext cx="10341428" cy="2357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s-MX" sz="1600" dirty="0">
                <a:solidFill>
                  <a:schemeClr val="tx1">
                    <a:lumMod val="75000"/>
                    <a:lumOff val="25000"/>
                  </a:schemeClr>
                </a:solidFill>
                <a:latin typeface="Arial" panose="020B0604020202020204" pitchFamily="34" charset="0"/>
                <a:cs typeface="Arial" panose="020B0604020202020204" pitchFamily="34" charset="0"/>
              </a:rPr>
              <a:t>Los atributos revisados y su significados son los siguientes:</a:t>
            </a:r>
          </a:p>
        </p:txBody>
      </p:sp>
      <p:sp>
        <p:nvSpPr>
          <p:cNvPr id="9" name="Text Placeholder 1">
            <a:extLst>
              <a:ext uri="{FF2B5EF4-FFF2-40B4-BE49-F238E27FC236}">
                <a16:creationId xmlns:a16="http://schemas.microsoft.com/office/drawing/2014/main" id="{40415FBC-61C1-4D21-B79E-AA451D50241F}"/>
              </a:ext>
            </a:extLst>
          </p:cNvPr>
          <p:cNvSpPr txBox="1">
            <a:spLocks/>
          </p:cNvSpPr>
          <p:nvPr/>
        </p:nvSpPr>
        <p:spPr>
          <a:xfrm>
            <a:off x="1" y="100637"/>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2400" dirty="0">
                <a:solidFill>
                  <a:srgbClr val="033057"/>
                </a:solidFill>
                <a:latin typeface="Arial" panose="020B0604020202020204" pitchFamily="34" charset="0"/>
                <a:cs typeface="Arial" panose="020B0604020202020204" pitchFamily="34" charset="0"/>
              </a:rPr>
              <a:t>DEFINICIÓN DE ATRIBUTOS DE LAS </a:t>
            </a:r>
            <a:endParaRPr lang="ko-KR" altLang="en-US" sz="2400" dirty="0">
              <a:solidFill>
                <a:srgbClr val="033057"/>
              </a:solidFill>
              <a:latin typeface="Arial" panose="020B0604020202020204" pitchFamily="34" charset="0"/>
              <a:cs typeface="Arial" panose="020B0604020202020204" pitchFamily="34" charset="0"/>
            </a:endParaRPr>
          </a:p>
        </p:txBody>
      </p:sp>
      <p:sp>
        <p:nvSpPr>
          <p:cNvPr id="10" name="Text Placeholder 1">
            <a:extLst>
              <a:ext uri="{FF2B5EF4-FFF2-40B4-BE49-F238E27FC236}">
                <a16:creationId xmlns:a16="http://schemas.microsoft.com/office/drawing/2014/main" id="{14095125-FDFE-4103-91EB-6049466DB26C}"/>
              </a:ext>
            </a:extLst>
          </p:cNvPr>
          <p:cNvSpPr txBox="1">
            <a:spLocks/>
          </p:cNvSpPr>
          <p:nvPr/>
        </p:nvSpPr>
        <p:spPr>
          <a:xfrm>
            <a:off x="-1" y="523499"/>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4000" b="1" dirty="0">
                <a:latin typeface="Arial" panose="020B0604020202020204" pitchFamily="34" charset="0"/>
                <a:cs typeface="Arial" panose="020B0604020202020204" pitchFamily="34" charset="0"/>
              </a:rPr>
              <a:t>FOTOGRAFÍAS AÉREAS</a:t>
            </a:r>
            <a:endParaRPr lang="ko-KR" altLang="en-US" sz="4000" b="1" dirty="0">
              <a:solidFill>
                <a:srgbClr val="033057"/>
              </a:solidFill>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A59BB394-B8D0-47A5-A56B-8A3BCDD00C9D}"/>
              </a:ext>
            </a:extLst>
          </p:cNvPr>
          <p:cNvSpPr txBox="1">
            <a:spLocks/>
          </p:cNvSpPr>
          <p:nvPr/>
        </p:nvSpPr>
        <p:spPr>
          <a:xfrm>
            <a:off x="733939" y="2565781"/>
            <a:ext cx="9286362" cy="236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defRPr/>
            </a:pPr>
            <a:r>
              <a:rPr lang="es-MX" sz="1600" b="1" dirty="0">
                <a:solidFill>
                  <a:schemeClr val="tx1">
                    <a:lumMod val="75000"/>
                    <a:lumOff val="25000"/>
                  </a:schemeClr>
                </a:solidFill>
                <a:latin typeface="Arial" panose="020B0604020202020204" pitchFamily="34" charset="0"/>
                <a:cs typeface="Arial" panose="020B0604020202020204" pitchFamily="34" charset="0"/>
              </a:rPr>
              <a:t>Cubrimiento estereoscópico de las fotografías. </a:t>
            </a:r>
            <a:r>
              <a:rPr lang="es-MX" sz="1600" dirty="0">
                <a:solidFill>
                  <a:schemeClr val="tx1">
                    <a:lumMod val="75000"/>
                    <a:lumOff val="25000"/>
                  </a:schemeClr>
                </a:solidFill>
                <a:latin typeface="Arial" panose="020B0604020202020204" pitchFamily="34" charset="0"/>
                <a:cs typeface="Arial" panose="020B0604020202020204" pitchFamily="34" charset="0"/>
              </a:rPr>
              <a:t>(cubrimiento total de la poligonal de estudio)</a:t>
            </a:r>
          </a:p>
          <a:p>
            <a:pPr>
              <a:lnSpc>
                <a:spcPct val="114000"/>
              </a:lnSpc>
              <a:defRPr/>
            </a:pPr>
            <a:r>
              <a:rPr lang="es-MX" sz="1600" b="1" dirty="0">
                <a:solidFill>
                  <a:schemeClr val="tx1">
                    <a:lumMod val="75000"/>
                    <a:lumOff val="25000"/>
                  </a:schemeClr>
                </a:solidFill>
                <a:latin typeface="Arial" panose="020B0604020202020204" pitchFamily="34" charset="0"/>
                <a:cs typeface="Arial" panose="020B0604020202020204" pitchFamily="34" charset="0"/>
              </a:rPr>
              <a:t>Sobreposición longitudinal y lateral </a:t>
            </a:r>
            <a:r>
              <a:rPr lang="es-MX" sz="1600" dirty="0">
                <a:solidFill>
                  <a:schemeClr val="tx1">
                    <a:lumMod val="75000"/>
                    <a:lumOff val="25000"/>
                  </a:schemeClr>
                </a:solidFill>
                <a:latin typeface="Arial" panose="020B0604020202020204" pitchFamily="34" charset="0"/>
                <a:cs typeface="Arial" panose="020B0604020202020204" pitchFamily="34" charset="0"/>
              </a:rPr>
              <a:t>(sobreposición mínima para asegurar la estereoscopia en un par de fotografías). </a:t>
            </a:r>
          </a:p>
          <a:p>
            <a:pPr>
              <a:lnSpc>
                <a:spcPct val="114000"/>
              </a:lnSpc>
              <a:defRPr/>
            </a:pPr>
            <a:r>
              <a:rPr lang="es-MX" sz="1600" b="1" dirty="0">
                <a:solidFill>
                  <a:schemeClr val="tx1">
                    <a:lumMod val="75000"/>
                    <a:lumOff val="25000"/>
                  </a:schemeClr>
                </a:solidFill>
                <a:latin typeface="Arial" panose="020B0604020202020204" pitchFamily="34" charset="0"/>
                <a:cs typeface="Arial" panose="020B0604020202020204" pitchFamily="34" charset="0"/>
              </a:rPr>
              <a:t>GSD (</a:t>
            </a:r>
            <a:r>
              <a:rPr lang="es-MX" sz="1600" b="1" dirty="0" err="1">
                <a:solidFill>
                  <a:schemeClr val="tx1">
                    <a:lumMod val="75000"/>
                    <a:lumOff val="25000"/>
                  </a:schemeClr>
                </a:solidFill>
                <a:latin typeface="Arial" panose="020B0604020202020204" pitchFamily="34" charset="0"/>
                <a:cs typeface="Arial" panose="020B0604020202020204" pitchFamily="34" charset="0"/>
              </a:rPr>
              <a:t>Ground</a:t>
            </a:r>
            <a:r>
              <a:rPr lang="es-MX" sz="1600" b="1" dirty="0">
                <a:solidFill>
                  <a:schemeClr val="tx1">
                    <a:lumMod val="75000"/>
                    <a:lumOff val="25000"/>
                  </a:schemeClr>
                </a:solidFill>
                <a:latin typeface="Arial" panose="020B0604020202020204" pitchFamily="34" charset="0"/>
                <a:cs typeface="Arial" panose="020B0604020202020204" pitchFamily="34" charset="0"/>
              </a:rPr>
              <a:t> </a:t>
            </a:r>
            <a:r>
              <a:rPr lang="es-MX" sz="1600" b="1" dirty="0" err="1">
                <a:solidFill>
                  <a:schemeClr val="tx1">
                    <a:lumMod val="75000"/>
                    <a:lumOff val="25000"/>
                  </a:schemeClr>
                </a:solidFill>
                <a:latin typeface="Arial" panose="020B0604020202020204" pitchFamily="34" charset="0"/>
                <a:cs typeface="Arial" panose="020B0604020202020204" pitchFamily="34" charset="0"/>
              </a:rPr>
              <a:t>Sample</a:t>
            </a:r>
            <a:r>
              <a:rPr lang="es-MX" sz="1600" b="1" dirty="0">
                <a:solidFill>
                  <a:schemeClr val="tx1">
                    <a:lumMod val="75000"/>
                    <a:lumOff val="25000"/>
                  </a:schemeClr>
                </a:solidFill>
                <a:latin typeface="Arial" panose="020B0604020202020204" pitchFamily="34" charset="0"/>
                <a:cs typeface="Arial" panose="020B0604020202020204" pitchFamily="34" charset="0"/>
              </a:rPr>
              <a:t> </a:t>
            </a:r>
            <a:r>
              <a:rPr lang="es-MX" sz="1600" b="1" dirty="0" err="1">
                <a:solidFill>
                  <a:schemeClr val="tx1">
                    <a:lumMod val="75000"/>
                    <a:lumOff val="25000"/>
                  </a:schemeClr>
                </a:solidFill>
                <a:latin typeface="Arial" panose="020B0604020202020204" pitchFamily="34" charset="0"/>
                <a:cs typeface="Arial" panose="020B0604020202020204" pitchFamily="34" charset="0"/>
              </a:rPr>
              <a:t>Distance</a:t>
            </a:r>
            <a:r>
              <a:rPr lang="es-MX" sz="1600" b="1" dirty="0">
                <a:solidFill>
                  <a:schemeClr val="tx1">
                    <a:lumMod val="75000"/>
                    <a:lumOff val="25000"/>
                  </a:schemeClr>
                </a:solidFill>
                <a:latin typeface="Arial" panose="020B0604020202020204" pitchFamily="34" charset="0"/>
                <a:cs typeface="Arial" panose="020B0604020202020204" pitchFamily="34" charset="0"/>
              </a:rPr>
              <a:t>) </a:t>
            </a:r>
            <a:r>
              <a:rPr lang="es-MX" sz="1600" dirty="0">
                <a:solidFill>
                  <a:schemeClr val="tx1">
                    <a:lumMod val="75000"/>
                    <a:lumOff val="25000"/>
                  </a:schemeClr>
                </a:solidFill>
                <a:latin typeface="Arial" panose="020B0604020202020204" pitchFamily="34" charset="0"/>
                <a:cs typeface="Arial" panose="020B0604020202020204" pitchFamily="34" charset="0"/>
              </a:rPr>
              <a:t>tamaño del pixel en el terreno.</a:t>
            </a:r>
          </a:p>
          <a:p>
            <a:pPr>
              <a:lnSpc>
                <a:spcPct val="114000"/>
              </a:lnSpc>
              <a:defRPr/>
            </a:pPr>
            <a:r>
              <a:rPr lang="es-MX" sz="1600" b="1" dirty="0">
                <a:solidFill>
                  <a:schemeClr val="tx1">
                    <a:lumMod val="75000"/>
                    <a:lumOff val="25000"/>
                  </a:schemeClr>
                </a:solidFill>
                <a:latin typeface="Arial" panose="020B0604020202020204" pitchFamily="34" charset="0"/>
                <a:cs typeface="Arial" panose="020B0604020202020204" pitchFamily="34" charset="0"/>
              </a:rPr>
              <a:t>Resolución espectral 8 bits </a:t>
            </a:r>
            <a:r>
              <a:rPr lang="es-MX" sz="1600" dirty="0">
                <a:solidFill>
                  <a:schemeClr val="tx1">
                    <a:lumMod val="75000"/>
                    <a:lumOff val="25000"/>
                  </a:schemeClr>
                </a:solidFill>
                <a:latin typeface="Arial" panose="020B0604020202020204" pitchFamily="34" charset="0"/>
                <a:cs typeface="Arial" panose="020B0604020202020204" pitchFamily="34" charset="0"/>
              </a:rPr>
              <a:t>(profundidad del color)</a:t>
            </a:r>
          </a:p>
          <a:p>
            <a:pPr>
              <a:lnSpc>
                <a:spcPct val="114000"/>
              </a:lnSpc>
              <a:defRPr/>
            </a:pPr>
            <a:r>
              <a:rPr lang="es-MX" sz="1600" b="1" dirty="0">
                <a:solidFill>
                  <a:schemeClr val="tx1">
                    <a:lumMod val="75000"/>
                    <a:lumOff val="25000"/>
                  </a:schemeClr>
                </a:solidFill>
                <a:latin typeface="Arial" panose="020B0604020202020204" pitchFamily="34" charset="0"/>
                <a:cs typeface="Arial" panose="020B0604020202020204" pitchFamily="34" charset="0"/>
              </a:rPr>
              <a:t>Ángulo fuera de nadir</a:t>
            </a:r>
            <a:r>
              <a:rPr lang="es-MX" sz="1600" dirty="0">
                <a:solidFill>
                  <a:schemeClr val="tx1">
                    <a:lumMod val="75000"/>
                    <a:lumOff val="25000"/>
                  </a:schemeClr>
                </a:solidFill>
                <a:latin typeface="Arial" panose="020B0604020202020204" pitchFamily="34" charset="0"/>
                <a:cs typeface="Arial" panose="020B0604020202020204" pitchFamily="34" charset="0"/>
              </a:rPr>
              <a:t>, </a:t>
            </a:r>
            <a:r>
              <a:rPr lang="es-MX" sz="1600" b="1" dirty="0">
                <a:solidFill>
                  <a:schemeClr val="tx1">
                    <a:lumMod val="75000"/>
                    <a:lumOff val="25000"/>
                  </a:schemeClr>
                </a:solidFill>
                <a:latin typeface="Arial" panose="020B0604020202020204" pitchFamily="34" charset="0"/>
                <a:cs typeface="Arial" panose="020B0604020202020204" pitchFamily="34" charset="0"/>
              </a:rPr>
              <a:t>Deriva e Inclinación relativa </a:t>
            </a:r>
            <a:r>
              <a:rPr lang="es-MX" sz="1600" dirty="0">
                <a:solidFill>
                  <a:schemeClr val="tx1">
                    <a:lumMod val="75000"/>
                    <a:lumOff val="25000"/>
                  </a:schemeClr>
                </a:solidFill>
                <a:latin typeface="Arial" panose="020B0604020202020204" pitchFamily="34" charset="0"/>
                <a:cs typeface="Arial" panose="020B0604020202020204" pitchFamily="34" charset="0"/>
              </a:rPr>
              <a:t>(movimientos de la aeronave en el momento de la toma  </a:t>
            </a:r>
          </a:p>
          <a:p>
            <a:pPr>
              <a:lnSpc>
                <a:spcPct val="114000"/>
              </a:lnSpc>
              <a:defRPr/>
            </a:pPr>
            <a:r>
              <a:rPr lang="es-MX" sz="1600" b="1" dirty="0">
                <a:solidFill>
                  <a:schemeClr val="tx1">
                    <a:lumMod val="75000"/>
                    <a:lumOff val="25000"/>
                  </a:schemeClr>
                </a:solidFill>
                <a:latin typeface="Arial" panose="020B0604020202020204" pitchFamily="34" charset="0"/>
                <a:cs typeface="Arial" panose="020B0604020202020204" pitchFamily="34" charset="0"/>
              </a:rPr>
              <a:t>Cubrimiento de nubes. </a:t>
            </a:r>
            <a:r>
              <a:rPr lang="es-MX" sz="1600" dirty="0">
                <a:solidFill>
                  <a:schemeClr val="tx1">
                    <a:lumMod val="75000"/>
                    <a:lumOff val="25000"/>
                  </a:schemeClr>
                </a:solidFill>
                <a:latin typeface="Arial" panose="020B0604020202020204" pitchFamily="34" charset="0"/>
                <a:cs typeface="Arial" panose="020B0604020202020204" pitchFamily="34" charset="0"/>
              </a:rPr>
              <a:t>( porcentaje de nubosidad de cada fotografía)</a:t>
            </a:r>
          </a:p>
          <a:p>
            <a:pPr marL="0" indent="0">
              <a:lnSpc>
                <a:spcPct val="114000"/>
              </a:lnSpc>
              <a:buNone/>
              <a:defRPr/>
            </a:pPr>
            <a:endParaRPr lang="es-MX"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 Placeholder 4">
            <a:extLst>
              <a:ext uri="{FF2B5EF4-FFF2-40B4-BE49-F238E27FC236}">
                <a16:creationId xmlns:a16="http://schemas.microsoft.com/office/drawing/2014/main" id="{7668882D-47A1-4437-9996-65C9A3E1CB58}"/>
              </a:ext>
            </a:extLst>
          </p:cNvPr>
          <p:cNvSpPr txBox="1">
            <a:spLocks/>
          </p:cNvSpPr>
          <p:nvPr/>
        </p:nvSpPr>
        <p:spPr>
          <a:xfrm>
            <a:off x="733939" y="1308876"/>
            <a:ext cx="9804521" cy="654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s-MX" sz="1600" i="1" dirty="0">
                <a:solidFill>
                  <a:schemeClr val="tx1">
                    <a:lumMod val="75000"/>
                    <a:lumOff val="25000"/>
                  </a:schemeClr>
                </a:solidFill>
                <a:latin typeface="Arial" panose="020B0604020202020204" pitchFamily="34" charset="0"/>
                <a:cs typeface="Arial" panose="020B0604020202020204" pitchFamily="34" charset="0"/>
              </a:rPr>
              <a:t>El indicador dada la información disponible, es la proporción de fotos que cumplen con el estándar solicitado por atributo.</a:t>
            </a:r>
          </a:p>
        </p:txBody>
      </p:sp>
      <p:grpSp>
        <p:nvGrpSpPr>
          <p:cNvPr id="12" name="Grupo 11">
            <a:extLst>
              <a:ext uri="{FF2B5EF4-FFF2-40B4-BE49-F238E27FC236}">
                <a16:creationId xmlns:a16="http://schemas.microsoft.com/office/drawing/2014/main" id="{C86D7F32-A57F-486F-9281-AC5B36517E28}"/>
              </a:ext>
            </a:extLst>
          </p:cNvPr>
          <p:cNvGrpSpPr/>
          <p:nvPr/>
        </p:nvGrpSpPr>
        <p:grpSpPr>
          <a:xfrm>
            <a:off x="8148945" y="5621087"/>
            <a:ext cx="1245848" cy="1037881"/>
            <a:chOff x="5473075" y="5180921"/>
            <a:chExt cx="1245848" cy="1037881"/>
          </a:xfrm>
        </p:grpSpPr>
        <p:grpSp>
          <p:nvGrpSpPr>
            <p:cNvPr id="13" name="Grupo 12">
              <a:extLst>
                <a:ext uri="{FF2B5EF4-FFF2-40B4-BE49-F238E27FC236}">
                  <a16:creationId xmlns:a16="http://schemas.microsoft.com/office/drawing/2014/main" id="{902D7ECB-C0EF-4FFB-B28B-26711F8B6F6D}"/>
                </a:ext>
              </a:extLst>
            </p:cNvPr>
            <p:cNvGrpSpPr/>
            <p:nvPr/>
          </p:nvGrpSpPr>
          <p:grpSpPr>
            <a:xfrm>
              <a:off x="5473075" y="5180921"/>
              <a:ext cx="1245848" cy="1037881"/>
              <a:chOff x="9261473" y="3483571"/>
              <a:chExt cx="1483512" cy="1235872"/>
            </a:xfrm>
          </p:grpSpPr>
          <p:grpSp>
            <p:nvGrpSpPr>
              <p:cNvPr id="16" name="Grupo 15">
                <a:extLst>
                  <a:ext uri="{FF2B5EF4-FFF2-40B4-BE49-F238E27FC236}">
                    <a16:creationId xmlns:a16="http://schemas.microsoft.com/office/drawing/2014/main" id="{1FD82BEB-032D-4A4A-BEC2-DBF4632FDF59}"/>
                  </a:ext>
                </a:extLst>
              </p:cNvPr>
              <p:cNvGrpSpPr/>
              <p:nvPr/>
            </p:nvGrpSpPr>
            <p:grpSpPr>
              <a:xfrm>
                <a:off x="9261473" y="3483571"/>
                <a:ext cx="1468097" cy="972000"/>
                <a:chOff x="9261473" y="3483571"/>
                <a:chExt cx="1468097" cy="972000"/>
              </a:xfrm>
            </p:grpSpPr>
            <p:sp>
              <p:nvSpPr>
                <p:cNvPr id="18" name="Elipse 17">
                  <a:extLst>
                    <a:ext uri="{FF2B5EF4-FFF2-40B4-BE49-F238E27FC236}">
                      <a16:creationId xmlns:a16="http://schemas.microsoft.com/office/drawing/2014/main" id="{2B37CB4D-6E13-42AB-8C65-6C04D98EF8C8}"/>
                    </a:ext>
                  </a:extLst>
                </p:cNvPr>
                <p:cNvSpPr/>
                <p:nvPr/>
              </p:nvSpPr>
              <p:spPr>
                <a:xfrm>
                  <a:off x="9509521" y="3483571"/>
                  <a:ext cx="972000" cy="9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19" b="1" dirty="0">
                    <a:solidFill>
                      <a:schemeClr val="tx1"/>
                    </a:solidFill>
                    <a:latin typeface="Bahnschrift SemiBold SemiConden" panose="020B0502040204020203" pitchFamily="34" charset="0"/>
                  </a:endParaRPr>
                </a:p>
              </p:txBody>
            </p:sp>
            <p:sp>
              <p:nvSpPr>
                <p:cNvPr id="19" name="CuadroTexto 18">
                  <a:extLst>
                    <a:ext uri="{FF2B5EF4-FFF2-40B4-BE49-F238E27FC236}">
                      <a16:creationId xmlns:a16="http://schemas.microsoft.com/office/drawing/2014/main" id="{10F956E0-3728-489F-B049-9FB67AEF5A1D}"/>
                    </a:ext>
                  </a:extLst>
                </p:cNvPr>
                <p:cNvSpPr txBox="1"/>
                <p:nvPr/>
              </p:nvSpPr>
              <p:spPr>
                <a:xfrm>
                  <a:off x="9261473" y="3656979"/>
                  <a:ext cx="1468097" cy="571571"/>
                </a:xfrm>
                <a:prstGeom prst="rect">
                  <a:avLst/>
                </a:prstGeom>
                <a:noFill/>
              </p:spPr>
              <p:txBody>
                <a:bodyPr wrap="square" rtlCol="0">
                  <a:spAutoFit/>
                </a:bodyPr>
                <a:lstStyle/>
                <a:p>
                  <a:pPr algn="ctr"/>
                  <a:r>
                    <a:rPr lang="es-MX" sz="2519" b="1" dirty="0">
                      <a:latin typeface="Bahnschrift SemiBold SemiConden" panose="020B0502040204020203" pitchFamily="34" charset="0"/>
                    </a:rPr>
                    <a:t>IN</a:t>
                  </a:r>
                </a:p>
              </p:txBody>
            </p:sp>
          </p:grpSp>
          <p:sp>
            <p:nvSpPr>
              <p:cNvPr id="17" name="CuadroTexto 16">
                <a:extLst>
                  <a:ext uri="{FF2B5EF4-FFF2-40B4-BE49-F238E27FC236}">
                    <a16:creationId xmlns:a16="http://schemas.microsoft.com/office/drawing/2014/main" id="{38E4411B-94A2-4603-B243-E15A4A8276D8}"/>
                  </a:ext>
                </a:extLst>
              </p:cNvPr>
              <p:cNvSpPr txBox="1"/>
              <p:nvPr/>
            </p:nvSpPr>
            <p:spPr>
              <a:xfrm>
                <a:off x="9276888" y="4455571"/>
                <a:ext cx="1468097" cy="263872"/>
              </a:xfrm>
              <a:prstGeom prst="rect">
                <a:avLst/>
              </a:prstGeom>
              <a:noFill/>
            </p:spPr>
            <p:txBody>
              <a:bodyPr wrap="square" rtlCol="0">
                <a:spAutoFit/>
              </a:bodyPr>
              <a:lstStyle/>
              <a:p>
                <a:pPr algn="ctr"/>
                <a:r>
                  <a:rPr lang="es-MX" sz="840" b="1" dirty="0">
                    <a:solidFill>
                      <a:schemeClr val="bg1"/>
                    </a:solidFill>
                  </a:rPr>
                  <a:t>Insumos</a:t>
                </a:r>
              </a:p>
            </p:txBody>
          </p:sp>
        </p:grpSp>
        <p:sp>
          <p:nvSpPr>
            <p:cNvPr id="14" name="Rectángulo: esquinas redondeadas 13">
              <a:extLst>
                <a:ext uri="{FF2B5EF4-FFF2-40B4-BE49-F238E27FC236}">
                  <a16:creationId xmlns:a16="http://schemas.microsoft.com/office/drawing/2014/main" id="{7599B907-C397-4516-A11D-9BA9867CC82A}"/>
                </a:ext>
              </a:extLst>
            </p:cNvPr>
            <p:cNvSpPr/>
            <p:nvPr/>
          </p:nvSpPr>
          <p:spPr>
            <a:xfrm>
              <a:off x="5956730" y="5775155"/>
              <a:ext cx="276804" cy="250710"/>
            </a:xfrm>
            <a:prstGeom prst="roundRect">
              <a:avLst>
                <a:gd name="adj" fmla="val 16667"/>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B58C6757-1924-4754-86CE-C576D8018F4A}"/>
                </a:ext>
              </a:extLst>
            </p:cNvPr>
            <p:cNvSpPr txBox="1"/>
            <p:nvPr/>
          </p:nvSpPr>
          <p:spPr>
            <a:xfrm>
              <a:off x="5923168" y="5765335"/>
              <a:ext cx="382777"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01</a:t>
              </a:r>
            </a:p>
          </p:txBody>
        </p:sp>
      </p:grpSp>
    </p:spTree>
    <p:extLst>
      <p:ext uri="{BB962C8B-B14F-4D97-AF65-F5344CB8AC3E}">
        <p14:creationId xmlns:p14="http://schemas.microsoft.com/office/powerpoint/2010/main" val="110937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5384-2FF9-4CD4-B104-D233682F6072}"/>
              </a:ext>
            </a:extLst>
          </p:cNvPr>
          <p:cNvSpPr txBox="1">
            <a:spLocks/>
          </p:cNvSpPr>
          <p:nvPr/>
        </p:nvSpPr>
        <p:spPr>
          <a:xfrm>
            <a:off x="0" y="332371"/>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latin typeface="Arial" panose="020B0604020202020204" pitchFamily="34" charset="0"/>
                <a:cs typeface="Arial" panose="020B0604020202020204" pitchFamily="34" charset="0"/>
              </a:rPr>
              <a:t>INDICADOR DE CALIDAD DE INSUMOS FOTOGRAFÍA AÉREA</a:t>
            </a:r>
            <a:endParaRPr lang="ko-KR" altLang="en-US" b="1" dirty="0">
              <a:solidFill>
                <a:srgbClr val="033057"/>
              </a:solidFill>
              <a:latin typeface="Arial" panose="020B0604020202020204" pitchFamily="34" charset="0"/>
              <a:cs typeface="Arial" panose="020B0604020202020204" pitchFamily="34" charset="0"/>
            </a:endParaRPr>
          </a:p>
        </p:txBody>
      </p:sp>
      <p:pic>
        <p:nvPicPr>
          <p:cNvPr id="3" name="Gráfico 2">
            <a:extLst>
              <a:ext uri="{FF2B5EF4-FFF2-40B4-BE49-F238E27FC236}">
                <a16:creationId xmlns:a16="http://schemas.microsoft.com/office/drawing/2014/main" id="{E96CD657-854D-4364-8E42-BD3D79C3D5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7699" y="987729"/>
            <a:ext cx="736600" cy="165100"/>
          </a:xfrm>
          <a:prstGeom prst="rect">
            <a:avLst/>
          </a:prstGeom>
        </p:spPr>
      </p:pic>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D0921C0-4E3A-46A7-AC77-A2D08779AE2C}"/>
                  </a:ext>
                </a:extLst>
              </p:cNvPr>
              <p:cNvSpPr txBox="1"/>
              <p:nvPr/>
            </p:nvSpPr>
            <p:spPr>
              <a:xfrm>
                <a:off x="809088" y="1531119"/>
                <a:ext cx="9526713" cy="4407104"/>
              </a:xfrm>
              <a:prstGeom prst="rect">
                <a:avLst/>
              </a:prstGeom>
              <a:noFill/>
            </p:spPr>
            <p:txBody>
              <a:bodyPr wrap="square">
                <a:spAutoFit/>
              </a:bodyPr>
              <a:lstStyle/>
              <a:p>
                <a:pPr marL="0" indent="0">
                  <a:buNone/>
                </a:pPr>
                <a:r>
                  <a:rPr lang="es-MX" sz="1800" dirty="0">
                    <a:solidFill>
                      <a:schemeClr val="tx1">
                        <a:lumMod val="75000"/>
                        <a:lumOff val="25000"/>
                      </a:schemeClr>
                    </a:solidFill>
                    <a:latin typeface="Arial" panose="020B0604020202020204" pitchFamily="34" charset="0"/>
                    <a:cs typeface="Arial" panose="020B0604020202020204" pitchFamily="34" charset="0"/>
                  </a:rPr>
                  <a:t>La secuencia de estimación del indicador es como sigue:</a:t>
                </a:r>
              </a:p>
              <a:p>
                <a:pPr marL="285750" indent="-285750">
                  <a:buFont typeface="Arial" panose="020B0604020202020204" pitchFamily="34" charset="0"/>
                  <a:buChar char="•"/>
                </a:pPr>
                <a:endParaRPr lang="es-MX"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800" dirty="0">
                    <a:solidFill>
                      <a:schemeClr val="tx1">
                        <a:lumMod val="75000"/>
                        <a:lumOff val="25000"/>
                      </a:schemeClr>
                    </a:solidFill>
                    <a:latin typeface="Arial" panose="020B0604020202020204" pitchFamily="34" charset="0"/>
                    <a:cs typeface="Arial" panose="020B0604020202020204" pitchFamily="34" charset="0"/>
                  </a:rPr>
                  <a:t>Para cada línea se estima la proporción de fotografías que cumplen el estándar en cada atributo:</a:t>
                </a:r>
              </a:p>
              <a:p>
                <a:pPr marL="285750" indent="-285750">
                  <a:buFont typeface="Arial" panose="020B0604020202020204" pitchFamily="34" charset="0"/>
                  <a:buChar char="•"/>
                </a:pPr>
                <a:endParaRPr lang="es-MX" sz="18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sSubSup>
                        <m:sSubSupPr>
                          <m:ctrlPr>
                            <a:rPr lang="es-ES" sz="2000" b="1" i="1" smtClean="0">
                              <a:solidFill>
                                <a:schemeClr val="tx1">
                                  <a:lumMod val="75000"/>
                                  <a:lumOff val="25000"/>
                                </a:schemeClr>
                              </a:solidFill>
                              <a:latin typeface="Cambria Math" panose="02040503050406030204" pitchFamily="18" charset="0"/>
                            </a:rPr>
                          </m:ctrlPr>
                        </m:sSubSupPr>
                        <m:e>
                          <m:r>
                            <a:rPr lang="es-MX" sz="2000" b="1" i="1">
                              <a:solidFill>
                                <a:schemeClr val="tx1">
                                  <a:lumMod val="75000"/>
                                  <a:lumOff val="25000"/>
                                </a:schemeClr>
                              </a:solidFill>
                              <a:latin typeface="Cambria Math" panose="02040503050406030204" pitchFamily="18" charset="0"/>
                            </a:rPr>
                            <m:t>𝒑</m:t>
                          </m:r>
                        </m:e>
                        <m:sub>
                          <m:r>
                            <a:rPr lang="es-MX" sz="2000" b="1" i="1">
                              <a:solidFill>
                                <a:schemeClr val="tx1">
                                  <a:lumMod val="75000"/>
                                  <a:lumOff val="25000"/>
                                </a:schemeClr>
                              </a:solidFill>
                              <a:latin typeface="Cambria Math" panose="02040503050406030204" pitchFamily="18" charset="0"/>
                            </a:rPr>
                            <m:t>𝒊</m:t>
                          </m:r>
                        </m:sub>
                        <m:sup>
                          <m:r>
                            <a:rPr lang="es-MX" sz="2000" b="1" i="1">
                              <a:solidFill>
                                <a:schemeClr val="tx1">
                                  <a:lumMod val="75000"/>
                                  <a:lumOff val="25000"/>
                                </a:schemeClr>
                              </a:solidFill>
                              <a:latin typeface="Cambria Math" panose="02040503050406030204" pitchFamily="18" charset="0"/>
                            </a:rPr>
                            <m:t>𝒎</m:t>
                          </m:r>
                        </m:sup>
                      </m:sSubSup>
                      <m:r>
                        <a:rPr lang="es-MX" sz="2000" b="1" i="1">
                          <a:solidFill>
                            <a:schemeClr val="tx1">
                              <a:lumMod val="75000"/>
                              <a:lumOff val="25000"/>
                            </a:schemeClr>
                          </a:solidFill>
                          <a:latin typeface="Cambria Math" panose="02040503050406030204" pitchFamily="18" charset="0"/>
                        </a:rPr>
                        <m:t>=</m:t>
                      </m:r>
                      <m:f>
                        <m:fPr>
                          <m:ctrlPr>
                            <a:rPr lang="es-ES" sz="2000" b="1" i="1">
                              <a:solidFill>
                                <a:schemeClr val="tx1">
                                  <a:lumMod val="75000"/>
                                  <a:lumOff val="25000"/>
                                </a:schemeClr>
                              </a:solidFill>
                              <a:latin typeface="Cambria Math" panose="02040503050406030204" pitchFamily="18" charset="0"/>
                            </a:rPr>
                          </m:ctrlPr>
                        </m:fPr>
                        <m:num>
                          <m:r>
                            <a:rPr lang="es-MX" sz="2000" b="1" i="1">
                              <a:solidFill>
                                <a:schemeClr val="tx1">
                                  <a:lumMod val="75000"/>
                                  <a:lumOff val="25000"/>
                                </a:schemeClr>
                              </a:solidFill>
                              <a:latin typeface="Cambria Math" panose="02040503050406030204" pitchFamily="18" charset="0"/>
                            </a:rPr>
                            <m:t>𝟏</m:t>
                          </m:r>
                        </m:num>
                        <m:den>
                          <m:sSubSup>
                            <m:sSubSupPr>
                              <m:ctrlPr>
                                <a:rPr lang="es-ES" sz="2000" b="1" i="1">
                                  <a:solidFill>
                                    <a:schemeClr val="tx1">
                                      <a:lumMod val="75000"/>
                                      <a:lumOff val="25000"/>
                                    </a:schemeClr>
                                  </a:solidFill>
                                  <a:latin typeface="Cambria Math" panose="02040503050406030204" pitchFamily="18" charset="0"/>
                                </a:rPr>
                              </m:ctrlPr>
                            </m:sSubSupPr>
                            <m:e>
                              <m:r>
                                <a:rPr lang="es-MX" sz="2000" b="1" i="1">
                                  <a:solidFill>
                                    <a:schemeClr val="tx1">
                                      <a:lumMod val="75000"/>
                                      <a:lumOff val="25000"/>
                                    </a:schemeClr>
                                  </a:solidFill>
                                  <a:latin typeface="Cambria Math" panose="02040503050406030204" pitchFamily="18" charset="0"/>
                                </a:rPr>
                                <m:t>𝑲</m:t>
                              </m:r>
                            </m:e>
                            <m:sub>
                              <m:r>
                                <a:rPr lang="es-ES" sz="2000" b="1" i="1">
                                  <a:solidFill>
                                    <a:schemeClr val="tx1">
                                      <a:lumMod val="75000"/>
                                      <a:lumOff val="25000"/>
                                    </a:schemeClr>
                                  </a:solidFill>
                                  <a:latin typeface="Cambria Math" panose="02040503050406030204" pitchFamily="18" charset="0"/>
                                </a:rPr>
                                <m:t>𝒊</m:t>
                              </m:r>
                            </m:sub>
                            <m:sup>
                              <m:r>
                                <a:rPr lang="es-MX" sz="2000" b="1" i="1">
                                  <a:solidFill>
                                    <a:schemeClr val="tx1">
                                      <a:lumMod val="75000"/>
                                      <a:lumOff val="25000"/>
                                    </a:schemeClr>
                                  </a:solidFill>
                                  <a:latin typeface="Cambria Math" panose="02040503050406030204" pitchFamily="18" charset="0"/>
                                </a:rPr>
                                <m:t>𝒎</m:t>
                              </m:r>
                            </m:sup>
                          </m:sSubSup>
                        </m:den>
                      </m:f>
                      <m:nary>
                        <m:naryPr>
                          <m:chr m:val="∑"/>
                          <m:limLoc m:val="undOvr"/>
                          <m:ctrlPr>
                            <a:rPr lang="es-ES" sz="2000" b="1" i="1">
                              <a:solidFill>
                                <a:schemeClr val="tx1">
                                  <a:lumMod val="75000"/>
                                  <a:lumOff val="25000"/>
                                </a:schemeClr>
                              </a:solidFill>
                              <a:latin typeface="Cambria Math" panose="02040503050406030204" pitchFamily="18" charset="0"/>
                            </a:rPr>
                          </m:ctrlPr>
                        </m:naryPr>
                        <m:sub>
                          <m:r>
                            <m:rPr>
                              <m:brk/>
                            </m:rPr>
                            <a:rPr lang="es-ES" sz="2000" b="1" i="1">
                              <a:solidFill>
                                <a:schemeClr val="tx1">
                                  <a:lumMod val="75000"/>
                                  <a:lumOff val="25000"/>
                                </a:schemeClr>
                              </a:solidFill>
                              <a:latin typeface="Cambria Math" panose="02040503050406030204" pitchFamily="18" charset="0"/>
                            </a:rPr>
                            <m:t>𝒋</m:t>
                          </m:r>
                          <m:r>
                            <a:rPr lang="es-MX" sz="2000" b="1" i="1">
                              <a:solidFill>
                                <a:schemeClr val="tx1">
                                  <a:lumMod val="75000"/>
                                  <a:lumOff val="25000"/>
                                </a:schemeClr>
                              </a:solidFill>
                              <a:latin typeface="Cambria Math" panose="02040503050406030204" pitchFamily="18" charset="0"/>
                            </a:rPr>
                            <m:t>=</m:t>
                          </m:r>
                          <m:r>
                            <a:rPr lang="es-MX" sz="2000" b="1" i="1">
                              <a:solidFill>
                                <a:schemeClr val="tx1">
                                  <a:lumMod val="75000"/>
                                  <a:lumOff val="25000"/>
                                </a:schemeClr>
                              </a:solidFill>
                              <a:latin typeface="Cambria Math" panose="02040503050406030204" pitchFamily="18" charset="0"/>
                            </a:rPr>
                            <m:t>𝟏</m:t>
                          </m:r>
                        </m:sub>
                        <m:sup>
                          <m:sSubSup>
                            <m:sSubSupPr>
                              <m:ctrlPr>
                                <a:rPr lang="es-ES" sz="2000" b="1" i="1">
                                  <a:solidFill>
                                    <a:schemeClr val="tx1">
                                      <a:lumMod val="75000"/>
                                      <a:lumOff val="25000"/>
                                    </a:schemeClr>
                                  </a:solidFill>
                                  <a:latin typeface="Cambria Math" panose="02040503050406030204" pitchFamily="18" charset="0"/>
                                </a:rPr>
                              </m:ctrlPr>
                            </m:sSubSupPr>
                            <m:e>
                              <m:r>
                                <a:rPr lang="es-MX" sz="2000" b="1" i="1">
                                  <a:solidFill>
                                    <a:schemeClr val="tx1">
                                      <a:lumMod val="75000"/>
                                      <a:lumOff val="25000"/>
                                    </a:schemeClr>
                                  </a:solidFill>
                                  <a:latin typeface="Cambria Math" panose="02040503050406030204" pitchFamily="18" charset="0"/>
                                </a:rPr>
                                <m:t>𝑲</m:t>
                              </m:r>
                            </m:e>
                            <m:sub>
                              <m:r>
                                <a:rPr lang="es-ES" sz="2000" b="1" i="1">
                                  <a:solidFill>
                                    <a:schemeClr val="tx1">
                                      <a:lumMod val="75000"/>
                                      <a:lumOff val="25000"/>
                                    </a:schemeClr>
                                  </a:solidFill>
                                  <a:latin typeface="Cambria Math" panose="02040503050406030204" pitchFamily="18" charset="0"/>
                                </a:rPr>
                                <m:t>𝒊</m:t>
                              </m:r>
                            </m:sub>
                            <m:sup>
                              <m:r>
                                <a:rPr lang="es-MX" sz="2000" b="1" i="1">
                                  <a:solidFill>
                                    <a:schemeClr val="tx1">
                                      <a:lumMod val="75000"/>
                                      <a:lumOff val="25000"/>
                                    </a:schemeClr>
                                  </a:solidFill>
                                  <a:latin typeface="Cambria Math" panose="02040503050406030204" pitchFamily="18" charset="0"/>
                                </a:rPr>
                                <m:t>𝒎</m:t>
                              </m:r>
                            </m:sup>
                          </m:sSubSup>
                        </m:sup>
                        <m:e>
                          <m:sSub>
                            <m:sSubPr>
                              <m:ctrlPr>
                                <a:rPr lang="es-ES" sz="2000" b="1" i="1">
                                  <a:solidFill>
                                    <a:schemeClr val="tx1">
                                      <a:lumMod val="75000"/>
                                      <a:lumOff val="25000"/>
                                    </a:schemeClr>
                                  </a:solidFill>
                                  <a:latin typeface="Cambria Math" panose="02040503050406030204" pitchFamily="18" charset="0"/>
                                </a:rPr>
                              </m:ctrlPr>
                            </m:sSubPr>
                            <m:e>
                              <m:r>
                                <a:rPr lang="es-MX" sz="2000" b="1" i="1">
                                  <a:solidFill>
                                    <a:schemeClr val="tx1">
                                      <a:lumMod val="75000"/>
                                      <a:lumOff val="25000"/>
                                    </a:schemeClr>
                                  </a:solidFill>
                                  <a:latin typeface="Cambria Math" panose="02040503050406030204" pitchFamily="18" charset="0"/>
                                </a:rPr>
                                <m:t>𝒚</m:t>
                              </m:r>
                            </m:e>
                            <m:sub>
                              <m:r>
                                <a:rPr lang="es-MX" sz="2000" b="1" i="1">
                                  <a:solidFill>
                                    <a:schemeClr val="tx1">
                                      <a:lumMod val="75000"/>
                                      <a:lumOff val="25000"/>
                                    </a:schemeClr>
                                  </a:solidFill>
                                  <a:latin typeface="Cambria Math" panose="02040503050406030204" pitchFamily="18" charset="0"/>
                                </a:rPr>
                                <m:t>𝒊𝒋</m:t>
                              </m:r>
                            </m:sub>
                          </m:sSub>
                        </m:e>
                      </m:nary>
                    </m:oMath>
                  </m:oMathPara>
                </a14:m>
                <a:endParaRPr lang="es-MX"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800" dirty="0">
                    <a:solidFill>
                      <a:schemeClr val="tx1">
                        <a:lumMod val="75000"/>
                        <a:lumOff val="25000"/>
                      </a:schemeClr>
                    </a:solidFill>
                    <a:latin typeface="Arial" panose="020B0604020202020204" pitchFamily="34" charset="0"/>
                    <a:cs typeface="Arial" panose="020B0604020202020204" pitchFamily="34" charset="0"/>
                  </a:rPr>
                  <a:t>Para el </a:t>
                </a:r>
                <a:r>
                  <a:rPr lang="es-MX" sz="1800" i="1" dirty="0">
                    <a:solidFill>
                      <a:schemeClr val="tx1">
                        <a:lumMod val="75000"/>
                        <a:lumOff val="25000"/>
                      </a:schemeClr>
                    </a:solidFill>
                    <a:latin typeface="Arial" panose="020B0604020202020204" pitchFamily="34" charset="0"/>
                    <a:cs typeface="Arial" panose="020B0604020202020204" pitchFamily="34" charset="0"/>
                  </a:rPr>
                  <a:t>polígono</a:t>
                </a:r>
                <a:r>
                  <a:rPr lang="es-MX" sz="1800" dirty="0">
                    <a:solidFill>
                      <a:schemeClr val="tx1">
                        <a:lumMod val="75000"/>
                        <a:lumOff val="25000"/>
                      </a:schemeClr>
                    </a:solidFill>
                    <a:latin typeface="Arial" panose="020B0604020202020204" pitchFamily="34" charset="0"/>
                    <a:cs typeface="Arial" panose="020B0604020202020204" pitchFamily="34" charset="0"/>
                  </a:rPr>
                  <a:t>, el </a:t>
                </a:r>
                <a:r>
                  <a:rPr lang="es-MX" sz="1800" b="1" dirty="0">
                    <a:solidFill>
                      <a:schemeClr val="tx1">
                        <a:lumMod val="75000"/>
                        <a:lumOff val="25000"/>
                      </a:schemeClr>
                    </a:solidFill>
                    <a:latin typeface="Arial" panose="020B0604020202020204" pitchFamily="34" charset="0"/>
                    <a:cs typeface="Arial" panose="020B0604020202020204" pitchFamily="34" charset="0"/>
                  </a:rPr>
                  <a:t>indicador de calidad </a:t>
                </a:r>
                <a:r>
                  <a:rPr lang="es-MX" sz="1800" dirty="0">
                    <a:solidFill>
                      <a:schemeClr val="tx1">
                        <a:lumMod val="75000"/>
                        <a:lumOff val="25000"/>
                      </a:schemeClr>
                    </a:solidFill>
                    <a:latin typeface="Arial" panose="020B0604020202020204" pitchFamily="34" charset="0"/>
                    <a:cs typeface="Arial" panose="020B0604020202020204" pitchFamily="34" charset="0"/>
                  </a:rPr>
                  <a:t>se estima como:</a:t>
                </a:r>
              </a:p>
              <a:p>
                <a:endParaRPr lang="es-MX" dirty="0">
                  <a:solidFill>
                    <a:schemeClr val="tx1">
                      <a:lumMod val="75000"/>
                      <a:lumOff val="25000"/>
                    </a:schemeClr>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p>
                        <m:sSupPr>
                          <m:ctrlPr>
                            <a:rPr lang="es-ES" sz="2000" b="1" i="1" smtClean="0">
                              <a:solidFill>
                                <a:schemeClr val="tx1">
                                  <a:lumMod val="75000"/>
                                  <a:lumOff val="25000"/>
                                </a:schemeClr>
                              </a:solidFill>
                              <a:latin typeface="Cambria Math" panose="02040503050406030204" pitchFamily="18" charset="0"/>
                            </a:rPr>
                          </m:ctrlPr>
                        </m:sSupPr>
                        <m:e>
                          <m:r>
                            <a:rPr lang="es-MX" sz="2000" b="1" i="1">
                              <a:solidFill>
                                <a:schemeClr val="tx1">
                                  <a:lumMod val="75000"/>
                                  <a:lumOff val="25000"/>
                                </a:schemeClr>
                              </a:solidFill>
                              <a:latin typeface="Cambria Math" panose="02040503050406030204" pitchFamily="18" charset="0"/>
                            </a:rPr>
                            <m:t>𝒑</m:t>
                          </m:r>
                        </m:e>
                        <m:sup>
                          <m:r>
                            <a:rPr lang="es-MX" sz="2000" b="1" i="1">
                              <a:solidFill>
                                <a:schemeClr val="tx1">
                                  <a:lumMod val="75000"/>
                                  <a:lumOff val="25000"/>
                                </a:schemeClr>
                              </a:solidFill>
                              <a:latin typeface="Cambria Math" panose="02040503050406030204" pitchFamily="18" charset="0"/>
                            </a:rPr>
                            <m:t>𝒎</m:t>
                          </m:r>
                        </m:sup>
                      </m:sSup>
                      <m:r>
                        <a:rPr lang="es-MX" sz="2000" b="1" i="1">
                          <a:solidFill>
                            <a:schemeClr val="tx1">
                              <a:lumMod val="75000"/>
                              <a:lumOff val="25000"/>
                            </a:schemeClr>
                          </a:solidFill>
                          <a:latin typeface="Cambria Math" panose="02040503050406030204" pitchFamily="18" charset="0"/>
                        </a:rPr>
                        <m:t>=</m:t>
                      </m:r>
                      <m:f>
                        <m:fPr>
                          <m:ctrlPr>
                            <a:rPr lang="es-ES" sz="2000" b="1" i="1">
                              <a:solidFill>
                                <a:schemeClr val="tx1">
                                  <a:lumMod val="75000"/>
                                  <a:lumOff val="25000"/>
                                </a:schemeClr>
                              </a:solidFill>
                              <a:latin typeface="Cambria Math" panose="02040503050406030204" pitchFamily="18" charset="0"/>
                            </a:rPr>
                          </m:ctrlPr>
                        </m:fPr>
                        <m:num>
                          <m:r>
                            <a:rPr lang="es-MX" sz="2000" b="1" i="1">
                              <a:solidFill>
                                <a:schemeClr val="tx1">
                                  <a:lumMod val="75000"/>
                                  <a:lumOff val="25000"/>
                                </a:schemeClr>
                              </a:solidFill>
                              <a:latin typeface="Cambria Math" panose="02040503050406030204" pitchFamily="18" charset="0"/>
                            </a:rPr>
                            <m:t>𝟏</m:t>
                          </m:r>
                        </m:num>
                        <m:den>
                          <m:nary>
                            <m:naryPr>
                              <m:chr m:val="∑"/>
                              <m:limLoc m:val="undOvr"/>
                              <m:ctrlPr>
                                <a:rPr lang="es-ES" sz="2000" b="1" i="1">
                                  <a:solidFill>
                                    <a:schemeClr val="tx1">
                                      <a:lumMod val="75000"/>
                                      <a:lumOff val="25000"/>
                                    </a:schemeClr>
                                  </a:solidFill>
                                  <a:latin typeface="Cambria Math" panose="02040503050406030204" pitchFamily="18" charset="0"/>
                                </a:rPr>
                              </m:ctrlPr>
                            </m:naryPr>
                            <m:sub>
                              <m:r>
                                <a:rPr lang="es-MX" sz="2000" b="1" i="1">
                                  <a:solidFill>
                                    <a:schemeClr val="tx1">
                                      <a:lumMod val="75000"/>
                                      <a:lumOff val="25000"/>
                                    </a:schemeClr>
                                  </a:solidFill>
                                  <a:latin typeface="Cambria Math" panose="02040503050406030204" pitchFamily="18" charset="0"/>
                                </a:rPr>
                                <m:t>𝒊</m:t>
                              </m:r>
                              <m:r>
                                <a:rPr lang="es-MX" sz="2000" b="1" i="1">
                                  <a:solidFill>
                                    <a:schemeClr val="tx1">
                                      <a:lumMod val="75000"/>
                                      <a:lumOff val="25000"/>
                                    </a:schemeClr>
                                  </a:solidFill>
                                  <a:latin typeface="Cambria Math" panose="02040503050406030204" pitchFamily="18" charset="0"/>
                                </a:rPr>
                                <m:t>=</m:t>
                              </m:r>
                              <m:r>
                                <a:rPr lang="es-MX" sz="2000" b="1" i="1">
                                  <a:solidFill>
                                    <a:schemeClr val="tx1">
                                      <a:lumMod val="75000"/>
                                      <a:lumOff val="25000"/>
                                    </a:schemeClr>
                                  </a:solidFill>
                                  <a:latin typeface="Cambria Math" panose="02040503050406030204" pitchFamily="18" charset="0"/>
                                </a:rPr>
                                <m:t>𝟏</m:t>
                              </m:r>
                            </m:sub>
                            <m:sup>
                              <m:r>
                                <a:rPr lang="es-MX" sz="2000" b="1" i="1">
                                  <a:solidFill>
                                    <a:schemeClr val="tx1">
                                      <a:lumMod val="75000"/>
                                      <a:lumOff val="25000"/>
                                    </a:schemeClr>
                                  </a:solidFill>
                                  <a:latin typeface="Cambria Math" panose="02040503050406030204" pitchFamily="18" charset="0"/>
                                </a:rPr>
                                <m:t>𝑳</m:t>
                              </m:r>
                            </m:sup>
                            <m:e>
                              <m:sSubSup>
                                <m:sSubSupPr>
                                  <m:ctrlPr>
                                    <a:rPr lang="es-ES" sz="2000" b="1" i="1">
                                      <a:solidFill>
                                        <a:schemeClr val="tx1">
                                          <a:lumMod val="75000"/>
                                          <a:lumOff val="25000"/>
                                        </a:schemeClr>
                                      </a:solidFill>
                                      <a:latin typeface="Cambria Math" panose="02040503050406030204" pitchFamily="18" charset="0"/>
                                    </a:rPr>
                                  </m:ctrlPr>
                                </m:sSubSupPr>
                                <m:e>
                                  <m:r>
                                    <a:rPr lang="es-MX" sz="2000" b="1" i="1">
                                      <a:solidFill>
                                        <a:schemeClr val="tx1">
                                          <a:lumMod val="75000"/>
                                          <a:lumOff val="25000"/>
                                        </a:schemeClr>
                                      </a:solidFill>
                                      <a:latin typeface="Cambria Math" panose="02040503050406030204" pitchFamily="18" charset="0"/>
                                    </a:rPr>
                                    <m:t>𝑲</m:t>
                                  </m:r>
                                </m:e>
                                <m:sub>
                                  <m:r>
                                    <a:rPr lang="es-MX" sz="2000" b="1" i="1">
                                      <a:solidFill>
                                        <a:schemeClr val="tx1">
                                          <a:lumMod val="75000"/>
                                          <a:lumOff val="25000"/>
                                        </a:schemeClr>
                                      </a:solidFill>
                                      <a:latin typeface="Cambria Math" panose="02040503050406030204" pitchFamily="18" charset="0"/>
                                    </a:rPr>
                                    <m:t>𝒊</m:t>
                                  </m:r>
                                </m:sub>
                                <m:sup>
                                  <m:r>
                                    <a:rPr lang="es-MX" sz="2000" b="1" i="1">
                                      <a:solidFill>
                                        <a:schemeClr val="tx1">
                                          <a:lumMod val="75000"/>
                                          <a:lumOff val="25000"/>
                                        </a:schemeClr>
                                      </a:solidFill>
                                      <a:latin typeface="Cambria Math" panose="02040503050406030204" pitchFamily="18" charset="0"/>
                                    </a:rPr>
                                    <m:t>𝒎</m:t>
                                  </m:r>
                                </m:sup>
                              </m:sSubSup>
                            </m:e>
                          </m:nary>
                        </m:den>
                      </m:f>
                      <m:nary>
                        <m:naryPr>
                          <m:chr m:val="∑"/>
                          <m:limLoc m:val="undOvr"/>
                          <m:ctrlPr>
                            <a:rPr lang="es-ES" sz="2000" b="1" i="1">
                              <a:solidFill>
                                <a:schemeClr val="tx1">
                                  <a:lumMod val="75000"/>
                                  <a:lumOff val="25000"/>
                                </a:schemeClr>
                              </a:solidFill>
                              <a:latin typeface="Cambria Math" panose="02040503050406030204" pitchFamily="18" charset="0"/>
                            </a:rPr>
                          </m:ctrlPr>
                        </m:naryPr>
                        <m:sub>
                          <m:r>
                            <a:rPr lang="es-MX" sz="2000" b="1" i="1">
                              <a:solidFill>
                                <a:schemeClr val="tx1">
                                  <a:lumMod val="75000"/>
                                  <a:lumOff val="25000"/>
                                </a:schemeClr>
                              </a:solidFill>
                              <a:latin typeface="Cambria Math" panose="02040503050406030204" pitchFamily="18" charset="0"/>
                            </a:rPr>
                            <m:t>𝒊</m:t>
                          </m:r>
                          <m:r>
                            <a:rPr lang="es-MX" sz="2000" b="1" i="1">
                              <a:solidFill>
                                <a:schemeClr val="tx1">
                                  <a:lumMod val="75000"/>
                                  <a:lumOff val="25000"/>
                                </a:schemeClr>
                              </a:solidFill>
                              <a:latin typeface="Cambria Math" panose="02040503050406030204" pitchFamily="18" charset="0"/>
                            </a:rPr>
                            <m:t>=</m:t>
                          </m:r>
                          <m:r>
                            <a:rPr lang="es-MX" sz="2000" b="1" i="1">
                              <a:solidFill>
                                <a:schemeClr val="tx1">
                                  <a:lumMod val="75000"/>
                                  <a:lumOff val="25000"/>
                                </a:schemeClr>
                              </a:solidFill>
                              <a:latin typeface="Cambria Math" panose="02040503050406030204" pitchFamily="18" charset="0"/>
                            </a:rPr>
                            <m:t>𝟏</m:t>
                          </m:r>
                        </m:sub>
                        <m:sup>
                          <m:r>
                            <a:rPr lang="es-MX" sz="2000" b="1" i="1">
                              <a:solidFill>
                                <a:schemeClr val="tx1">
                                  <a:lumMod val="75000"/>
                                  <a:lumOff val="25000"/>
                                </a:schemeClr>
                              </a:solidFill>
                              <a:latin typeface="Cambria Math" panose="02040503050406030204" pitchFamily="18" charset="0"/>
                            </a:rPr>
                            <m:t>𝑳</m:t>
                          </m:r>
                        </m:sup>
                        <m:e>
                          <m:sSubSup>
                            <m:sSubSupPr>
                              <m:ctrlPr>
                                <a:rPr lang="es-ES" sz="2000" b="1" i="1">
                                  <a:solidFill>
                                    <a:schemeClr val="tx1">
                                      <a:lumMod val="75000"/>
                                      <a:lumOff val="25000"/>
                                    </a:schemeClr>
                                  </a:solidFill>
                                  <a:latin typeface="Cambria Math" panose="02040503050406030204" pitchFamily="18" charset="0"/>
                                </a:rPr>
                              </m:ctrlPr>
                            </m:sSubSupPr>
                            <m:e>
                              <m:r>
                                <a:rPr lang="es-MX" sz="2000" b="1" i="1">
                                  <a:solidFill>
                                    <a:schemeClr val="tx1">
                                      <a:lumMod val="75000"/>
                                      <a:lumOff val="25000"/>
                                    </a:schemeClr>
                                  </a:solidFill>
                                  <a:latin typeface="Cambria Math" panose="02040503050406030204" pitchFamily="18" charset="0"/>
                                </a:rPr>
                                <m:t>𝑲</m:t>
                              </m:r>
                            </m:e>
                            <m:sub>
                              <m:r>
                                <a:rPr lang="es-MX" sz="2000" b="1" i="1">
                                  <a:solidFill>
                                    <a:schemeClr val="tx1">
                                      <a:lumMod val="75000"/>
                                      <a:lumOff val="25000"/>
                                    </a:schemeClr>
                                  </a:solidFill>
                                  <a:latin typeface="Cambria Math" panose="02040503050406030204" pitchFamily="18" charset="0"/>
                                </a:rPr>
                                <m:t>𝒊</m:t>
                              </m:r>
                            </m:sub>
                            <m:sup>
                              <m:r>
                                <a:rPr lang="es-MX" sz="2000" b="1" i="1">
                                  <a:solidFill>
                                    <a:schemeClr val="tx1">
                                      <a:lumMod val="75000"/>
                                      <a:lumOff val="25000"/>
                                    </a:schemeClr>
                                  </a:solidFill>
                                  <a:latin typeface="Cambria Math" panose="02040503050406030204" pitchFamily="18" charset="0"/>
                                </a:rPr>
                                <m:t>𝒎</m:t>
                              </m:r>
                            </m:sup>
                          </m:sSubSup>
                          <m:sSubSup>
                            <m:sSubSupPr>
                              <m:ctrlPr>
                                <a:rPr lang="es-ES" sz="2000" b="1" i="1">
                                  <a:solidFill>
                                    <a:schemeClr val="tx1">
                                      <a:lumMod val="75000"/>
                                      <a:lumOff val="25000"/>
                                    </a:schemeClr>
                                  </a:solidFill>
                                  <a:latin typeface="Cambria Math" panose="02040503050406030204" pitchFamily="18" charset="0"/>
                                </a:rPr>
                              </m:ctrlPr>
                            </m:sSubSupPr>
                            <m:e>
                              <m:r>
                                <a:rPr lang="es-MX" sz="2000" b="1" i="1">
                                  <a:solidFill>
                                    <a:schemeClr val="tx1">
                                      <a:lumMod val="75000"/>
                                      <a:lumOff val="25000"/>
                                    </a:schemeClr>
                                  </a:solidFill>
                                  <a:latin typeface="Cambria Math" panose="02040503050406030204" pitchFamily="18" charset="0"/>
                                </a:rPr>
                                <m:t>𝒑</m:t>
                              </m:r>
                            </m:e>
                            <m:sub>
                              <m:r>
                                <a:rPr lang="es-MX" sz="2000" b="1" i="1">
                                  <a:solidFill>
                                    <a:schemeClr val="tx1">
                                      <a:lumMod val="75000"/>
                                      <a:lumOff val="25000"/>
                                    </a:schemeClr>
                                  </a:solidFill>
                                  <a:latin typeface="Cambria Math" panose="02040503050406030204" pitchFamily="18" charset="0"/>
                                </a:rPr>
                                <m:t>𝒊</m:t>
                              </m:r>
                            </m:sub>
                            <m:sup>
                              <m:r>
                                <a:rPr lang="es-MX" sz="2000" b="1" i="1">
                                  <a:solidFill>
                                    <a:schemeClr val="tx1">
                                      <a:lumMod val="75000"/>
                                      <a:lumOff val="25000"/>
                                    </a:schemeClr>
                                  </a:solidFill>
                                  <a:latin typeface="Cambria Math" panose="02040503050406030204" pitchFamily="18" charset="0"/>
                                </a:rPr>
                                <m:t>𝒎</m:t>
                              </m:r>
                            </m:sup>
                          </m:sSubSup>
                        </m:e>
                      </m:nary>
                      <m:r>
                        <a:rPr lang="es-ES" sz="2000" i="1">
                          <a:solidFill>
                            <a:schemeClr val="tx1">
                              <a:lumMod val="75000"/>
                              <a:lumOff val="25000"/>
                            </a:schemeClr>
                          </a:solidFill>
                          <a:latin typeface="Cambria Math" panose="02040503050406030204" pitchFamily="18" charset="0"/>
                        </a:rPr>
                        <m:t>;</m:t>
                      </m:r>
                    </m:oMath>
                  </m:oMathPara>
                </a14:m>
                <a:endParaRPr lang="es-MX"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s-MX" sz="1800" dirty="0">
                  <a:solidFill>
                    <a:schemeClr val="tx1">
                      <a:lumMod val="75000"/>
                      <a:lumOff val="25000"/>
                    </a:schemeClr>
                  </a:solidFill>
                  <a:latin typeface="Arial" panose="020B0604020202020204" pitchFamily="34" charset="0"/>
                  <a:cs typeface="Arial" panose="020B0604020202020204" pitchFamily="34" charset="0"/>
                </a:endParaRPr>
              </a:p>
            </p:txBody>
          </p:sp>
        </mc:Choice>
        <mc:Fallback xmlns="">
          <p:sp>
            <p:nvSpPr>
              <p:cNvPr id="5" name="CuadroTexto 4">
                <a:extLst>
                  <a:ext uri="{FF2B5EF4-FFF2-40B4-BE49-F238E27FC236}">
                    <a16:creationId xmlns:a16="http://schemas.microsoft.com/office/drawing/2014/main" id="{8D0921C0-4E3A-46A7-AC77-A2D08779AE2C}"/>
                  </a:ext>
                </a:extLst>
              </p:cNvPr>
              <p:cNvSpPr txBox="1">
                <a:spLocks noRot="1" noChangeAspect="1" noMove="1" noResize="1" noEditPoints="1" noAdjustHandles="1" noChangeArrowheads="1" noChangeShapeType="1" noTextEdit="1"/>
              </p:cNvSpPr>
              <p:nvPr/>
            </p:nvSpPr>
            <p:spPr>
              <a:xfrm>
                <a:off x="809088" y="1531119"/>
                <a:ext cx="9526713" cy="4407104"/>
              </a:xfrm>
              <a:prstGeom prst="rect">
                <a:avLst/>
              </a:prstGeom>
              <a:blipFill>
                <a:blip r:embed="rId4"/>
                <a:stretch>
                  <a:fillRect l="-576" t="-69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2B477A0-0522-4B9A-B55A-FFF240EF939F}"/>
                  </a:ext>
                </a:extLst>
              </p:cNvPr>
              <p:cNvSpPr txBox="1"/>
              <p:nvPr/>
            </p:nvSpPr>
            <p:spPr>
              <a:xfrm>
                <a:off x="3873358" y="3051425"/>
                <a:ext cx="7108862" cy="980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ES" sz="1800" i="1" smtClean="0">
                              <a:solidFill>
                                <a:schemeClr val="tx1">
                                  <a:lumMod val="75000"/>
                                  <a:lumOff val="25000"/>
                                </a:schemeClr>
                              </a:solidFill>
                              <a:latin typeface="Cambria Math" panose="02040503050406030204" pitchFamily="18" charset="0"/>
                            </a:rPr>
                          </m:ctrlPr>
                        </m:sSubSupPr>
                        <m:e>
                          <m:r>
                            <a:rPr lang="es-MX" sz="1800" i="1">
                              <a:solidFill>
                                <a:schemeClr val="tx1">
                                  <a:lumMod val="75000"/>
                                  <a:lumOff val="25000"/>
                                </a:schemeClr>
                              </a:solidFill>
                              <a:latin typeface="Cambria Math" panose="02040503050406030204" pitchFamily="18" charset="0"/>
                            </a:rPr>
                            <m:t>𝐾</m:t>
                          </m:r>
                        </m:e>
                        <m:sub>
                          <m:r>
                            <a:rPr lang="es-ES" sz="1800" i="1">
                              <a:solidFill>
                                <a:schemeClr val="tx1">
                                  <a:lumMod val="75000"/>
                                  <a:lumOff val="25000"/>
                                </a:schemeClr>
                              </a:solidFill>
                              <a:latin typeface="Cambria Math" panose="02040503050406030204" pitchFamily="18" charset="0"/>
                            </a:rPr>
                            <m:t>𝑖</m:t>
                          </m:r>
                        </m:sub>
                        <m:sup>
                          <m:r>
                            <a:rPr lang="es-MX" sz="1800" i="1">
                              <a:solidFill>
                                <a:schemeClr val="tx1">
                                  <a:lumMod val="75000"/>
                                  <a:lumOff val="25000"/>
                                </a:schemeClr>
                              </a:solidFill>
                              <a:latin typeface="Cambria Math" panose="02040503050406030204" pitchFamily="18" charset="0"/>
                            </a:rPr>
                            <m:t>𝑚</m:t>
                          </m:r>
                        </m:sup>
                      </m:sSubSup>
                      <m:r>
                        <a:rPr lang="es-ES" sz="1800" i="1">
                          <a:solidFill>
                            <a:schemeClr val="tx1">
                              <a:lumMod val="75000"/>
                              <a:lumOff val="25000"/>
                            </a:schemeClr>
                          </a:solidFill>
                          <a:latin typeface="Cambria Math" panose="02040503050406030204" pitchFamily="18" charset="0"/>
                        </a:rPr>
                        <m:t>=</m:t>
                      </m:r>
                      <m:r>
                        <a:rPr lang="es-ES" sz="1800" i="1">
                          <a:solidFill>
                            <a:schemeClr val="tx1">
                              <a:lumMod val="75000"/>
                              <a:lumOff val="25000"/>
                            </a:schemeClr>
                          </a:solidFill>
                          <a:latin typeface="Cambria Math" panose="02040503050406030204" pitchFamily="18" charset="0"/>
                        </a:rPr>
                        <m:t>𝑁</m:t>
                      </m:r>
                      <m:r>
                        <a:rPr lang="es-ES" sz="1800" i="1">
                          <a:solidFill>
                            <a:schemeClr val="tx1">
                              <a:lumMod val="75000"/>
                              <a:lumOff val="25000"/>
                            </a:schemeClr>
                          </a:solidFill>
                          <a:latin typeface="Cambria Math" panose="02040503050406030204" pitchFamily="18" charset="0"/>
                        </a:rPr>
                        <m:t>ú</m:t>
                      </m:r>
                      <m:r>
                        <a:rPr lang="es-ES" sz="1800" i="1">
                          <a:solidFill>
                            <a:schemeClr val="tx1">
                              <a:lumMod val="75000"/>
                              <a:lumOff val="25000"/>
                            </a:schemeClr>
                          </a:solidFill>
                          <a:latin typeface="Cambria Math" panose="02040503050406030204" pitchFamily="18" charset="0"/>
                        </a:rPr>
                        <m:t>𝑚𝑒𝑟𝑜</m:t>
                      </m:r>
                      <m:r>
                        <a:rPr lang="es-ES" sz="1800" i="1">
                          <a:solidFill>
                            <a:schemeClr val="tx1">
                              <a:lumMod val="75000"/>
                              <a:lumOff val="25000"/>
                            </a:schemeClr>
                          </a:solidFill>
                          <a:latin typeface="Cambria Math" panose="02040503050406030204" pitchFamily="18" charset="0"/>
                        </a:rPr>
                        <m:t> </m:t>
                      </m:r>
                      <m:r>
                        <a:rPr lang="es-ES" sz="1800" i="1">
                          <a:solidFill>
                            <a:schemeClr val="tx1">
                              <a:lumMod val="75000"/>
                              <a:lumOff val="25000"/>
                            </a:schemeClr>
                          </a:solidFill>
                          <a:latin typeface="Cambria Math" panose="02040503050406030204" pitchFamily="18" charset="0"/>
                        </a:rPr>
                        <m:t>𝑑𝑒</m:t>
                      </m:r>
                      <m:r>
                        <a:rPr lang="es-ES" sz="1800" i="1">
                          <a:solidFill>
                            <a:schemeClr val="tx1">
                              <a:lumMod val="75000"/>
                              <a:lumOff val="25000"/>
                            </a:schemeClr>
                          </a:solidFill>
                          <a:latin typeface="Cambria Math" panose="02040503050406030204" pitchFamily="18" charset="0"/>
                        </a:rPr>
                        <m:t> </m:t>
                      </m:r>
                      <m:r>
                        <a:rPr lang="es-ES" sz="1800" i="1">
                          <a:solidFill>
                            <a:schemeClr val="tx1">
                              <a:lumMod val="75000"/>
                              <a:lumOff val="25000"/>
                            </a:schemeClr>
                          </a:solidFill>
                          <a:latin typeface="Cambria Math" panose="02040503050406030204" pitchFamily="18" charset="0"/>
                        </a:rPr>
                        <m:t>𝐹𝑜𝑡𝑜𝑠</m:t>
                      </m:r>
                      <m:r>
                        <a:rPr lang="es-ES" sz="1800" i="1">
                          <a:solidFill>
                            <a:schemeClr val="tx1">
                              <a:lumMod val="75000"/>
                              <a:lumOff val="25000"/>
                            </a:schemeClr>
                          </a:solidFill>
                          <a:latin typeface="Cambria Math" panose="02040503050406030204" pitchFamily="18" charset="0"/>
                        </a:rPr>
                        <m:t> </m:t>
                      </m:r>
                      <m:r>
                        <a:rPr lang="es-ES" sz="1800" i="1">
                          <a:solidFill>
                            <a:schemeClr val="tx1">
                              <a:lumMod val="75000"/>
                              <a:lumOff val="25000"/>
                            </a:schemeClr>
                          </a:solidFill>
                          <a:latin typeface="Cambria Math" panose="02040503050406030204" pitchFamily="18" charset="0"/>
                        </a:rPr>
                        <m:t>𝑑𝑒</m:t>
                      </m:r>
                      <m:r>
                        <a:rPr lang="es-ES" sz="1800" i="1">
                          <a:solidFill>
                            <a:schemeClr val="tx1">
                              <a:lumMod val="75000"/>
                              <a:lumOff val="25000"/>
                            </a:schemeClr>
                          </a:solidFill>
                          <a:latin typeface="Cambria Math" panose="02040503050406030204" pitchFamily="18" charset="0"/>
                        </a:rPr>
                        <m:t> </m:t>
                      </m:r>
                      <m:r>
                        <a:rPr lang="es-ES" sz="1800" i="1">
                          <a:solidFill>
                            <a:schemeClr val="tx1">
                              <a:lumMod val="75000"/>
                              <a:lumOff val="25000"/>
                            </a:schemeClr>
                          </a:solidFill>
                          <a:latin typeface="Cambria Math" panose="02040503050406030204" pitchFamily="18" charset="0"/>
                        </a:rPr>
                        <m:t>𝑙𝑎</m:t>
                      </m:r>
                      <m:r>
                        <a:rPr lang="es-ES" sz="1800" i="1">
                          <a:solidFill>
                            <a:schemeClr val="tx1">
                              <a:lumMod val="75000"/>
                              <a:lumOff val="25000"/>
                            </a:schemeClr>
                          </a:solidFill>
                          <a:latin typeface="Cambria Math" panose="02040503050406030204" pitchFamily="18" charset="0"/>
                        </a:rPr>
                        <m:t> </m:t>
                      </m:r>
                      <m:r>
                        <a:rPr lang="es-ES" sz="1800" i="1">
                          <a:solidFill>
                            <a:schemeClr val="tx1">
                              <a:lumMod val="75000"/>
                              <a:lumOff val="25000"/>
                            </a:schemeClr>
                          </a:solidFill>
                          <a:latin typeface="Cambria Math" panose="02040503050406030204" pitchFamily="18" charset="0"/>
                        </a:rPr>
                        <m:t>𝑖</m:t>
                      </m:r>
                      <m:r>
                        <a:rPr lang="es-ES" sz="1800" i="1">
                          <a:solidFill>
                            <a:schemeClr val="tx1">
                              <a:lumMod val="75000"/>
                              <a:lumOff val="25000"/>
                            </a:schemeClr>
                          </a:solidFill>
                          <a:latin typeface="Cambria Math" panose="02040503050406030204" pitchFamily="18" charset="0"/>
                        </a:rPr>
                        <m:t>−é</m:t>
                      </m:r>
                      <m:r>
                        <a:rPr lang="es-ES" sz="1800" i="1">
                          <a:solidFill>
                            <a:schemeClr val="tx1">
                              <a:lumMod val="75000"/>
                              <a:lumOff val="25000"/>
                            </a:schemeClr>
                          </a:solidFill>
                          <a:latin typeface="Cambria Math" panose="02040503050406030204" pitchFamily="18" charset="0"/>
                        </a:rPr>
                        <m:t>𝑠𝑖𝑚𝑎</m:t>
                      </m:r>
                      <m:r>
                        <a:rPr lang="es-ES" sz="1800" i="1">
                          <a:solidFill>
                            <a:schemeClr val="tx1">
                              <a:lumMod val="75000"/>
                              <a:lumOff val="25000"/>
                            </a:schemeClr>
                          </a:solidFill>
                          <a:latin typeface="Cambria Math" panose="02040503050406030204" pitchFamily="18" charset="0"/>
                        </a:rPr>
                        <m:t> </m:t>
                      </m:r>
                      <m:r>
                        <a:rPr lang="es-ES" sz="1800" i="1">
                          <a:solidFill>
                            <a:schemeClr val="tx1">
                              <a:lumMod val="75000"/>
                              <a:lumOff val="25000"/>
                            </a:schemeClr>
                          </a:solidFill>
                          <a:latin typeface="Cambria Math" panose="02040503050406030204" pitchFamily="18" charset="0"/>
                        </a:rPr>
                        <m:t>𝑙</m:t>
                      </m:r>
                      <m:r>
                        <a:rPr lang="es-ES" sz="1800" i="1">
                          <a:solidFill>
                            <a:schemeClr val="tx1">
                              <a:lumMod val="75000"/>
                              <a:lumOff val="25000"/>
                            </a:schemeClr>
                          </a:solidFill>
                          <a:latin typeface="Cambria Math" panose="02040503050406030204" pitchFamily="18" charset="0"/>
                        </a:rPr>
                        <m:t>í</m:t>
                      </m:r>
                      <m:r>
                        <a:rPr lang="es-ES" sz="1800" i="1">
                          <a:solidFill>
                            <a:schemeClr val="tx1">
                              <a:lumMod val="75000"/>
                              <a:lumOff val="25000"/>
                            </a:schemeClr>
                          </a:solidFill>
                          <a:latin typeface="Cambria Math" panose="02040503050406030204" pitchFamily="18" charset="0"/>
                        </a:rPr>
                        <m:t>𝑛𝑒𝑎</m:t>
                      </m:r>
                      <m:r>
                        <a:rPr lang="es-MX" sz="1800" i="1">
                          <a:solidFill>
                            <a:schemeClr val="tx1">
                              <a:lumMod val="75000"/>
                              <a:lumOff val="25000"/>
                            </a:schemeClr>
                          </a:solidFill>
                          <a:latin typeface="Cambria Math" panose="02040503050406030204" pitchFamily="18" charset="0"/>
                        </a:rPr>
                        <m:t> </m:t>
                      </m:r>
                      <m:r>
                        <a:rPr lang="es-MX" sz="1800" i="1">
                          <a:solidFill>
                            <a:schemeClr val="tx1">
                              <a:lumMod val="75000"/>
                              <a:lumOff val="25000"/>
                            </a:schemeClr>
                          </a:solidFill>
                          <a:latin typeface="Cambria Math" panose="02040503050406030204" pitchFamily="18" charset="0"/>
                        </a:rPr>
                        <m:t>𝑑𝑒𝑙</m:t>
                      </m:r>
                      <m:r>
                        <a:rPr lang="es-MX" sz="1800" i="1">
                          <a:solidFill>
                            <a:schemeClr val="tx1">
                              <a:lumMod val="75000"/>
                              <a:lumOff val="25000"/>
                            </a:schemeClr>
                          </a:solidFill>
                          <a:latin typeface="Cambria Math" panose="02040503050406030204" pitchFamily="18" charset="0"/>
                        </a:rPr>
                        <m:t> </m:t>
                      </m:r>
                      <m:r>
                        <a:rPr lang="es-MX" sz="1800" i="1">
                          <a:solidFill>
                            <a:schemeClr val="tx1">
                              <a:lumMod val="75000"/>
                              <a:lumOff val="25000"/>
                            </a:schemeClr>
                          </a:solidFill>
                          <a:latin typeface="Cambria Math" panose="02040503050406030204" pitchFamily="18" charset="0"/>
                        </a:rPr>
                        <m:t>𝑝𝑜𝑙𝑖𝑔𝑜𝑛𝑜</m:t>
                      </m:r>
                      <m:r>
                        <a:rPr lang="es-MX" sz="1800" i="1" smtClean="0">
                          <a:solidFill>
                            <a:schemeClr val="tx1">
                              <a:lumMod val="75000"/>
                              <a:lumOff val="25000"/>
                            </a:schemeClr>
                          </a:solidFill>
                          <a:latin typeface="Cambria Math" panose="02040503050406030204" pitchFamily="18" charset="0"/>
                        </a:rPr>
                        <m:t> </m:t>
                      </m:r>
                      <m:r>
                        <a:rPr lang="es-MX" sz="1800" i="1" smtClean="0">
                          <a:solidFill>
                            <a:schemeClr val="tx1">
                              <a:lumMod val="75000"/>
                              <a:lumOff val="25000"/>
                            </a:schemeClr>
                          </a:solidFill>
                          <a:latin typeface="Cambria Math" panose="02040503050406030204" pitchFamily="18" charset="0"/>
                        </a:rPr>
                        <m:t>𝑚</m:t>
                      </m:r>
                    </m:oMath>
                  </m:oMathPara>
                </a14:m>
                <a:endParaRPr lang="es-ES" sz="1800" dirty="0">
                  <a:solidFill>
                    <a:schemeClr val="tx1">
                      <a:lumMod val="75000"/>
                      <a:lumOff val="25000"/>
                    </a:schemeClr>
                  </a:solidFill>
                  <a:latin typeface="Arial" panose="020B0604020202020204" pitchFamily="34" charset="0"/>
                  <a:cs typeface="Arial" panose="020B0604020202020204" pitchFamily="34" charset="0"/>
                </a:endParaRPr>
              </a:p>
              <a:p>
                <a14:m>
                  <m:oMath xmlns:m="http://schemas.openxmlformats.org/officeDocument/2006/math">
                    <m:sSub>
                      <m:sSubPr>
                        <m:ctrlPr>
                          <a:rPr lang="es-ES" sz="1800" i="1" smtClean="0">
                            <a:solidFill>
                              <a:schemeClr val="tx1">
                                <a:lumMod val="75000"/>
                                <a:lumOff val="25000"/>
                              </a:schemeClr>
                            </a:solidFill>
                            <a:latin typeface="Cambria Math" panose="02040503050406030204" pitchFamily="18" charset="0"/>
                          </a:rPr>
                        </m:ctrlPr>
                      </m:sSubPr>
                      <m:e>
                        <m:r>
                          <a:rPr lang="es-MX" sz="1800" b="0" i="0" smtClean="0">
                            <a:solidFill>
                              <a:schemeClr val="tx1">
                                <a:lumMod val="75000"/>
                                <a:lumOff val="25000"/>
                              </a:schemeClr>
                            </a:solidFill>
                            <a:latin typeface="Cambria Math" panose="02040503050406030204" pitchFamily="18" charset="0"/>
                          </a:rPr>
                          <m:t>         </m:t>
                        </m:r>
                        <m:r>
                          <m:rPr>
                            <m:sty m:val="p"/>
                          </m:rPr>
                          <a:rPr lang="es-MX" sz="1800" i="0">
                            <a:solidFill>
                              <a:schemeClr val="tx1">
                                <a:lumMod val="75000"/>
                                <a:lumOff val="25000"/>
                              </a:schemeClr>
                            </a:solidFill>
                            <a:latin typeface="Cambria Math" panose="02040503050406030204" pitchFamily="18" charset="0"/>
                          </a:rPr>
                          <m:t>y</m:t>
                        </m:r>
                      </m:e>
                      <m:sub>
                        <m:r>
                          <m:rPr>
                            <m:sty m:val="p"/>
                          </m:rPr>
                          <a:rPr lang="es-MX" sz="1800" i="0">
                            <a:solidFill>
                              <a:schemeClr val="tx1">
                                <a:lumMod val="75000"/>
                                <a:lumOff val="25000"/>
                              </a:schemeClr>
                            </a:solidFill>
                            <a:latin typeface="Cambria Math" panose="02040503050406030204" pitchFamily="18" charset="0"/>
                          </a:rPr>
                          <m:t>ij</m:t>
                        </m:r>
                      </m:sub>
                    </m:sSub>
                  </m:oMath>
                </a14:m>
                <a:r>
                  <a:rPr lang="es-ES" sz="1800" dirty="0">
                    <a:solidFill>
                      <a:schemeClr val="tx1">
                        <a:lumMod val="75000"/>
                        <a:lumOff val="25000"/>
                      </a:schemeClr>
                    </a:solidFill>
                    <a:latin typeface="Cambria Math" panose="02040503050406030204" pitchFamily="18" charset="0"/>
                  </a:rPr>
                  <a:t> </a:t>
                </a:r>
                <a:r>
                  <a:rPr lang="es-ES" sz="1800" i="1" dirty="0">
                    <a:solidFill>
                      <a:schemeClr val="tx1">
                        <a:lumMod val="75000"/>
                        <a:lumOff val="25000"/>
                      </a:schemeClr>
                    </a:solidFill>
                    <a:latin typeface="Cambria Math" panose="02040503050406030204" pitchFamily="18" charset="0"/>
                  </a:rPr>
                  <a:t>= variable binaria </a:t>
                </a: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endParaRPr lang="es-MX" dirty="0"/>
              </a:p>
            </p:txBody>
          </p:sp>
        </mc:Choice>
        <mc:Fallback xmlns="">
          <p:sp>
            <p:nvSpPr>
              <p:cNvPr id="7" name="CuadroTexto 6">
                <a:extLst>
                  <a:ext uri="{FF2B5EF4-FFF2-40B4-BE49-F238E27FC236}">
                    <a16:creationId xmlns:a16="http://schemas.microsoft.com/office/drawing/2014/main" id="{72B477A0-0522-4B9A-B55A-FFF240EF939F}"/>
                  </a:ext>
                </a:extLst>
              </p:cNvPr>
              <p:cNvSpPr txBox="1">
                <a:spLocks noRot="1" noChangeAspect="1" noMove="1" noResize="1" noEditPoints="1" noAdjustHandles="1" noChangeArrowheads="1" noChangeShapeType="1" noTextEdit="1"/>
              </p:cNvSpPr>
              <p:nvPr/>
            </p:nvSpPr>
            <p:spPr>
              <a:xfrm>
                <a:off x="3873358" y="3051425"/>
                <a:ext cx="7108862" cy="980974"/>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994BF80-84BF-4DBB-8C49-A614EC129430}"/>
                  </a:ext>
                </a:extLst>
              </p:cNvPr>
              <p:cNvSpPr txBox="1"/>
              <p:nvPr/>
            </p:nvSpPr>
            <p:spPr>
              <a:xfrm>
                <a:off x="4308297" y="4960942"/>
                <a:ext cx="5637086" cy="923330"/>
              </a:xfrm>
              <a:prstGeom prst="rect">
                <a:avLst/>
              </a:prstGeom>
              <a:noFill/>
            </p:spPr>
            <p:txBody>
              <a:bodyPr wrap="square" rtlCol="0">
                <a:spAutoFit/>
              </a:bodyPr>
              <a:lstStyle/>
              <a:p>
                <a14:m>
                  <m:oMath xmlns:m="http://schemas.openxmlformats.org/officeDocument/2006/math">
                    <m:r>
                      <a:rPr lang="es-ES" sz="1800" i="1" smtClean="0">
                        <a:solidFill>
                          <a:schemeClr val="tx1">
                            <a:lumMod val="75000"/>
                            <a:lumOff val="25000"/>
                          </a:schemeClr>
                        </a:solidFill>
                        <a:latin typeface="Cambria Math" panose="02040503050406030204" pitchFamily="18" charset="0"/>
                      </a:rPr>
                      <m:t>𝐿</m:t>
                    </m:r>
                    <m:r>
                      <a:rPr lang="es-ES" sz="1800" i="1" smtClean="0">
                        <a:solidFill>
                          <a:schemeClr val="tx1">
                            <a:lumMod val="75000"/>
                            <a:lumOff val="25000"/>
                          </a:schemeClr>
                        </a:solidFill>
                        <a:latin typeface="Cambria Math" panose="02040503050406030204" pitchFamily="18" charset="0"/>
                      </a:rPr>
                      <m:t>=</m:t>
                    </m:r>
                    <m:r>
                      <a:rPr lang="es-ES" sz="1800" i="1" smtClean="0">
                        <a:solidFill>
                          <a:schemeClr val="tx1">
                            <a:lumMod val="75000"/>
                            <a:lumOff val="25000"/>
                          </a:schemeClr>
                        </a:solidFill>
                        <a:latin typeface="Cambria Math" panose="02040503050406030204" pitchFamily="18" charset="0"/>
                      </a:rPr>
                      <m:t>𝑁</m:t>
                    </m:r>
                    <m:r>
                      <a:rPr lang="es-ES" sz="1800" i="1" smtClean="0">
                        <a:solidFill>
                          <a:schemeClr val="tx1">
                            <a:lumMod val="75000"/>
                            <a:lumOff val="25000"/>
                          </a:schemeClr>
                        </a:solidFill>
                        <a:latin typeface="Cambria Math" panose="02040503050406030204" pitchFamily="18" charset="0"/>
                      </a:rPr>
                      <m:t>ú</m:t>
                    </m:r>
                    <m:r>
                      <a:rPr lang="es-ES" sz="1800" i="1" smtClean="0">
                        <a:solidFill>
                          <a:schemeClr val="tx1">
                            <a:lumMod val="75000"/>
                            <a:lumOff val="25000"/>
                          </a:schemeClr>
                        </a:solidFill>
                        <a:latin typeface="Cambria Math" panose="02040503050406030204" pitchFamily="18" charset="0"/>
                      </a:rPr>
                      <m:t>𝑚𝑒𝑟𝑜</m:t>
                    </m:r>
                    <m:r>
                      <a:rPr lang="es-ES" sz="1800" i="1" smtClean="0">
                        <a:solidFill>
                          <a:schemeClr val="tx1">
                            <a:lumMod val="75000"/>
                            <a:lumOff val="25000"/>
                          </a:schemeClr>
                        </a:solidFill>
                        <a:latin typeface="Cambria Math" panose="02040503050406030204" pitchFamily="18" charset="0"/>
                      </a:rPr>
                      <m:t> </m:t>
                    </m:r>
                    <m:r>
                      <a:rPr lang="es-ES" sz="1800" i="1" smtClean="0">
                        <a:solidFill>
                          <a:schemeClr val="tx1">
                            <a:lumMod val="75000"/>
                            <a:lumOff val="25000"/>
                          </a:schemeClr>
                        </a:solidFill>
                        <a:latin typeface="Cambria Math" panose="02040503050406030204" pitchFamily="18" charset="0"/>
                      </a:rPr>
                      <m:t>𝑑𝑒</m:t>
                    </m:r>
                    <m:r>
                      <a:rPr lang="es-ES" sz="1800" i="1" smtClean="0">
                        <a:solidFill>
                          <a:schemeClr val="tx1">
                            <a:lumMod val="75000"/>
                            <a:lumOff val="25000"/>
                          </a:schemeClr>
                        </a:solidFill>
                        <a:latin typeface="Cambria Math" panose="02040503050406030204" pitchFamily="18" charset="0"/>
                      </a:rPr>
                      <m:t> </m:t>
                    </m:r>
                    <m:r>
                      <a:rPr lang="es-ES" sz="1800" i="1" smtClean="0">
                        <a:solidFill>
                          <a:schemeClr val="tx1">
                            <a:lumMod val="75000"/>
                            <a:lumOff val="25000"/>
                          </a:schemeClr>
                        </a:solidFill>
                        <a:latin typeface="Cambria Math" panose="02040503050406030204" pitchFamily="18" charset="0"/>
                      </a:rPr>
                      <m:t>𝑙</m:t>
                    </m:r>
                    <m:r>
                      <a:rPr lang="es-ES" sz="1800" i="1" smtClean="0">
                        <a:solidFill>
                          <a:schemeClr val="tx1">
                            <a:lumMod val="75000"/>
                            <a:lumOff val="25000"/>
                          </a:schemeClr>
                        </a:solidFill>
                        <a:latin typeface="Cambria Math" panose="02040503050406030204" pitchFamily="18" charset="0"/>
                      </a:rPr>
                      <m:t>í</m:t>
                    </m:r>
                    <m:r>
                      <a:rPr lang="es-ES" sz="1800" i="1" smtClean="0">
                        <a:solidFill>
                          <a:schemeClr val="tx1">
                            <a:lumMod val="75000"/>
                            <a:lumOff val="25000"/>
                          </a:schemeClr>
                        </a:solidFill>
                        <a:latin typeface="Cambria Math" panose="02040503050406030204" pitchFamily="18" charset="0"/>
                      </a:rPr>
                      <m:t>𝑛𝑒𝑎𝑠</m:t>
                    </m:r>
                    <m:r>
                      <a:rPr lang="es-ES" sz="1800" i="1" smtClean="0">
                        <a:solidFill>
                          <a:schemeClr val="tx1">
                            <a:lumMod val="75000"/>
                            <a:lumOff val="25000"/>
                          </a:schemeClr>
                        </a:solidFill>
                        <a:latin typeface="Cambria Math" panose="02040503050406030204" pitchFamily="18" charset="0"/>
                      </a:rPr>
                      <m:t> </m:t>
                    </m:r>
                    <m:r>
                      <a:rPr lang="es-ES" sz="1800" i="1" smtClean="0">
                        <a:solidFill>
                          <a:schemeClr val="tx1">
                            <a:lumMod val="75000"/>
                            <a:lumOff val="25000"/>
                          </a:schemeClr>
                        </a:solidFill>
                        <a:latin typeface="Cambria Math" panose="02040503050406030204" pitchFamily="18" charset="0"/>
                      </a:rPr>
                      <m:t>𝑒𝑛</m:t>
                    </m:r>
                    <m:r>
                      <a:rPr lang="es-ES" sz="1800" i="1" smtClean="0">
                        <a:solidFill>
                          <a:schemeClr val="tx1">
                            <a:lumMod val="75000"/>
                            <a:lumOff val="25000"/>
                          </a:schemeClr>
                        </a:solidFill>
                        <a:latin typeface="Cambria Math" panose="02040503050406030204" pitchFamily="18" charset="0"/>
                      </a:rPr>
                      <m:t> </m:t>
                    </m:r>
                    <m:r>
                      <a:rPr lang="es-ES" sz="1800" i="1" smtClean="0">
                        <a:solidFill>
                          <a:schemeClr val="tx1">
                            <a:lumMod val="75000"/>
                            <a:lumOff val="25000"/>
                          </a:schemeClr>
                        </a:solidFill>
                        <a:latin typeface="Cambria Math" panose="02040503050406030204" pitchFamily="18" charset="0"/>
                      </a:rPr>
                      <m:t>𝑒𝑙</m:t>
                    </m:r>
                    <m:r>
                      <a:rPr lang="es-ES" sz="1800" i="1" smtClean="0">
                        <a:solidFill>
                          <a:schemeClr val="tx1">
                            <a:lumMod val="75000"/>
                            <a:lumOff val="25000"/>
                          </a:schemeClr>
                        </a:solidFill>
                        <a:latin typeface="Cambria Math" panose="02040503050406030204" pitchFamily="18" charset="0"/>
                      </a:rPr>
                      <m:t> </m:t>
                    </m:r>
                    <m:r>
                      <a:rPr lang="es-ES" sz="1800" i="1" smtClean="0">
                        <a:solidFill>
                          <a:schemeClr val="tx1">
                            <a:lumMod val="75000"/>
                            <a:lumOff val="25000"/>
                          </a:schemeClr>
                        </a:solidFill>
                        <a:latin typeface="Cambria Math" panose="02040503050406030204" pitchFamily="18" charset="0"/>
                      </a:rPr>
                      <m:t>𝑝𝑜𝑙</m:t>
                    </m:r>
                    <m:r>
                      <a:rPr lang="es-ES" sz="1800" i="1" smtClean="0">
                        <a:solidFill>
                          <a:schemeClr val="tx1">
                            <a:lumMod val="75000"/>
                            <a:lumOff val="25000"/>
                          </a:schemeClr>
                        </a:solidFill>
                        <a:latin typeface="Cambria Math" panose="02040503050406030204" pitchFamily="18" charset="0"/>
                      </a:rPr>
                      <m:t>í</m:t>
                    </m:r>
                    <m:r>
                      <a:rPr lang="es-ES" sz="1800" i="1" smtClean="0">
                        <a:solidFill>
                          <a:schemeClr val="tx1">
                            <a:lumMod val="75000"/>
                            <a:lumOff val="25000"/>
                          </a:schemeClr>
                        </a:solidFill>
                        <a:latin typeface="Cambria Math" panose="02040503050406030204" pitchFamily="18" charset="0"/>
                      </a:rPr>
                      <m:t>𝑔𝑜𝑛𝑜</m:t>
                    </m:r>
                  </m:oMath>
                </a14:m>
                <a:r>
                  <a:rPr lang="es-ES" sz="1800" dirty="0">
                    <a:solidFill>
                      <a:schemeClr val="tx1">
                        <a:lumMod val="75000"/>
                        <a:lumOff val="25000"/>
                      </a:schemeClr>
                    </a:solidFill>
                    <a:latin typeface="Arial" panose="020B0604020202020204" pitchFamily="34" charset="0"/>
                    <a:cs typeface="Arial" panose="020B0604020202020204" pitchFamily="34" charset="0"/>
                  </a:rPr>
                  <a:t>.</a:t>
                </a:r>
              </a:p>
              <a:p>
                <a:r>
                  <a:rPr lang="es-ES" sz="1800" i="1" dirty="0">
                    <a:solidFill>
                      <a:schemeClr val="tx1">
                        <a:lumMod val="75000"/>
                        <a:lumOff val="25000"/>
                      </a:schemeClr>
                    </a:solidFill>
                    <a:latin typeface="Cambria Math" panose="02040503050406030204" pitchFamily="18" charset="0"/>
                  </a:rPr>
                  <a:t>m = identificador del polígono</a:t>
                </a:r>
              </a:p>
              <a:p>
                <a:endParaRPr lang="es-MX" dirty="0"/>
              </a:p>
            </p:txBody>
          </p:sp>
        </mc:Choice>
        <mc:Fallback xmlns="">
          <p:sp>
            <p:nvSpPr>
              <p:cNvPr id="9" name="CuadroTexto 8">
                <a:extLst>
                  <a:ext uri="{FF2B5EF4-FFF2-40B4-BE49-F238E27FC236}">
                    <a16:creationId xmlns:a16="http://schemas.microsoft.com/office/drawing/2014/main" id="{8994BF80-84BF-4DBB-8C49-A614EC129430}"/>
                  </a:ext>
                </a:extLst>
              </p:cNvPr>
              <p:cNvSpPr txBox="1">
                <a:spLocks noRot="1" noChangeAspect="1" noMove="1" noResize="1" noEditPoints="1" noAdjustHandles="1" noChangeArrowheads="1" noChangeShapeType="1" noTextEdit="1"/>
              </p:cNvSpPr>
              <p:nvPr/>
            </p:nvSpPr>
            <p:spPr>
              <a:xfrm>
                <a:off x="4308297" y="4960942"/>
                <a:ext cx="5637086" cy="923330"/>
              </a:xfrm>
              <a:prstGeom prst="rect">
                <a:avLst/>
              </a:prstGeom>
              <a:blipFill>
                <a:blip r:embed="rId6"/>
                <a:stretch>
                  <a:fillRect l="-974" t="-3974"/>
                </a:stretch>
              </a:blipFill>
            </p:spPr>
            <p:txBody>
              <a:bodyPr/>
              <a:lstStyle/>
              <a:p>
                <a:r>
                  <a:rPr lang="es-MX">
                    <a:noFill/>
                  </a:rPr>
                  <a:t> </a:t>
                </a:r>
              </a:p>
            </p:txBody>
          </p:sp>
        </mc:Fallback>
      </mc:AlternateContent>
      <p:grpSp>
        <p:nvGrpSpPr>
          <p:cNvPr id="8" name="Grupo 7">
            <a:extLst>
              <a:ext uri="{FF2B5EF4-FFF2-40B4-BE49-F238E27FC236}">
                <a16:creationId xmlns:a16="http://schemas.microsoft.com/office/drawing/2014/main" id="{033270A4-84C3-4BB7-866D-008D94C25261}"/>
              </a:ext>
            </a:extLst>
          </p:cNvPr>
          <p:cNvGrpSpPr/>
          <p:nvPr/>
        </p:nvGrpSpPr>
        <p:grpSpPr>
          <a:xfrm>
            <a:off x="8148945" y="5621087"/>
            <a:ext cx="1245848" cy="1037881"/>
            <a:chOff x="5473075" y="5180921"/>
            <a:chExt cx="1245848" cy="1037881"/>
          </a:xfrm>
        </p:grpSpPr>
        <p:grpSp>
          <p:nvGrpSpPr>
            <p:cNvPr id="10" name="Grupo 9">
              <a:extLst>
                <a:ext uri="{FF2B5EF4-FFF2-40B4-BE49-F238E27FC236}">
                  <a16:creationId xmlns:a16="http://schemas.microsoft.com/office/drawing/2014/main" id="{721E5348-CD9A-4726-B22B-5F9B1BEC17DF}"/>
                </a:ext>
              </a:extLst>
            </p:cNvPr>
            <p:cNvGrpSpPr/>
            <p:nvPr/>
          </p:nvGrpSpPr>
          <p:grpSpPr>
            <a:xfrm>
              <a:off x="5473075" y="5180921"/>
              <a:ext cx="1245848" cy="1037881"/>
              <a:chOff x="9261473" y="3483571"/>
              <a:chExt cx="1483512" cy="1235872"/>
            </a:xfrm>
          </p:grpSpPr>
          <p:grpSp>
            <p:nvGrpSpPr>
              <p:cNvPr id="13" name="Grupo 12">
                <a:extLst>
                  <a:ext uri="{FF2B5EF4-FFF2-40B4-BE49-F238E27FC236}">
                    <a16:creationId xmlns:a16="http://schemas.microsoft.com/office/drawing/2014/main" id="{E2403E36-6CB2-4B57-83DC-D5FBA2AB54CD}"/>
                  </a:ext>
                </a:extLst>
              </p:cNvPr>
              <p:cNvGrpSpPr/>
              <p:nvPr/>
            </p:nvGrpSpPr>
            <p:grpSpPr>
              <a:xfrm>
                <a:off x="9261473" y="3483571"/>
                <a:ext cx="1468097" cy="972000"/>
                <a:chOff x="9261473" y="3483571"/>
                <a:chExt cx="1468097" cy="972000"/>
              </a:xfrm>
            </p:grpSpPr>
            <p:sp>
              <p:nvSpPr>
                <p:cNvPr id="15" name="Elipse 14">
                  <a:extLst>
                    <a:ext uri="{FF2B5EF4-FFF2-40B4-BE49-F238E27FC236}">
                      <a16:creationId xmlns:a16="http://schemas.microsoft.com/office/drawing/2014/main" id="{C97F04AC-859F-4529-843E-B5A958098CFF}"/>
                    </a:ext>
                  </a:extLst>
                </p:cNvPr>
                <p:cNvSpPr/>
                <p:nvPr/>
              </p:nvSpPr>
              <p:spPr>
                <a:xfrm>
                  <a:off x="9509521" y="3483571"/>
                  <a:ext cx="972000" cy="9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19" b="1" dirty="0">
                    <a:solidFill>
                      <a:schemeClr val="tx1"/>
                    </a:solidFill>
                    <a:latin typeface="Bahnschrift SemiBold SemiConden" panose="020B0502040204020203" pitchFamily="34" charset="0"/>
                  </a:endParaRPr>
                </a:p>
              </p:txBody>
            </p:sp>
            <p:sp>
              <p:nvSpPr>
                <p:cNvPr id="16" name="CuadroTexto 15">
                  <a:extLst>
                    <a:ext uri="{FF2B5EF4-FFF2-40B4-BE49-F238E27FC236}">
                      <a16:creationId xmlns:a16="http://schemas.microsoft.com/office/drawing/2014/main" id="{9D5CE97E-6734-4D22-8FB0-ED1959AEE439}"/>
                    </a:ext>
                  </a:extLst>
                </p:cNvPr>
                <p:cNvSpPr txBox="1"/>
                <p:nvPr/>
              </p:nvSpPr>
              <p:spPr>
                <a:xfrm>
                  <a:off x="9261473" y="3656979"/>
                  <a:ext cx="1468097" cy="571571"/>
                </a:xfrm>
                <a:prstGeom prst="rect">
                  <a:avLst/>
                </a:prstGeom>
                <a:noFill/>
              </p:spPr>
              <p:txBody>
                <a:bodyPr wrap="square" rtlCol="0">
                  <a:spAutoFit/>
                </a:bodyPr>
                <a:lstStyle/>
                <a:p>
                  <a:pPr algn="ctr"/>
                  <a:r>
                    <a:rPr lang="es-MX" sz="2519" b="1" dirty="0">
                      <a:latin typeface="Bahnschrift SemiBold SemiConden" panose="020B0502040204020203" pitchFamily="34" charset="0"/>
                    </a:rPr>
                    <a:t>IN</a:t>
                  </a:r>
                </a:p>
              </p:txBody>
            </p:sp>
          </p:grpSp>
          <p:sp>
            <p:nvSpPr>
              <p:cNvPr id="14" name="CuadroTexto 13">
                <a:extLst>
                  <a:ext uri="{FF2B5EF4-FFF2-40B4-BE49-F238E27FC236}">
                    <a16:creationId xmlns:a16="http://schemas.microsoft.com/office/drawing/2014/main" id="{AD4D8F59-3FB8-41CD-B466-13D6BBE86ACC}"/>
                  </a:ext>
                </a:extLst>
              </p:cNvPr>
              <p:cNvSpPr txBox="1"/>
              <p:nvPr/>
            </p:nvSpPr>
            <p:spPr>
              <a:xfrm>
                <a:off x="9276888" y="4455571"/>
                <a:ext cx="1468097" cy="263872"/>
              </a:xfrm>
              <a:prstGeom prst="rect">
                <a:avLst/>
              </a:prstGeom>
              <a:noFill/>
            </p:spPr>
            <p:txBody>
              <a:bodyPr wrap="square" rtlCol="0">
                <a:spAutoFit/>
              </a:bodyPr>
              <a:lstStyle/>
              <a:p>
                <a:pPr algn="ctr"/>
                <a:r>
                  <a:rPr lang="es-MX" sz="840" b="1" dirty="0">
                    <a:solidFill>
                      <a:schemeClr val="bg1"/>
                    </a:solidFill>
                  </a:rPr>
                  <a:t>Insumos</a:t>
                </a:r>
              </a:p>
            </p:txBody>
          </p:sp>
        </p:grpSp>
        <p:sp>
          <p:nvSpPr>
            <p:cNvPr id="11" name="Rectángulo: esquinas redondeadas 10">
              <a:extLst>
                <a:ext uri="{FF2B5EF4-FFF2-40B4-BE49-F238E27FC236}">
                  <a16:creationId xmlns:a16="http://schemas.microsoft.com/office/drawing/2014/main" id="{36983EC2-87C5-4B4A-99C4-B00C26C3AE80}"/>
                </a:ext>
              </a:extLst>
            </p:cNvPr>
            <p:cNvSpPr/>
            <p:nvPr/>
          </p:nvSpPr>
          <p:spPr>
            <a:xfrm>
              <a:off x="5956730" y="5775155"/>
              <a:ext cx="276804" cy="250710"/>
            </a:xfrm>
            <a:prstGeom prst="roundRect">
              <a:avLst>
                <a:gd name="adj" fmla="val 16667"/>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D22F2DD8-23A1-4567-862D-F04DDA0F2617}"/>
                </a:ext>
              </a:extLst>
            </p:cNvPr>
            <p:cNvSpPr txBox="1"/>
            <p:nvPr/>
          </p:nvSpPr>
          <p:spPr>
            <a:xfrm>
              <a:off x="5923168" y="5765335"/>
              <a:ext cx="382777"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01</a:t>
              </a:r>
            </a:p>
          </p:txBody>
        </p:sp>
      </p:grpSp>
    </p:spTree>
    <p:extLst>
      <p:ext uri="{BB962C8B-B14F-4D97-AF65-F5344CB8AC3E}">
        <p14:creationId xmlns:p14="http://schemas.microsoft.com/office/powerpoint/2010/main" val="216714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4254720"/>
            <a:ext cx="12192000" cy="1887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7" name="Gráfico 36">
            <a:extLst>
              <a:ext uri="{FF2B5EF4-FFF2-40B4-BE49-F238E27FC236}">
                <a16:creationId xmlns:a16="http://schemas.microsoft.com/office/drawing/2014/main" id="{3F4E50B8-9163-E543-A2EA-D7E0CC0833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7699" y="1398884"/>
            <a:ext cx="736600" cy="165100"/>
          </a:xfrm>
          <a:prstGeom prst="rect">
            <a:avLst/>
          </a:prstGeom>
        </p:spPr>
      </p:pic>
      <p:sp>
        <p:nvSpPr>
          <p:cNvPr id="38" name="Marcador de número de diapositiva 1">
            <a:extLst>
              <a:ext uri="{FF2B5EF4-FFF2-40B4-BE49-F238E27FC236}">
                <a16:creationId xmlns:a16="http://schemas.microsoft.com/office/drawing/2014/main" id="{9901275D-1B72-A440-A6CD-90F4B3956C18}"/>
              </a:ext>
            </a:extLst>
          </p:cNvPr>
          <p:cNvSpPr>
            <a:spLocks noGrp="1"/>
          </p:cNvSpPr>
          <p:nvPr>
            <p:ph type="sldNum" sz="quarter" idx="12"/>
          </p:nvPr>
        </p:nvSpPr>
        <p:spPr>
          <a:xfrm>
            <a:off x="11266712" y="171450"/>
            <a:ext cx="747487" cy="365125"/>
          </a:xfrm>
        </p:spPr>
        <p:txBody>
          <a:bodyPr/>
          <a:lstStyle/>
          <a:p>
            <a:fld id="{FA36A776-E82A-DB4C-BEC6-9E86C7D9FDA4}" type="slidenum">
              <a:rPr lang="es-MX" smtClean="0"/>
              <a:pPr/>
              <a:t>5</a:t>
            </a:fld>
            <a:endParaRPr lang="es-MX"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Marcador de texto 2">
                <a:extLst>
                  <a:ext uri="{FF2B5EF4-FFF2-40B4-BE49-F238E27FC236}">
                    <a16:creationId xmlns:a16="http://schemas.microsoft.com/office/drawing/2014/main" id="{CDB0E729-B342-410B-89E3-6A6089C3EB73}"/>
                  </a:ext>
                </a:extLst>
              </p:cNvPr>
              <p:cNvSpPr txBox="1">
                <a:spLocks/>
              </p:cNvSpPr>
              <p:nvPr/>
            </p:nvSpPr>
            <p:spPr>
              <a:xfrm>
                <a:off x="937684" y="2130484"/>
                <a:ext cx="10502900" cy="4248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dirty="0">
                    <a:solidFill>
                      <a:schemeClr val="tx1">
                        <a:lumMod val="75000"/>
                        <a:lumOff val="25000"/>
                      </a:schemeClr>
                    </a:solidFill>
                    <a:latin typeface="Arial" panose="020B0604020202020204" pitchFamily="34" charset="0"/>
                    <a:cs typeface="Arial" panose="020B0604020202020204" pitchFamily="34" charset="0"/>
                  </a:rPr>
                  <a:t>Si en una línea específica hubo reposición, el número de fotos ajustado de dicha línea PARA TODOS LOS ATRIBUTOS es:</a:t>
                </a:r>
              </a:p>
              <a:p>
                <a:pPr marL="0" indent="0">
                  <a:buFont typeface="Arial" panose="020B0604020202020204" pitchFamily="34" charset="0"/>
                  <a:buNone/>
                </a:pPr>
                <a:endParaRPr lang="es-ES" sz="20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Sup>
                        <m:sSubSupPr>
                          <m:ctrlPr>
                            <a:rPr lang="es-ES" sz="2000" b="1" i="1">
                              <a:solidFill>
                                <a:schemeClr val="tx1">
                                  <a:lumMod val="75000"/>
                                  <a:lumOff val="25000"/>
                                </a:schemeClr>
                              </a:solidFill>
                              <a:latin typeface="Cambria Math" panose="02040503050406030204" pitchFamily="18" charset="0"/>
                            </a:rPr>
                          </m:ctrlPr>
                        </m:sSubSupPr>
                        <m:e>
                          <m:r>
                            <a:rPr lang="es-ES" sz="2000" b="1" i="1">
                              <a:solidFill>
                                <a:schemeClr val="tx1">
                                  <a:lumMod val="75000"/>
                                  <a:lumOff val="25000"/>
                                </a:schemeClr>
                              </a:solidFill>
                              <a:latin typeface="Cambria Math" panose="02040503050406030204" pitchFamily="18" charset="0"/>
                            </a:rPr>
                            <m:t>𝑲</m:t>
                          </m:r>
                        </m:e>
                        <m:sub>
                          <m:r>
                            <a:rPr lang="es-ES" sz="2000" b="1" i="1">
                              <a:solidFill>
                                <a:schemeClr val="tx1">
                                  <a:lumMod val="75000"/>
                                  <a:lumOff val="25000"/>
                                </a:schemeClr>
                              </a:solidFill>
                              <a:latin typeface="Cambria Math" panose="02040503050406030204" pitchFamily="18" charset="0"/>
                            </a:rPr>
                            <m:t>𝒊</m:t>
                          </m:r>
                          <m:r>
                            <a:rPr lang="es-ES" sz="2000" b="1" i="1">
                              <a:solidFill>
                                <a:schemeClr val="tx1">
                                  <a:lumMod val="75000"/>
                                  <a:lumOff val="25000"/>
                                </a:schemeClr>
                              </a:solidFill>
                              <a:latin typeface="Cambria Math" panose="02040503050406030204" pitchFamily="18" charset="0"/>
                            </a:rPr>
                            <m:t>,</m:t>
                          </m:r>
                          <m:r>
                            <a:rPr lang="es-ES" sz="2000" b="1" i="1">
                              <a:solidFill>
                                <a:schemeClr val="tx1">
                                  <a:lumMod val="75000"/>
                                  <a:lumOff val="25000"/>
                                </a:schemeClr>
                              </a:solidFill>
                              <a:latin typeface="Cambria Math" panose="02040503050406030204" pitchFamily="18" charset="0"/>
                            </a:rPr>
                            <m:t>𝒂𝒋</m:t>
                          </m:r>
                        </m:sub>
                        <m:sup>
                          <m:r>
                            <a:rPr lang="es-ES" sz="2000" b="1" i="1">
                              <a:solidFill>
                                <a:schemeClr val="tx1">
                                  <a:lumMod val="75000"/>
                                  <a:lumOff val="25000"/>
                                </a:schemeClr>
                              </a:solidFill>
                              <a:latin typeface="Cambria Math" panose="02040503050406030204" pitchFamily="18" charset="0"/>
                            </a:rPr>
                            <m:t>𝒎</m:t>
                          </m:r>
                        </m:sup>
                      </m:sSubSup>
                      <m:r>
                        <a:rPr lang="es-ES" sz="2000" b="1" i="1">
                          <a:solidFill>
                            <a:schemeClr val="tx1">
                              <a:lumMod val="75000"/>
                              <a:lumOff val="25000"/>
                            </a:schemeClr>
                          </a:solidFill>
                          <a:latin typeface="Cambria Math" panose="02040503050406030204" pitchFamily="18" charset="0"/>
                        </a:rPr>
                        <m:t> =</m:t>
                      </m:r>
                      <m:sSubSup>
                        <m:sSubSupPr>
                          <m:ctrlPr>
                            <a:rPr lang="es-ES" sz="2000" b="1" i="1">
                              <a:solidFill>
                                <a:schemeClr val="tx1">
                                  <a:lumMod val="75000"/>
                                  <a:lumOff val="25000"/>
                                </a:schemeClr>
                              </a:solidFill>
                              <a:latin typeface="Cambria Math" panose="02040503050406030204" pitchFamily="18" charset="0"/>
                            </a:rPr>
                          </m:ctrlPr>
                        </m:sSubSupPr>
                        <m:e>
                          <m:r>
                            <a:rPr lang="es-ES" sz="2000" b="1" i="1">
                              <a:solidFill>
                                <a:schemeClr val="tx1">
                                  <a:lumMod val="75000"/>
                                  <a:lumOff val="25000"/>
                                </a:schemeClr>
                              </a:solidFill>
                              <a:latin typeface="Cambria Math" panose="02040503050406030204" pitchFamily="18" charset="0"/>
                            </a:rPr>
                            <m:t>𝑲</m:t>
                          </m:r>
                        </m:e>
                        <m:sub>
                          <m:r>
                            <a:rPr lang="es-ES" sz="2000" b="1" i="1">
                              <a:solidFill>
                                <a:schemeClr val="tx1">
                                  <a:lumMod val="75000"/>
                                  <a:lumOff val="25000"/>
                                </a:schemeClr>
                              </a:solidFill>
                              <a:latin typeface="Cambria Math" panose="02040503050406030204" pitchFamily="18" charset="0"/>
                            </a:rPr>
                            <m:t>𝒊</m:t>
                          </m:r>
                        </m:sub>
                        <m:sup>
                          <m:r>
                            <a:rPr lang="es-ES" sz="2000" b="1" i="1">
                              <a:solidFill>
                                <a:schemeClr val="tx1">
                                  <a:lumMod val="75000"/>
                                  <a:lumOff val="25000"/>
                                </a:schemeClr>
                              </a:solidFill>
                              <a:latin typeface="Cambria Math" panose="02040503050406030204" pitchFamily="18" charset="0"/>
                            </a:rPr>
                            <m:t>𝒎</m:t>
                          </m:r>
                        </m:sup>
                      </m:sSubSup>
                      <m:r>
                        <a:rPr lang="es-ES" sz="2000" b="1" i="1">
                          <a:solidFill>
                            <a:schemeClr val="tx1">
                              <a:lumMod val="75000"/>
                              <a:lumOff val="25000"/>
                            </a:schemeClr>
                          </a:solidFill>
                          <a:latin typeface="Cambria Math" panose="02040503050406030204" pitchFamily="18" charset="0"/>
                        </a:rPr>
                        <m:t> −</m:t>
                      </m:r>
                      <m:sSub>
                        <m:sSubPr>
                          <m:ctrlPr>
                            <a:rPr lang="es-ES" sz="2000" b="1" i="1">
                              <a:solidFill>
                                <a:schemeClr val="tx1">
                                  <a:lumMod val="75000"/>
                                  <a:lumOff val="25000"/>
                                </a:schemeClr>
                              </a:solidFill>
                              <a:latin typeface="Cambria Math" panose="02040503050406030204" pitchFamily="18" charset="0"/>
                            </a:rPr>
                          </m:ctrlPr>
                        </m:sSubPr>
                        <m:e>
                          <m:r>
                            <a:rPr lang="es-ES" sz="2000" b="1" i="1">
                              <a:solidFill>
                                <a:schemeClr val="tx1">
                                  <a:lumMod val="75000"/>
                                  <a:lumOff val="25000"/>
                                </a:schemeClr>
                              </a:solidFill>
                              <a:latin typeface="Cambria Math" panose="02040503050406030204" pitchFamily="18" charset="0"/>
                            </a:rPr>
                            <m:t>𝒇𝒂𝒍𝒍𝒂𝒔</m:t>
                          </m:r>
                        </m:e>
                        <m:sub>
                          <m:r>
                            <a:rPr lang="es-ES" sz="2000" b="1" i="1">
                              <a:solidFill>
                                <a:schemeClr val="tx1">
                                  <a:lumMod val="75000"/>
                                  <a:lumOff val="25000"/>
                                </a:schemeClr>
                              </a:solidFill>
                              <a:latin typeface="Cambria Math" panose="02040503050406030204" pitchFamily="18" charset="0"/>
                            </a:rPr>
                            <m:t>𝒊</m:t>
                          </m:r>
                        </m:sub>
                      </m:sSub>
                      <m:r>
                        <a:rPr lang="es-ES" sz="2000" b="1" i="1">
                          <a:solidFill>
                            <a:schemeClr val="tx1">
                              <a:lumMod val="75000"/>
                              <a:lumOff val="25000"/>
                            </a:schemeClr>
                          </a:solidFill>
                          <a:latin typeface="Cambria Math" panose="02040503050406030204" pitchFamily="18" charset="0"/>
                        </a:rPr>
                        <m:t>+</m:t>
                      </m:r>
                      <m:sSub>
                        <m:sSubPr>
                          <m:ctrlPr>
                            <a:rPr lang="es-ES" sz="2000" b="1" i="1">
                              <a:solidFill>
                                <a:schemeClr val="tx1">
                                  <a:lumMod val="75000"/>
                                  <a:lumOff val="25000"/>
                                </a:schemeClr>
                              </a:solidFill>
                              <a:latin typeface="Cambria Math" panose="02040503050406030204" pitchFamily="18" charset="0"/>
                            </a:rPr>
                          </m:ctrlPr>
                        </m:sSubPr>
                        <m:e>
                          <m:r>
                            <a:rPr lang="es-ES" sz="2000" b="1" i="1">
                              <a:solidFill>
                                <a:schemeClr val="tx1">
                                  <a:lumMod val="75000"/>
                                  <a:lumOff val="25000"/>
                                </a:schemeClr>
                              </a:solidFill>
                              <a:latin typeface="Cambria Math" panose="02040503050406030204" pitchFamily="18" charset="0"/>
                            </a:rPr>
                            <m:t>𝒓𝒆𝒑𝒐𝒔𝒊𝒄𝒊</m:t>
                          </m:r>
                          <m:r>
                            <a:rPr lang="es-ES" sz="2000" b="1" i="1">
                              <a:solidFill>
                                <a:schemeClr val="tx1">
                                  <a:lumMod val="75000"/>
                                  <a:lumOff val="25000"/>
                                </a:schemeClr>
                              </a:solidFill>
                              <a:latin typeface="Cambria Math" panose="02040503050406030204" pitchFamily="18" charset="0"/>
                            </a:rPr>
                            <m:t>ó</m:t>
                          </m:r>
                          <m:r>
                            <a:rPr lang="es-ES" sz="2000" b="1" i="1">
                              <a:solidFill>
                                <a:schemeClr val="tx1">
                                  <a:lumMod val="75000"/>
                                  <a:lumOff val="25000"/>
                                </a:schemeClr>
                              </a:solidFill>
                              <a:latin typeface="Cambria Math" panose="02040503050406030204" pitchFamily="18" charset="0"/>
                            </a:rPr>
                            <m:t>𝒏</m:t>
                          </m:r>
                        </m:e>
                        <m:sub>
                          <m:r>
                            <a:rPr lang="es-ES" sz="2000" b="1" i="1">
                              <a:solidFill>
                                <a:schemeClr val="tx1">
                                  <a:lumMod val="75000"/>
                                  <a:lumOff val="25000"/>
                                </a:schemeClr>
                              </a:solidFill>
                              <a:latin typeface="Cambria Math" panose="02040503050406030204" pitchFamily="18" charset="0"/>
                            </a:rPr>
                            <m:t>𝒊</m:t>
                          </m:r>
                        </m:sub>
                      </m:sSub>
                    </m:oMath>
                  </m:oMathPara>
                </a14:m>
                <a:endParaRPr lang="es-ES" sz="2000" b="1"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s-ES" sz="20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ES" sz="1800" dirty="0">
                    <a:solidFill>
                      <a:schemeClr val="tx1">
                        <a:lumMod val="75000"/>
                        <a:lumOff val="25000"/>
                      </a:schemeClr>
                    </a:solidFill>
                    <a:latin typeface="Arial" panose="020B0604020202020204" pitchFamily="34" charset="0"/>
                    <a:cs typeface="Arial" panose="020B0604020202020204" pitchFamily="34" charset="0"/>
                  </a:rPr>
                  <a:t>Con estos valores ajustados de fotos por línea se repite el proceso de cálculo para verificar el efecto de la reposición en el indicador; es decir, se cambian las </a:t>
                </a:r>
                <a14:m>
                  <m:oMath xmlns:m="http://schemas.openxmlformats.org/officeDocument/2006/math">
                    <m:sSubSup>
                      <m:sSubSupPr>
                        <m:ctrlPr>
                          <a:rPr lang="es-ES" sz="1800" i="1">
                            <a:solidFill>
                              <a:schemeClr val="tx1">
                                <a:lumMod val="75000"/>
                                <a:lumOff val="25000"/>
                              </a:schemeClr>
                            </a:solidFill>
                            <a:latin typeface="Cambria Math" panose="02040503050406030204" pitchFamily="18" charset="0"/>
                          </a:rPr>
                        </m:ctrlPr>
                      </m:sSubSupPr>
                      <m:e>
                        <m:r>
                          <a:rPr lang="es-ES" sz="1800" i="1">
                            <a:solidFill>
                              <a:schemeClr val="tx1">
                                <a:lumMod val="75000"/>
                                <a:lumOff val="25000"/>
                              </a:schemeClr>
                            </a:solidFill>
                            <a:latin typeface="Cambria Math" panose="02040503050406030204" pitchFamily="18" charset="0"/>
                          </a:rPr>
                          <m:t>𝐾</m:t>
                        </m:r>
                      </m:e>
                      <m:sub>
                        <m:r>
                          <a:rPr lang="es-ES" sz="1800" i="1">
                            <a:solidFill>
                              <a:schemeClr val="tx1">
                                <a:lumMod val="75000"/>
                                <a:lumOff val="25000"/>
                              </a:schemeClr>
                            </a:solidFill>
                            <a:latin typeface="Cambria Math" panose="02040503050406030204" pitchFamily="18" charset="0"/>
                          </a:rPr>
                          <m:t>𝑖</m:t>
                        </m:r>
                      </m:sub>
                      <m:sup>
                        <m:r>
                          <a:rPr lang="es-ES" sz="1800" i="1">
                            <a:solidFill>
                              <a:schemeClr val="tx1">
                                <a:lumMod val="75000"/>
                                <a:lumOff val="25000"/>
                              </a:schemeClr>
                            </a:solidFill>
                            <a:latin typeface="Cambria Math" panose="02040503050406030204" pitchFamily="18" charset="0"/>
                          </a:rPr>
                          <m:t>𝑚</m:t>
                        </m:r>
                      </m:sup>
                    </m:sSubSup>
                  </m:oMath>
                </a14:m>
                <a:r>
                  <a:rPr lang="es-ES" sz="1800" dirty="0">
                    <a:solidFill>
                      <a:schemeClr val="tx1">
                        <a:lumMod val="75000"/>
                        <a:lumOff val="25000"/>
                      </a:schemeClr>
                    </a:solidFill>
                    <a:latin typeface="Arial" panose="020B0604020202020204" pitchFamily="34" charset="0"/>
                    <a:cs typeface="Arial" panose="020B0604020202020204" pitchFamily="34" charset="0"/>
                  </a:rPr>
                  <a:t> por las  </a:t>
                </a:r>
                <a14:m>
                  <m:oMath xmlns:m="http://schemas.openxmlformats.org/officeDocument/2006/math">
                    <m:sSubSup>
                      <m:sSubSupPr>
                        <m:ctrlPr>
                          <a:rPr lang="es-ES" sz="1800" i="1">
                            <a:solidFill>
                              <a:schemeClr val="tx1">
                                <a:lumMod val="75000"/>
                                <a:lumOff val="25000"/>
                              </a:schemeClr>
                            </a:solidFill>
                            <a:latin typeface="Cambria Math" panose="02040503050406030204" pitchFamily="18" charset="0"/>
                          </a:rPr>
                        </m:ctrlPr>
                      </m:sSubSupPr>
                      <m:e>
                        <m:r>
                          <a:rPr lang="es-ES" sz="1800" i="1">
                            <a:solidFill>
                              <a:schemeClr val="tx1">
                                <a:lumMod val="75000"/>
                                <a:lumOff val="25000"/>
                              </a:schemeClr>
                            </a:solidFill>
                            <a:latin typeface="Cambria Math" panose="02040503050406030204" pitchFamily="18" charset="0"/>
                          </a:rPr>
                          <m:t>𝐾</m:t>
                        </m:r>
                      </m:e>
                      <m:sub>
                        <m:r>
                          <a:rPr lang="es-ES" sz="1800" i="1">
                            <a:solidFill>
                              <a:schemeClr val="tx1">
                                <a:lumMod val="75000"/>
                                <a:lumOff val="25000"/>
                              </a:schemeClr>
                            </a:solidFill>
                            <a:latin typeface="Cambria Math" panose="02040503050406030204" pitchFamily="18" charset="0"/>
                          </a:rPr>
                          <m:t>𝑖</m:t>
                        </m:r>
                        <m:r>
                          <a:rPr lang="es-ES" sz="1800" i="1">
                            <a:solidFill>
                              <a:schemeClr val="tx1">
                                <a:lumMod val="75000"/>
                                <a:lumOff val="25000"/>
                              </a:schemeClr>
                            </a:solidFill>
                            <a:latin typeface="Cambria Math" panose="02040503050406030204" pitchFamily="18" charset="0"/>
                          </a:rPr>
                          <m:t>,</m:t>
                        </m:r>
                        <m:r>
                          <a:rPr lang="es-ES" sz="1800" i="1">
                            <a:solidFill>
                              <a:schemeClr val="tx1">
                                <a:lumMod val="75000"/>
                                <a:lumOff val="25000"/>
                              </a:schemeClr>
                            </a:solidFill>
                            <a:latin typeface="Cambria Math" panose="02040503050406030204" pitchFamily="18" charset="0"/>
                          </a:rPr>
                          <m:t>𝑎𝑗</m:t>
                        </m:r>
                      </m:sub>
                      <m:sup>
                        <m:r>
                          <a:rPr lang="es-ES" sz="1800" i="1">
                            <a:solidFill>
                              <a:schemeClr val="tx1">
                                <a:lumMod val="75000"/>
                                <a:lumOff val="25000"/>
                              </a:schemeClr>
                            </a:solidFill>
                            <a:latin typeface="Cambria Math" panose="02040503050406030204" pitchFamily="18" charset="0"/>
                          </a:rPr>
                          <m:t>𝑚</m:t>
                        </m:r>
                      </m:sup>
                    </m:sSubSup>
                  </m:oMath>
                </a14:m>
                <a:r>
                  <a:rPr lang="es-ES" sz="1800" dirty="0">
                    <a:solidFill>
                      <a:schemeClr val="tx1">
                        <a:lumMod val="75000"/>
                        <a:lumOff val="25000"/>
                      </a:schemeClr>
                    </a:solidFill>
                    <a:latin typeface="Arial" panose="020B0604020202020204" pitchFamily="34" charset="0"/>
                    <a:cs typeface="Arial" panose="020B0604020202020204" pitchFamily="34" charset="0"/>
                  </a:rPr>
                  <a:t>; Así se obtuvieron lo indicadores antes y después de la reposición de fotos.</a:t>
                </a:r>
              </a:p>
              <a:p>
                <a:pPr marL="0" indent="0" algn="ctr">
                  <a:buFont typeface="Arial" panose="020B0604020202020204" pitchFamily="34" charset="0"/>
                  <a:buNone/>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mc:Choice>
        <mc:Fallback xmlns="">
          <p:sp>
            <p:nvSpPr>
              <p:cNvPr id="7" name="Marcador de texto 2">
                <a:extLst>
                  <a:ext uri="{FF2B5EF4-FFF2-40B4-BE49-F238E27FC236}">
                    <a16:creationId xmlns:a16="http://schemas.microsoft.com/office/drawing/2014/main" id="{CDB0E729-B342-410B-89E3-6A6089C3EB73}"/>
                  </a:ext>
                </a:extLst>
              </p:cNvPr>
              <p:cNvSpPr txBox="1">
                <a:spLocks noRot="1" noChangeAspect="1" noMove="1" noResize="1" noEditPoints="1" noAdjustHandles="1" noChangeArrowheads="1" noChangeShapeType="1" noTextEdit="1"/>
              </p:cNvSpPr>
              <p:nvPr/>
            </p:nvSpPr>
            <p:spPr>
              <a:xfrm>
                <a:off x="937684" y="2130484"/>
                <a:ext cx="10502900" cy="4248472"/>
              </a:xfrm>
              <a:prstGeom prst="rect">
                <a:avLst/>
              </a:prstGeom>
              <a:blipFill>
                <a:blip r:embed="rId4"/>
                <a:stretch>
                  <a:fillRect l="-406" t="-1291" r="-464"/>
                </a:stretch>
              </a:blipFill>
            </p:spPr>
            <p:txBody>
              <a:bodyPr/>
              <a:lstStyle/>
              <a:p>
                <a:r>
                  <a:rPr lang="es-MX">
                    <a:noFill/>
                  </a:rPr>
                  <a:t> </a:t>
                </a:r>
              </a:p>
            </p:txBody>
          </p:sp>
        </mc:Fallback>
      </mc:AlternateContent>
      <p:grpSp>
        <p:nvGrpSpPr>
          <p:cNvPr id="8" name="Grupo 7">
            <a:extLst>
              <a:ext uri="{FF2B5EF4-FFF2-40B4-BE49-F238E27FC236}">
                <a16:creationId xmlns:a16="http://schemas.microsoft.com/office/drawing/2014/main" id="{6B074CE8-12D8-4DB2-8871-08DB6BD7A582}"/>
              </a:ext>
            </a:extLst>
          </p:cNvPr>
          <p:cNvGrpSpPr/>
          <p:nvPr/>
        </p:nvGrpSpPr>
        <p:grpSpPr>
          <a:xfrm>
            <a:off x="8148945" y="5621087"/>
            <a:ext cx="1245848" cy="1037881"/>
            <a:chOff x="5473075" y="5180921"/>
            <a:chExt cx="1245848" cy="1037881"/>
          </a:xfrm>
        </p:grpSpPr>
        <p:grpSp>
          <p:nvGrpSpPr>
            <p:cNvPr id="9" name="Grupo 8">
              <a:extLst>
                <a:ext uri="{FF2B5EF4-FFF2-40B4-BE49-F238E27FC236}">
                  <a16:creationId xmlns:a16="http://schemas.microsoft.com/office/drawing/2014/main" id="{F8E88A65-C54E-4C73-B533-4DDAC040D2EC}"/>
                </a:ext>
              </a:extLst>
            </p:cNvPr>
            <p:cNvGrpSpPr/>
            <p:nvPr/>
          </p:nvGrpSpPr>
          <p:grpSpPr>
            <a:xfrm>
              <a:off x="5473075" y="5180921"/>
              <a:ext cx="1245848" cy="1037881"/>
              <a:chOff x="9261473" y="3483571"/>
              <a:chExt cx="1483512" cy="1235872"/>
            </a:xfrm>
          </p:grpSpPr>
          <p:grpSp>
            <p:nvGrpSpPr>
              <p:cNvPr id="13" name="Grupo 12">
                <a:extLst>
                  <a:ext uri="{FF2B5EF4-FFF2-40B4-BE49-F238E27FC236}">
                    <a16:creationId xmlns:a16="http://schemas.microsoft.com/office/drawing/2014/main" id="{6E6260A1-99E1-4180-90B2-34F837C0D8A7}"/>
                  </a:ext>
                </a:extLst>
              </p:cNvPr>
              <p:cNvGrpSpPr/>
              <p:nvPr/>
            </p:nvGrpSpPr>
            <p:grpSpPr>
              <a:xfrm>
                <a:off x="9261473" y="3483571"/>
                <a:ext cx="1468097" cy="972000"/>
                <a:chOff x="9261473" y="3483571"/>
                <a:chExt cx="1468097" cy="972000"/>
              </a:xfrm>
            </p:grpSpPr>
            <p:sp>
              <p:nvSpPr>
                <p:cNvPr id="15" name="Elipse 14">
                  <a:extLst>
                    <a:ext uri="{FF2B5EF4-FFF2-40B4-BE49-F238E27FC236}">
                      <a16:creationId xmlns:a16="http://schemas.microsoft.com/office/drawing/2014/main" id="{7124516A-64E3-47C6-B241-D955D99AE1CE}"/>
                    </a:ext>
                  </a:extLst>
                </p:cNvPr>
                <p:cNvSpPr/>
                <p:nvPr/>
              </p:nvSpPr>
              <p:spPr>
                <a:xfrm>
                  <a:off x="9509521" y="3483571"/>
                  <a:ext cx="972000" cy="9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19" b="1" dirty="0">
                    <a:solidFill>
                      <a:schemeClr val="tx1"/>
                    </a:solidFill>
                    <a:latin typeface="Bahnschrift SemiBold SemiConden" panose="020B0502040204020203" pitchFamily="34" charset="0"/>
                  </a:endParaRPr>
                </a:p>
              </p:txBody>
            </p:sp>
            <p:sp>
              <p:nvSpPr>
                <p:cNvPr id="16" name="CuadroTexto 15">
                  <a:extLst>
                    <a:ext uri="{FF2B5EF4-FFF2-40B4-BE49-F238E27FC236}">
                      <a16:creationId xmlns:a16="http://schemas.microsoft.com/office/drawing/2014/main" id="{5ACDF38F-2D63-4B55-B932-69FEAC87D3C8}"/>
                    </a:ext>
                  </a:extLst>
                </p:cNvPr>
                <p:cNvSpPr txBox="1"/>
                <p:nvPr/>
              </p:nvSpPr>
              <p:spPr>
                <a:xfrm>
                  <a:off x="9261473" y="3656979"/>
                  <a:ext cx="1468097" cy="571571"/>
                </a:xfrm>
                <a:prstGeom prst="rect">
                  <a:avLst/>
                </a:prstGeom>
                <a:noFill/>
              </p:spPr>
              <p:txBody>
                <a:bodyPr wrap="square" rtlCol="0">
                  <a:spAutoFit/>
                </a:bodyPr>
                <a:lstStyle/>
                <a:p>
                  <a:pPr algn="ctr"/>
                  <a:r>
                    <a:rPr lang="es-MX" sz="2519" b="1" dirty="0">
                      <a:latin typeface="Bahnschrift SemiBold SemiConden" panose="020B0502040204020203" pitchFamily="34" charset="0"/>
                    </a:rPr>
                    <a:t>IN</a:t>
                  </a:r>
                </a:p>
              </p:txBody>
            </p:sp>
          </p:grpSp>
          <p:sp>
            <p:nvSpPr>
              <p:cNvPr id="14" name="CuadroTexto 13">
                <a:extLst>
                  <a:ext uri="{FF2B5EF4-FFF2-40B4-BE49-F238E27FC236}">
                    <a16:creationId xmlns:a16="http://schemas.microsoft.com/office/drawing/2014/main" id="{3D61A5D2-860C-44A9-A121-F4859AD8DEC2}"/>
                  </a:ext>
                </a:extLst>
              </p:cNvPr>
              <p:cNvSpPr txBox="1"/>
              <p:nvPr/>
            </p:nvSpPr>
            <p:spPr>
              <a:xfrm>
                <a:off x="9276888" y="4455571"/>
                <a:ext cx="1468097" cy="263872"/>
              </a:xfrm>
              <a:prstGeom prst="rect">
                <a:avLst/>
              </a:prstGeom>
              <a:noFill/>
            </p:spPr>
            <p:txBody>
              <a:bodyPr wrap="square" rtlCol="0">
                <a:spAutoFit/>
              </a:bodyPr>
              <a:lstStyle/>
              <a:p>
                <a:pPr algn="ctr"/>
                <a:r>
                  <a:rPr lang="es-MX" sz="840" b="1" dirty="0">
                    <a:solidFill>
                      <a:schemeClr val="bg1"/>
                    </a:solidFill>
                  </a:rPr>
                  <a:t>Insumos</a:t>
                </a:r>
              </a:p>
            </p:txBody>
          </p:sp>
        </p:grpSp>
        <p:sp>
          <p:nvSpPr>
            <p:cNvPr id="11" name="Rectángulo: esquinas redondeadas 10">
              <a:extLst>
                <a:ext uri="{FF2B5EF4-FFF2-40B4-BE49-F238E27FC236}">
                  <a16:creationId xmlns:a16="http://schemas.microsoft.com/office/drawing/2014/main" id="{A149A3A2-1A78-49F5-ABF3-BAE24043D715}"/>
                </a:ext>
              </a:extLst>
            </p:cNvPr>
            <p:cNvSpPr/>
            <p:nvPr/>
          </p:nvSpPr>
          <p:spPr>
            <a:xfrm>
              <a:off x="5956730" y="5775155"/>
              <a:ext cx="276804" cy="250710"/>
            </a:xfrm>
            <a:prstGeom prst="roundRect">
              <a:avLst>
                <a:gd name="adj" fmla="val 16667"/>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CE8F5781-DCD9-467F-B785-81C378BF7B34}"/>
                </a:ext>
              </a:extLst>
            </p:cNvPr>
            <p:cNvSpPr txBox="1"/>
            <p:nvPr/>
          </p:nvSpPr>
          <p:spPr>
            <a:xfrm>
              <a:off x="5923168" y="5765335"/>
              <a:ext cx="382777"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01</a:t>
              </a:r>
            </a:p>
          </p:txBody>
        </p:sp>
      </p:grpSp>
      <p:sp>
        <p:nvSpPr>
          <p:cNvPr id="17" name="Text Placeholder 1">
            <a:extLst>
              <a:ext uri="{FF2B5EF4-FFF2-40B4-BE49-F238E27FC236}">
                <a16:creationId xmlns:a16="http://schemas.microsoft.com/office/drawing/2014/main" id="{953510AF-829F-4C82-B52C-7775FE978B2A}"/>
              </a:ext>
            </a:extLst>
          </p:cNvPr>
          <p:cNvSpPr txBox="1">
            <a:spLocks/>
          </p:cNvSpPr>
          <p:nvPr/>
        </p:nvSpPr>
        <p:spPr>
          <a:xfrm>
            <a:off x="0" y="772027"/>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latin typeface="Arial" panose="020B0604020202020204" pitchFamily="34" charset="0"/>
                <a:cs typeface="Arial" panose="020B0604020202020204" pitchFamily="34" charset="0"/>
              </a:rPr>
              <a:t>INDICADOR DE CALIDAD DE INSUMOS FOTOGRAFÍA AÉREA</a:t>
            </a:r>
            <a:endParaRPr lang="ko-KR" altLang="en-US" b="1" dirty="0">
              <a:solidFill>
                <a:srgbClr val="0330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19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9AABDE-AD4F-4A40-AA5A-9F51E1C2D29A}"/>
              </a:ext>
            </a:extLst>
          </p:cNvPr>
          <p:cNvPicPr>
            <a:picLocks noChangeAspect="1"/>
          </p:cNvPicPr>
          <p:nvPr/>
        </p:nvPicPr>
        <p:blipFill>
          <a:blip r:embed="rId2"/>
          <a:stretch>
            <a:fillRect/>
          </a:stretch>
        </p:blipFill>
        <p:spPr>
          <a:xfrm>
            <a:off x="0" y="1279240"/>
            <a:ext cx="6059996" cy="4762289"/>
          </a:xfrm>
          <a:prstGeom prst="rect">
            <a:avLst/>
          </a:prstGeom>
        </p:spPr>
      </p:pic>
      <p:pic>
        <p:nvPicPr>
          <p:cNvPr id="3" name="Imagen 2">
            <a:extLst>
              <a:ext uri="{FF2B5EF4-FFF2-40B4-BE49-F238E27FC236}">
                <a16:creationId xmlns:a16="http://schemas.microsoft.com/office/drawing/2014/main" id="{BBD9C2CF-4017-46F7-9868-182B1251DD64}"/>
              </a:ext>
            </a:extLst>
          </p:cNvPr>
          <p:cNvPicPr>
            <a:picLocks noChangeAspect="1"/>
          </p:cNvPicPr>
          <p:nvPr/>
        </p:nvPicPr>
        <p:blipFill>
          <a:blip r:embed="rId3"/>
          <a:stretch>
            <a:fillRect/>
          </a:stretch>
        </p:blipFill>
        <p:spPr>
          <a:xfrm>
            <a:off x="6215335" y="1279240"/>
            <a:ext cx="5976665" cy="4774320"/>
          </a:xfrm>
          <a:prstGeom prst="rect">
            <a:avLst/>
          </a:prstGeom>
        </p:spPr>
      </p:pic>
      <p:sp>
        <p:nvSpPr>
          <p:cNvPr id="4" name="Título 1">
            <a:extLst>
              <a:ext uri="{FF2B5EF4-FFF2-40B4-BE49-F238E27FC236}">
                <a16:creationId xmlns:a16="http://schemas.microsoft.com/office/drawing/2014/main" id="{A668ED7C-0F1A-4B41-8951-24E2718569BF}"/>
              </a:ext>
            </a:extLst>
          </p:cNvPr>
          <p:cNvSpPr txBox="1">
            <a:spLocks/>
          </p:cNvSpPr>
          <p:nvPr/>
        </p:nvSpPr>
        <p:spPr>
          <a:xfrm>
            <a:off x="4174046" y="403671"/>
            <a:ext cx="10502900" cy="8015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t>Resultados Deriva</a:t>
            </a:r>
          </a:p>
        </p:txBody>
      </p:sp>
      <p:grpSp>
        <p:nvGrpSpPr>
          <p:cNvPr id="5" name="Grupo 4">
            <a:extLst>
              <a:ext uri="{FF2B5EF4-FFF2-40B4-BE49-F238E27FC236}">
                <a16:creationId xmlns:a16="http://schemas.microsoft.com/office/drawing/2014/main" id="{CCC1F52D-BF91-490E-9AD1-48AE22BC4915}"/>
              </a:ext>
            </a:extLst>
          </p:cNvPr>
          <p:cNvGrpSpPr/>
          <p:nvPr/>
        </p:nvGrpSpPr>
        <p:grpSpPr>
          <a:xfrm>
            <a:off x="10630888" y="80899"/>
            <a:ext cx="1245848" cy="1037881"/>
            <a:chOff x="5473075" y="5180921"/>
            <a:chExt cx="1245848" cy="1037881"/>
          </a:xfrm>
        </p:grpSpPr>
        <p:grpSp>
          <p:nvGrpSpPr>
            <p:cNvPr id="6" name="Grupo 5">
              <a:extLst>
                <a:ext uri="{FF2B5EF4-FFF2-40B4-BE49-F238E27FC236}">
                  <a16:creationId xmlns:a16="http://schemas.microsoft.com/office/drawing/2014/main" id="{2E634B31-A5E4-4B1F-9256-663B4CE27967}"/>
                </a:ext>
              </a:extLst>
            </p:cNvPr>
            <p:cNvGrpSpPr/>
            <p:nvPr/>
          </p:nvGrpSpPr>
          <p:grpSpPr>
            <a:xfrm>
              <a:off x="5473075" y="5180921"/>
              <a:ext cx="1245848" cy="1037881"/>
              <a:chOff x="9261473" y="3483571"/>
              <a:chExt cx="1483512" cy="1235872"/>
            </a:xfrm>
          </p:grpSpPr>
          <p:grpSp>
            <p:nvGrpSpPr>
              <p:cNvPr id="9" name="Grupo 8">
                <a:extLst>
                  <a:ext uri="{FF2B5EF4-FFF2-40B4-BE49-F238E27FC236}">
                    <a16:creationId xmlns:a16="http://schemas.microsoft.com/office/drawing/2014/main" id="{B88F1B3E-8A71-4834-83C8-A6B1B4A8D82C}"/>
                  </a:ext>
                </a:extLst>
              </p:cNvPr>
              <p:cNvGrpSpPr/>
              <p:nvPr/>
            </p:nvGrpSpPr>
            <p:grpSpPr>
              <a:xfrm>
                <a:off x="9261473" y="3483571"/>
                <a:ext cx="1468097" cy="972000"/>
                <a:chOff x="9261473" y="3483571"/>
                <a:chExt cx="1468097" cy="972000"/>
              </a:xfrm>
            </p:grpSpPr>
            <p:sp>
              <p:nvSpPr>
                <p:cNvPr id="11" name="Elipse 10">
                  <a:extLst>
                    <a:ext uri="{FF2B5EF4-FFF2-40B4-BE49-F238E27FC236}">
                      <a16:creationId xmlns:a16="http://schemas.microsoft.com/office/drawing/2014/main" id="{0C81826A-CEA4-4008-A268-0DF8B8673E15}"/>
                    </a:ext>
                  </a:extLst>
                </p:cNvPr>
                <p:cNvSpPr/>
                <p:nvPr/>
              </p:nvSpPr>
              <p:spPr>
                <a:xfrm>
                  <a:off x="9509521" y="3483571"/>
                  <a:ext cx="972000" cy="9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19" b="1" dirty="0">
                    <a:solidFill>
                      <a:schemeClr val="tx1"/>
                    </a:solidFill>
                    <a:latin typeface="Bahnschrift SemiBold SemiConden" panose="020B0502040204020203" pitchFamily="34" charset="0"/>
                  </a:endParaRPr>
                </a:p>
              </p:txBody>
            </p:sp>
            <p:sp>
              <p:nvSpPr>
                <p:cNvPr id="12" name="CuadroTexto 11">
                  <a:extLst>
                    <a:ext uri="{FF2B5EF4-FFF2-40B4-BE49-F238E27FC236}">
                      <a16:creationId xmlns:a16="http://schemas.microsoft.com/office/drawing/2014/main" id="{4377573F-E715-4906-BE24-370B35DDD185}"/>
                    </a:ext>
                  </a:extLst>
                </p:cNvPr>
                <p:cNvSpPr txBox="1"/>
                <p:nvPr/>
              </p:nvSpPr>
              <p:spPr>
                <a:xfrm>
                  <a:off x="9261473" y="3656979"/>
                  <a:ext cx="1468097" cy="571571"/>
                </a:xfrm>
                <a:prstGeom prst="rect">
                  <a:avLst/>
                </a:prstGeom>
                <a:noFill/>
              </p:spPr>
              <p:txBody>
                <a:bodyPr wrap="square" rtlCol="0">
                  <a:spAutoFit/>
                </a:bodyPr>
                <a:lstStyle/>
                <a:p>
                  <a:pPr algn="ctr"/>
                  <a:r>
                    <a:rPr lang="es-MX" sz="2519" b="1" dirty="0">
                      <a:latin typeface="Bahnschrift SemiBold SemiConden" panose="020B0502040204020203" pitchFamily="34" charset="0"/>
                    </a:rPr>
                    <a:t>IN</a:t>
                  </a:r>
                </a:p>
              </p:txBody>
            </p:sp>
          </p:grpSp>
          <p:sp>
            <p:nvSpPr>
              <p:cNvPr id="10" name="CuadroTexto 9">
                <a:extLst>
                  <a:ext uri="{FF2B5EF4-FFF2-40B4-BE49-F238E27FC236}">
                    <a16:creationId xmlns:a16="http://schemas.microsoft.com/office/drawing/2014/main" id="{FC01BB67-D8B3-4008-A069-4181DBFB3C26}"/>
                  </a:ext>
                </a:extLst>
              </p:cNvPr>
              <p:cNvSpPr txBox="1"/>
              <p:nvPr/>
            </p:nvSpPr>
            <p:spPr>
              <a:xfrm>
                <a:off x="9276888" y="4455571"/>
                <a:ext cx="1468097" cy="263872"/>
              </a:xfrm>
              <a:prstGeom prst="rect">
                <a:avLst/>
              </a:prstGeom>
              <a:noFill/>
            </p:spPr>
            <p:txBody>
              <a:bodyPr wrap="square" rtlCol="0">
                <a:spAutoFit/>
              </a:bodyPr>
              <a:lstStyle/>
              <a:p>
                <a:pPr algn="ctr"/>
                <a:r>
                  <a:rPr lang="es-MX" sz="840" b="1" dirty="0"/>
                  <a:t>Insumos</a:t>
                </a:r>
              </a:p>
            </p:txBody>
          </p:sp>
        </p:grpSp>
        <p:sp>
          <p:nvSpPr>
            <p:cNvPr id="7" name="Rectángulo: esquinas redondeadas 6">
              <a:extLst>
                <a:ext uri="{FF2B5EF4-FFF2-40B4-BE49-F238E27FC236}">
                  <a16:creationId xmlns:a16="http://schemas.microsoft.com/office/drawing/2014/main" id="{BE155493-21FE-4774-9FA3-D0044357D2D1}"/>
                </a:ext>
              </a:extLst>
            </p:cNvPr>
            <p:cNvSpPr/>
            <p:nvPr/>
          </p:nvSpPr>
          <p:spPr>
            <a:xfrm>
              <a:off x="5956730" y="5775155"/>
              <a:ext cx="276804" cy="250710"/>
            </a:xfrm>
            <a:prstGeom prst="roundRect">
              <a:avLst>
                <a:gd name="adj" fmla="val 16667"/>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54B403E-7371-4096-827C-56225A80CE97}"/>
                </a:ext>
              </a:extLst>
            </p:cNvPr>
            <p:cNvSpPr txBox="1"/>
            <p:nvPr/>
          </p:nvSpPr>
          <p:spPr>
            <a:xfrm>
              <a:off x="5923168" y="5765335"/>
              <a:ext cx="382777"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01</a:t>
              </a:r>
            </a:p>
          </p:txBody>
        </p:sp>
      </p:grpSp>
    </p:spTree>
    <p:extLst>
      <p:ext uri="{BB962C8B-B14F-4D97-AF65-F5344CB8AC3E}">
        <p14:creationId xmlns:p14="http://schemas.microsoft.com/office/powerpoint/2010/main" val="223135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F061D62-0A9C-754F-A97E-84517E2E851B}"/>
              </a:ext>
            </a:extLst>
          </p:cNvPr>
          <p:cNvSpPr txBox="1">
            <a:spLocks/>
          </p:cNvSpPr>
          <p:nvPr/>
        </p:nvSpPr>
        <p:spPr>
          <a:xfrm>
            <a:off x="6869712" y="3325311"/>
            <a:ext cx="5524167" cy="2029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ltLang="ko-KR" sz="3200" b="1" dirty="0">
                <a:solidFill>
                  <a:schemeClr val="bg1"/>
                </a:solidFill>
                <a:latin typeface="Arial" panose="020B0604020202020204" pitchFamily="34" charset="0"/>
                <a:cs typeface="Arial" panose="020B0604020202020204" pitchFamily="34" charset="0"/>
              </a:rPr>
              <a:t>FOTOGRAMETRÍA I: </a:t>
            </a:r>
            <a:r>
              <a:rPr lang="es-MX" altLang="ko-KR" sz="2400" b="1" dirty="0">
                <a:solidFill>
                  <a:schemeClr val="bg1"/>
                </a:solidFill>
                <a:latin typeface="Arial" panose="020B0604020202020204" pitchFamily="34" charset="0"/>
                <a:cs typeface="Arial" panose="020B0604020202020204" pitchFamily="34" charset="0"/>
              </a:rPr>
              <a:t>AEROTRIANGULACIÓN</a:t>
            </a:r>
          </a:p>
          <a:p>
            <a:pPr marL="0" indent="0">
              <a:buNone/>
            </a:pPr>
            <a:endParaRPr lang="es-MX" altLang="ko-KR" sz="3200" b="1" dirty="0">
              <a:solidFill>
                <a:schemeClr val="bg1"/>
              </a:solidFill>
              <a:latin typeface="Arial" panose="020B0604020202020204" pitchFamily="34" charset="0"/>
              <a:cs typeface="Arial" panose="020B0604020202020204" pitchFamily="34" charset="0"/>
            </a:endParaRPr>
          </a:p>
          <a:p>
            <a:r>
              <a:rPr lang="es-MX" altLang="ko-KR" sz="2400" b="1" dirty="0">
                <a:solidFill>
                  <a:schemeClr val="bg1"/>
                </a:solidFill>
                <a:latin typeface="Arial" panose="020B0604020202020204" pitchFamily="34" charset="0"/>
                <a:cs typeface="Arial" panose="020B0604020202020204" pitchFamily="34" charset="0"/>
              </a:rPr>
              <a:t>Precisión Horizontal</a:t>
            </a:r>
          </a:p>
          <a:p>
            <a:r>
              <a:rPr lang="es-MX" altLang="ko-KR" sz="2400" b="1" dirty="0">
                <a:solidFill>
                  <a:schemeClr val="bg1"/>
                </a:solidFill>
                <a:latin typeface="Arial" panose="020B0604020202020204" pitchFamily="34" charset="0"/>
                <a:cs typeface="Arial" panose="020B0604020202020204" pitchFamily="34" charset="0"/>
              </a:rPr>
              <a:t>Precisión Vertical</a:t>
            </a:r>
          </a:p>
        </p:txBody>
      </p:sp>
      <p:pic>
        <p:nvPicPr>
          <p:cNvPr id="4" name="Gráfico 3">
            <a:extLst>
              <a:ext uri="{FF2B5EF4-FFF2-40B4-BE49-F238E27FC236}">
                <a16:creationId xmlns:a16="http://schemas.microsoft.com/office/drawing/2014/main" id="{6C6393BB-5133-6248-98F6-8F0FA68FB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08358" y="4340172"/>
            <a:ext cx="736600" cy="165100"/>
          </a:xfrm>
          <a:prstGeom prst="rect">
            <a:avLst/>
          </a:prstGeom>
        </p:spPr>
      </p:pic>
      <p:grpSp>
        <p:nvGrpSpPr>
          <p:cNvPr id="10" name="Grupo 9">
            <a:extLst>
              <a:ext uri="{FF2B5EF4-FFF2-40B4-BE49-F238E27FC236}">
                <a16:creationId xmlns:a16="http://schemas.microsoft.com/office/drawing/2014/main" id="{296DF863-1BDC-4E48-8EC0-4B66BC5C8169}"/>
              </a:ext>
            </a:extLst>
          </p:cNvPr>
          <p:cNvGrpSpPr/>
          <p:nvPr/>
        </p:nvGrpSpPr>
        <p:grpSpPr>
          <a:xfrm>
            <a:off x="9631796" y="5211762"/>
            <a:ext cx="1865886" cy="1059019"/>
            <a:chOff x="7295078" y="434636"/>
            <a:chExt cx="1865886" cy="1059019"/>
          </a:xfrm>
        </p:grpSpPr>
        <p:sp>
          <p:nvSpPr>
            <p:cNvPr id="11" name="CuadroTexto 10">
              <a:extLst>
                <a:ext uri="{FF2B5EF4-FFF2-40B4-BE49-F238E27FC236}">
                  <a16:creationId xmlns:a16="http://schemas.microsoft.com/office/drawing/2014/main" id="{9D8F34DE-2D2C-474C-8926-C9F6651B3855}"/>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solidFill>
                    <a:schemeClr val="bg1"/>
                  </a:solidFill>
                </a:rPr>
                <a:t>Fotogrametría l: aerotriangulación</a:t>
              </a:r>
            </a:p>
          </p:txBody>
        </p:sp>
        <p:sp>
          <p:nvSpPr>
            <p:cNvPr id="12" name="Elipse 11">
              <a:extLst>
                <a:ext uri="{FF2B5EF4-FFF2-40B4-BE49-F238E27FC236}">
                  <a16:creationId xmlns:a16="http://schemas.microsoft.com/office/drawing/2014/main" id="{365750EC-A44E-492E-A12C-1159EE4FDC30}"/>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13" name="Rectángulo: esquinas redondeadas 12">
              <a:extLst>
                <a:ext uri="{FF2B5EF4-FFF2-40B4-BE49-F238E27FC236}">
                  <a16:creationId xmlns:a16="http://schemas.microsoft.com/office/drawing/2014/main" id="{27F36AF0-1E33-43EF-AAB2-3F9EB466A40B}"/>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F0E6BA9F-3BDE-41B9-B5EB-643BC449BB0F}"/>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
        <p:nvSpPr>
          <p:cNvPr id="9" name="Text Placeholder 1">
            <a:extLst>
              <a:ext uri="{FF2B5EF4-FFF2-40B4-BE49-F238E27FC236}">
                <a16:creationId xmlns:a16="http://schemas.microsoft.com/office/drawing/2014/main" id="{D9D6BB0E-3F4A-405B-9888-72B7B7812A40}"/>
              </a:ext>
            </a:extLst>
          </p:cNvPr>
          <p:cNvSpPr txBox="1">
            <a:spLocks/>
          </p:cNvSpPr>
          <p:nvPr/>
        </p:nvSpPr>
        <p:spPr>
          <a:xfrm>
            <a:off x="6299716" y="683200"/>
            <a:ext cx="5399688" cy="1313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altLang="ko-KR" sz="4800" b="1" dirty="0">
                <a:solidFill>
                  <a:schemeClr val="bg1"/>
                </a:solidFill>
                <a:latin typeface="Arial" panose="020B0604020202020204" pitchFamily="34" charset="0"/>
                <a:cs typeface="Arial" panose="020B0604020202020204" pitchFamily="34" charset="0"/>
              </a:rPr>
              <a:t>Indicadores de Calidad de Mapa Topográfico</a:t>
            </a:r>
          </a:p>
          <a:p>
            <a:pPr marL="0" indent="0" algn="ctr">
              <a:buNone/>
            </a:pPr>
            <a:endParaRPr lang="ko-KR" alt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84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4254720"/>
            <a:ext cx="12192000" cy="1887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 Placeholder 4">
            <a:extLst>
              <a:ext uri="{FF2B5EF4-FFF2-40B4-BE49-F238E27FC236}">
                <a16:creationId xmlns:a16="http://schemas.microsoft.com/office/drawing/2014/main" id="{A59BB394-B8D0-47A5-A56B-8A3BCDD00C9D}"/>
              </a:ext>
            </a:extLst>
          </p:cNvPr>
          <p:cNvSpPr txBox="1">
            <a:spLocks/>
          </p:cNvSpPr>
          <p:nvPr/>
        </p:nvSpPr>
        <p:spPr>
          <a:xfrm>
            <a:off x="733939" y="2565781"/>
            <a:ext cx="9286362" cy="236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endParaRPr lang="es-MX"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 Placeholder 4">
            <a:extLst>
              <a:ext uri="{FF2B5EF4-FFF2-40B4-BE49-F238E27FC236}">
                <a16:creationId xmlns:a16="http://schemas.microsoft.com/office/drawing/2014/main" id="{7668882D-47A1-4437-9996-65C9A3E1CB58}"/>
              </a:ext>
            </a:extLst>
          </p:cNvPr>
          <p:cNvSpPr txBox="1">
            <a:spLocks/>
          </p:cNvSpPr>
          <p:nvPr/>
        </p:nvSpPr>
        <p:spPr>
          <a:xfrm>
            <a:off x="733939" y="459375"/>
            <a:ext cx="9804521" cy="654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s-MX" b="1" i="1" dirty="0">
                <a:solidFill>
                  <a:schemeClr val="tx1">
                    <a:lumMod val="75000"/>
                    <a:lumOff val="25000"/>
                  </a:schemeClr>
                </a:solidFill>
                <a:latin typeface="Arial" panose="020B0604020202020204" pitchFamily="34" charset="0"/>
                <a:cs typeface="Arial" panose="020B0604020202020204" pitchFamily="34" charset="0"/>
              </a:rPr>
              <a:t>Alcances:</a:t>
            </a:r>
          </a:p>
          <a:p>
            <a:pPr marL="0" indent="0" algn="ctr">
              <a:lnSpc>
                <a:spcPct val="114000"/>
              </a:lnSpc>
              <a:buNone/>
              <a:defRPr/>
            </a:pPr>
            <a:endParaRPr lang="es-MX" b="1" dirty="0">
              <a:solidFill>
                <a:schemeClr val="tx1">
                  <a:lumMod val="75000"/>
                  <a:lumOff val="25000"/>
                </a:schemeClr>
              </a:solidFill>
              <a:latin typeface="Arial" panose="020B0604020202020204" pitchFamily="34" charset="0"/>
              <a:cs typeface="Arial" panose="020B0604020202020204" pitchFamily="34" charset="0"/>
            </a:endParaRPr>
          </a:p>
          <a:p>
            <a:pPr algn="just">
              <a:lnSpc>
                <a:spcPct val="114000"/>
              </a:lnSpc>
              <a:defRPr/>
            </a:pPr>
            <a:r>
              <a:rPr lang="es-MX" sz="2000" dirty="0">
                <a:solidFill>
                  <a:schemeClr val="tx1">
                    <a:lumMod val="75000"/>
                    <a:lumOff val="25000"/>
                  </a:schemeClr>
                </a:solidFill>
                <a:latin typeface="Arial" panose="020B0604020202020204" pitchFamily="34" charset="0"/>
                <a:cs typeface="Arial" panose="020B0604020202020204" pitchFamily="34" charset="0"/>
              </a:rPr>
              <a:t>Estos indicadores se aplican al programa de información del Mapa Topográfico</a:t>
            </a:r>
          </a:p>
          <a:p>
            <a:pPr algn="just">
              <a:lnSpc>
                <a:spcPct val="114000"/>
              </a:lnSpc>
              <a:defRPr/>
            </a:pPr>
            <a:r>
              <a:rPr lang="es-MX" sz="2000" dirty="0">
                <a:solidFill>
                  <a:schemeClr val="tx1">
                    <a:lumMod val="75000"/>
                    <a:lumOff val="25000"/>
                  </a:schemeClr>
                </a:solidFill>
                <a:latin typeface="Arial" panose="020B0604020202020204" pitchFamily="34" charset="0"/>
                <a:cs typeface="Arial" panose="020B0604020202020204" pitchFamily="34" charset="0"/>
              </a:rPr>
              <a:t>Es aplicable en todos los productos cartográficos donde es relevante la precisión posicional  </a:t>
            </a:r>
          </a:p>
          <a:p>
            <a:pPr algn="just">
              <a:lnSpc>
                <a:spcPct val="114000"/>
              </a:lnSpc>
              <a:defRPr/>
            </a:pPr>
            <a:r>
              <a:rPr lang="es-MX" sz="2000" dirty="0">
                <a:solidFill>
                  <a:schemeClr val="tx1">
                    <a:lumMod val="75000"/>
                    <a:lumOff val="25000"/>
                  </a:schemeClr>
                </a:solidFill>
                <a:latin typeface="Arial" panose="020B0604020202020204" pitchFamily="34" charset="0"/>
                <a:cs typeface="Arial" panose="020B0604020202020204" pitchFamily="34" charset="0"/>
              </a:rPr>
              <a:t>Usuarios estratégicos </a:t>
            </a:r>
          </a:p>
          <a:p>
            <a:pPr algn="just">
              <a:lnSpc>
                <a:spcPct val="114000"/>
              </a:lnSpc>
              <a:defRPr/>
            </a:pPr>
            <a:r>
              <a:rPr lang="es-MX" sz="2000" dirty="0">
                <a:solidFill>
                  <a:schemeClr val="tx1">
                    <a:lumMod val="75000"/>
                    <a:lumOff val="25000"/>
                  </a:schemeClr>
                </a:solidFill>
                <a:latin typeface="Arial" panose="020B0604020202020204" pitchFamily="34" charset="0"/>
                <a:cs typeface="Arial" panose="020B0604020202020204" pitchFamily="34" charset="0"/>
              </a:rPr>
              <a:t>Usuarios internos del INEGI</a:t>
            </a:r>
          </a:p>
          <a:p>
            <a:pPr algn="just">
              <a:lnSpc>
                <a:spcPct val="114000"/>
              </a:lnSpc>
              <a:defRPr/>
            </a:pPr>
            <a:r>
              <a:rPr lang="es-MX" sz="2000" dirty="0">
                <a:solidFill>
                  <a:schemeClr val="tx1">
                    <a:lumMod val="75000"/>
                    <a:lumOff val="25000"/>
                  </a:schemeClr>
                </a:solidFill>
                <a:latin typeface="Arial" panose="020B0604020202020204" pitchFamily="34" charset="0"/>
                <a:cs typeface="Arial" panose="020B0604020202020204" pitchFamily="34" charset="0"/>
              </a:rPr>
              <a:t>Usuarios externos (sectores público, social, privado y académico) </a:t>
            </a:r>
          </a:p>
          <a:p>
            <a:pPr>
              <a:lnSpc>
                <a:spcPct val="114000"/>
              </a:lnSpc>
              <a:defRPr/>
            </a:pPr>
            <a:endParaRPr lang="es-MX" sz="1600" i="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0" name="Grupo 19">
            <a:extLst>
              <a:ext uri="{FF2B5EF4-FFF2-40B4-BE49-F238E27FC236}">
                <a16:creationId xmlns:a16="http://schemas.microsoft.com/office/drawing/2014/main" id="{D2307FB4-48BF-4827-A710-64AA59AFC109}"/>
              </a:ext>
            </a:extLst>
          </p:cNvPr>
          <p:cNvGrpSpPr/>
          <p:nvPr/>
        </p:nvGrpSpPr>
        <p:grpSpPr>
          <a:xfrm>
            <a:off x="10264424" y="337205"/>
            <a:ext cx="1865886" cy="1059019"/>
            <a:chOff x="7295078" y="434636"/>
            <a:chExt cx="1865886" cy="1059019"/>
          </a:xfrm>
        </p:grpSpPr>
        <p:sp>
          <p:nvSpPr>
            <p:cNvPr id="21" name="CuadroTexto 20">
              <a:extLst>
                <a:ext uri="{FF2B5EF4-FFF2-40B4-BE49-F238E27FC236}">
                  <a16:creationId xmlns:a16="http://schemas.microsoft.com/office/drawing/2014/main" id="{B42A4DE2-CE92-4955-9BCE-3EF1283262C6}"/>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22" name="Elipse 21">
              <a:extLst>
                <a:ext uri="{FF2B5EF4-FFF2-40B4-BE49-F238E27FC236}">
                  <a16:creationId xmlns:a16="http://schemas.microsoft.com/office/drawing/2014/main" id="{7EA5733B-2893-433E-AF79-1B72303E356A}"/>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23" name="Rectángulo: esquinas redondeadas 22">
              <a:extLst>
                <a:ext uri="{FF2B5EF4-FFF2-40B4-BE49-F238E27FC236}">
                  <a16:creationId xmlns:a16="http://schemas.microsoft.com/office/drawing/2014/main" id="{993D66A6-91EE-4F86-861F-98F4BB70497A}"/>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0CA713B6-6799-4761-9A02-C97D311042E5}"/>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p:spTree>
    <p:extLst>
      <p:ext uri="{BB962C8B-B14F-4D97-AF65-F5344CB8AC3E}">
        <p14:creationId xmlns:p14="http://schemas.microsoft.com/office/powerpoint/2010/main" val="418180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áfico 36">
            <a:extLst>
              <a:ext uri="{FF2B5EF4-FFF2-40B4-BE49-F238E27FC236}">
                <a16:creationId xmlns:a16="http://schemas.microsoft.com/office/drawing/2014/main" id="{3F4E50B8-9163-E543-A2EA-D7E0CC083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9400" y="1143780"/>
            <a:ext cx="736600" cy="165100"/>
          </a:xfrm>
          <a:prstGeom prst="rect">
            <a:avLst/>
          </a:prstGeom>
        </p:spPr>
      </p:pic>
      <p:grpSp>
        <p:nvGrpSpPr>
          <p:cNvPr id="7" name="Grupo 6">
            <a:extLst>
              <a:ext uri="{FF2B5EF4-FFF2-40B4-BE49-F238E27FC236}">
                <a16:creationId xmlns:a16="http://schemas.microsoft.com/office/drawing/2014/main" id="{81EB3A6C-595A-415E-95A5-BF1E6FE5B831}"/>
              </a:ext>
            </a:extLst>
          </p:cNvPr>
          <p:cNvGrpSpPr/>
          <p:nvPr/>
        </p:nvGrpSpPr>
        <p:grpSpPr>
          <a:xfrm>
            <a:off x="10264424" y="337205"/>
            <a:ext cx="1865886" cy="1059019"/>
            <a:chOff x="7295078" y="434636"/>
            <a:chExt cx="1865886" cy="1059019"/>
          </a:xfrm>
        </p:grpSpPr>
        <p:sp>
          <p:nvSpPr>
            <p:cNvPr id="8" name="CuadroTexto 7">
              <a:extLst>
                <a:ext uri="{FF2B5EF4-FFF2-40B4-BE49-F238E27FC236}">
                  <a16:creationId xmlns:a16="http://schemas.microsoft.com/office/drawing/2014/main" id="{9DFAE648-A6F1-43F2-9E13-5D3490476F5A}"/>
                </a:ext>
              </a:extLst>
            </p:cNvPr>
            <p:cNvSpPr txBox="1"/>
            <p:nvPr/>
          </p:nvSpPr>
          <p:spPr>
            <a:xfrm>
              <a:off x="7295078" y="1272056"/>
              <a:ext cx="1865886" cy="221599"/>
            </a:xfrm>
            <a:prstGeom prst="rect">
              <a:avLst/>
            </a:prstGeom>
            <a:noFill/>
          </p:spPr>
          <p:txBody>
            <a:bodyPr wrap="square" rtlCol="0">
              <a:spAutoFit/>
            </a:bodyPr>
            <a:lstStyle/>
            <a:p>
              <a:pPr algn="ctr"/>
              <a:r>
                <a:rPr lang="es-MX" sz="840" b="1" dirty="0"/>
                <a:t>Fotogrametría l: aerotriangulación</a:t>
              </a:r>
            </a:p>
          </p:txBody>
        </p:sp>
        <p:sp>
          <p:nvSpPr>
            <p:cNvPr id="10" name="Elipse 9">
              <a:extLst>
                <a:ext uri="{FF2B5EF4-FFF2-40B4-BE49-F238E27FC236}">
                  <a16:creationId xmlns:a16="http://schemas.microsoft.com/office/drawing/2014/main" id="{C85F31DD-1005-4D54-8345-2007ECCB2CD1}"/>
                </a:ext>
              </a:extLst>
            </p:cNvPr>
            <p:cNvSpPr/>
            <p:nvPr/>
          </p:nvSpPr>
          <p:spPr>
            <a:xfrm>
              <a:off x="7819880" y="434636"/>
              <a:ext cx="816282" cy="816283"/>
            </a:xfrm>
            <a:prstGeom prst="ellipse">
              <a:avLst/>
            </a:prstGeom>
            <a:solidFill>
              <a:srgbClr val="01B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519" b="1" dirty="0">
                  <a:solidFill>
                    <a:schemeClr val="tx1"/>
                  </a:solidFill>
                  <a:latin typeface="Bahnschrift SemiBold SemiConden" panose="020B0502040204020203" pitchFamily="34" charset="0"/>
                  <a:cs typeface="Aharoni" panose="02010803020104030203" pitchFamily="2" charset="-79"/>
                </a:rPr>
                <a:t>F1</a:t>
              </a:r>
            </a:p>
          </p:txBody>
        </p:sp>
        <p:sp>
          <p:nvSpPr>
            <p:cNvPr id="11" name="Rectángulo: esquinas redondeadas 10">
              <a:extLst>
                <a:ext uri="{FF2B5EF4-FFF2-40B4-BE49-F238E27FC236}">
                  <a16:creationId xmlns:a16="http://schemas.microsoft.com/office/drawing/2014/main" id="{BCD22020-0453-4265-A554-7B016C4924AE}"/>
                </a:ext>
              </a:extLst>
            </p:cNvPr>
            <p:cNvSpPr/>
            <p:nvPr/>
          </p:nvSpPr>
          <p:spPr>
            <a:xfrm>
              <a:off x="8089619" y="1060294"/>
              <a:ext cx="276804" cy="250710"/>
            </a:xfrm>
            <a:prstGeom prst="roundRect">
              <a:avLst>
                <a:gd name="adj" fmla="val 16667"/>
              </a:avLst>
            </a:prstGeom>
            <a:solidFill>
              <a:srgbClr val="01B9E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672" b="1" dirty="0">
                <a:solidFill>
                  <a:srgbClr val="F9BE5A"/>
                </a:solidFill>
                <a:latin typeface="Arial Rounded MT Bold" panose="020F07040305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EE1BB749-B1F7-4DB0-A7B5-26B0B8202451}"/>
                </a:ext>
              </a:extLst>
            </p:cNvPr>
            <p:cNvSpPr txBox="1"/>
            <p:nvPr/>
          </p:nvSpPr>
          <p:spPr>
            <a:xfrm>
              <a:off x="8041205" y="1060169"/>
              <a:ext cx="411733" cy="261610"/>
            </a:xfrm>
            <a:prstGeom prst="rect">
              <a:avLst/>
            </a:prstGeom>
            <a:noFill/>
          </p:spPr>
          <p:txBody>
            <a:bodyPr wrap="square" rtlCol="0">
              <a:spAutoFit/>
            </a:bodyPr>
            <a:lstStyle/>
            <a:p>
              <a:r>
                <a:rPr lang="es-MX" sz="1100" b="1" dirty="0">
                  <a:solidFill>
                    <a:schemeClr val="bg1"/>
                  </a:solidFill>
                  <a:latin typeface="Arial Rounded MT Bold" panose="020F0704030504030204" pitchFamily="34" charset="0"/>
                </a:rPr>
                <a:t>03</a:t>
              </a:r>
            </a:p>
          </p:txBody>
        </p:sp>
      </p:grpSp>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7668882D-47A1-4437-9996-65C9A3E1CB58}"/>
                  </a:ext>
                </a:extLst>
              </p:cNvPr>
              <p:cNvSpPr txBox="1">
                <a:spLocks/>
              </p:cNvSpPr>
              <p:nvPr/>
            </p:nvSpPr>
            <p:spPr>
              <a:xfrm>
                <a:off x="809552" y="2151049"/>
                <a:ext cx="10572895" cy="36877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Bajo el  estándar ASPRS, es importante entender la interpretación de los umbrales de las precisiones que sugiere.</a:t>
                </a: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El estándar ASPRS asume valores de</a:t>
                </a:r>
                <a14:m>
                  <m:oMath xmlns:m="http://schemas.openxmlformats.org/officeDocument/2006/math">
                    <m:r>
                      <a:rPr lang="es-MX" sz="2200" b="0" i="0" smtClean="0">
                        <a:solidFill>
                          <a:schemeClr val="tx1">
                            <a:lumMod val="75000"/>
                            <a:lumOff val="25000"/>
                          </a:schemeClr>
                        </a:solidFill>
                        <a:latin typeface="Cambria Math" panose="02040503050406030204" pitchFamily="18" charset="0"/>
                        <a:cs typeface="Arial" panose="020B0604020202020204" pitchFamily="34" charset="0"/>
                      </a:rPr>
                      <m:t> </m:t>
                    </m:r>
                    <m:r>
                      <a:rPr lang="es-ES" sz="2200" i="1">
                        <a:solidFill>
                          <a:schemeClr val="tx1">
                            <a:lumMod val="75000"/>
                            <a:lumOff val="25000"/>
                          </a:schemeClr>
                        </a:solidFill>
                        <a:latin typeface="Cambria Math" panose="02040503050406030204" pitchFamily="18" charset="0"/>
                        <a:cs typeface="Arial" panose="020B0604020202020204" pitchFamily="34" charset="0"/>
                      </a:rPr>
                      <m:t>𝑅𝑀𝑆𝐸</m:t>
                    </m:r>
                  </m:oMath>
                </a14:m>
                <a:r>
                  <a:rPr lang="es-MX" sz="2200" dirty="0">
                    <a:solidFill>
                      <a:schemeClr val="tx1">
                        <a:lumMod val="75000"/>
                        <a:lumOff val="25000"/>
                      </a:schemeClr>
                    </a:solidFill>
                    <a:latin typeface="Arial" panose="020B0604020202020204" pitchFamily="34" charset="0"/>
                    <a:cs typeface="Arial" panose="020B0604020202020204" pitchFamily="34" charset="0"/>
                  </a:rPr>
                  <a:t> y asocia valores aproximados en la fuente del insumo como el GSD (para precisión horizontal) y valores esperados para la precisión vertical según los propósitos o alcances del proyecto.</a:t>
                </a:r>
              </a:p>
              <a:p>
                <a:pPr>
                  <a:lnSpc>
                    <a:spcPct val="114000"/>
                  </a:lnSpc>
                  <a:defRPr/>
                </a:pPr>
                <a:r>
                  <a:rPr lang="es-MX" sz="2200" dirty="0">
                    <a:solidFill>
                      <a:schemeClr val="tx1">
                        <a:lumMod val="75000"/>
                        <a:lumOff val="25000"/>
                      </a:schemeClr>
                    </a:solidFill>
                    <a:latin typeface="Arial" panose="020B0604020202020204" pitchFamily="34" charset="0"/>
                    <a:cs typeface="Arial" panose="020B0604020202020204" pitchFamily="34" charset="0"/>
                  </a:rPr>
                  <a:t>Los usuarios conocerán la precisión posicional de los productos declarada en los metadatos para así determinar el posible uso de acuerdo sus necesidades. </a:t>
                </a:r>
              </a:p>
            </p:txBody>
          </p:sp>
        </mc:Choice>
        <mc:Fallback xmlns="">
          <p:sp>
            <p:nvSpPr>
              <p:cNvPr id="14" name="Text Placeholder 4">
                <a:extLst>
                  <a:ext uri="{FF2B5EF4-FFF2-40B4-BE49-F238E27FC236}">
                    <a16:creationId xmlns:a16="http://schemas.microsoft.com/office/drawing/2014/main" id="{7668882D-47A1-4437-9996-65C9A3E1CB58}"/>
                  </a:ext>
                </a:extLst>
              </p:cNvPr>
              <p:cNvSpPr txBox="1">
                <a:spLocks noRot="1" noChangeAspect="1" noMove="1" noResize="1" noEditPoints="1" noAdjustHandles="1" noChangeArrowheads="1" noChangeShapeType="1" noTextEdit="1"/>
              </p:cNvSpPr>
              <p:nvPr/>
            </p:nvSpPr>
            <p:spPr>
              <a:xfrm>
                <a:off x="809552" y="2151049"/>
                <a:ext cx="10572895" cy="3687776"/>
              </a:xfrm>
              <a:prstGeom prst="rect">
                <a:avLst/>
              </a:prstGeom>
              <a:blipFill>
                <a:blip r:embed="rId5"/>
                <a:stretch>
                  <a:fillRect l="-692" t="-661" r="-404"/>
                </a:stretch>
              </a:blipFill>
            </p:spPr>
            <p:txBody>
              <a:bodyPr/>
              <a:lstStyle/>
              <a:p>
                <a:r>
                  <a:rPr lang="es-MX">
                    <a:noFill/>
                  </a:rPr>
                  <a:t> </a:t>
                </a:r>
              </a:p>
            </p:txBody>
          </p:sp>
        </mc:Fallback>
      </mc:AlternateContent>
      <p:sp>
        <p:nvSpPr>
          <p:cNvPr id="2" name="CuadroTexto 1">
            <a:extLst>
              <a:ext uri="{FF2B5EF4-FFF2-40B4-BE49-F238E27FC236}">
                <a16:creationId xmlns:a16="http://schemas.microsoft.com/office/drawing/2014/main" id="{C3F473AA-44B6-4921-96A6-4D23D56ACEF9}"/>
              </a:ext>
            </a:extLst>
          </p:cNvPr>
          <p:cNvSpPr txBox="1"/>
          <p:nvPr/>
        </p:nvSpPr>
        <p:spPr>
          <a:xfrm>
            <a:off x="1188720" y="281940"/>
            <a:ext cx="8945880" cy="584775"/>
          </a:xfrm>
          <a:prstGeom prst="rect">
            <a:avLst/>
          </a:prstGeom>
          <a:noFill/>
        </p:spPr>
        <p:txBody>
          <a:bodyPr wrap="square" rtlCol="0">
            <a:spAutoFit/>
          </a:bodyPr>
          <a:lstStyle/>
          <a:p>
            <a:pPr algn="ctr"/>
            <a:r>
              <a:rPr lang="es-MX" sz="3200" dirty="0"/>
              <a:t>Interpretación del estándar ASPRS </a:t>
            </a:r>
          </a:p>
        </p:txBody>
      </p:sp>
      <p:sp>
        <p:nvSpPr>
          <p:cNvPr id="5" name="CuadroTexto 4">
            <a:extLst>
              <a:ext uri="{FF2B5EF4-FFF2-40B4-BE49-F238E27FC236}">
                <a16:creationId xmlns:a16="http://schemas.microsoft.com/office/drawing/2014/main" id="{0D619019-7381-42D5-BC2E-291BC735B933}"/>
              </a:ext>
            </a:extLst>
          </p:cNvPr>
          <p:cNvSpPr txBox="1"/>
          <p:nvPr/>
        </p:nvSpPr>
        <p:spPr>
          <a:xfrm>
            <a:off x="3285328" y="738184"/>
            <a:ext cx="7248525" cy="369332"/>
          </a:xfrm>
          <a:prstGeom prst="rect">
            <a:avLst/>
          </a:prstGeom>
          <a:noFill/>
        </p:spPr>
        <p:txBody>
          <a:bodyPr wrap="square" rtlCol="0">
            <a:spAutoFit/>
          </a:bodyPr>
          <a:lstStyle/>
          <a:p>
            <a:r>
              <a:rPr lang="es-MX" b="1" dirty="0">
                <a:latin typeface="Angsana New" panose="02020603050405020304" pitchFamily="18" charset="-34"/>
                <a:cs typeface="Angsana New" panose="02020603050405020304" pitchFamily="18" charset="-34"/>
              </a:rPr>
              <a:t>© 2014 American </a:t>
            </a:r>
            <a:r>
              <a:rPr lang="es-MX" b="1" dirty="0" err="1">
                <a:latin typeface="Angsana New" panose="02020603050405020304" pitchFamily="18" charset="-34"/>
                <a:cs typeface="Angsana New" panose="02020603050405020304" pitchFamily="18" charset="-34"/>
              </a:rPr>
              <a:t>Society</a:t>
            </a:r>
            <a:r>
              <a:rPr lang="es-MX" b="1" dirty="0">
                <a:latin typeface="Angsana New" panose="02020603050405020304" pitchFamily="18" charset="-34"/>
                <a:cs typeface="Angsana New" panose="02020603050405020304" pitchFamily="18" charset="-34"/>
              </a:rPr>
              <a:t> </a:t>
            </a:r>
            <a:r>
              <a:rPr lang="es-MX" b="1" dirty="0" err="1">
                <a:latin typeface="Angsana New" panose="02020603050405020304" pitchFamily="18" charset="-34"/>
                <a:cs typeface="Angsana New" panose="02020603050405020304" pitchFamily="18" charset="-34"/>
              </a:rPr>
              <a:t>for</a:t>
            </a:r>
            <a:r>
              <a:rPr lang="es-MX" b="1" dirty="0">
                <a:latin typeface="Angsana New" panose="02020603050405020304" pitchFamily="18" charset="-34"/>
                <a:cs typeface="Angsana New" panose="02020603050405020304" pitchFamily="18" charset="-34"/>
              </a:rPr>
              <a:t> </a:t>
            </a:r>
            <a:r>
              <a:rPr lang="es-MX" b="1" dirty="0" err="1">
                <a:latin typeface="Angsana New" panose="02020603050405020304" pitchFamily="18" charset="-34"/>
                <a:cs typeface="Angsana New" panose="02020603050405020304" pitchFamily="18" charset="-34"/>
              </a:rPr>
              <a:t>Photogrammetry</a:t>
            </a:r>
            <a:r>
              <a:rPr lang="es-MX" b="1" dirty="0">
                <a:latin typeface="Angsana New" panose="02020603050405020304" pitchFamily="18" charset="-34"/>
                <a:cs typeface="Angsana New" panose="02020603050405020304" pitchFamily="18" charset="-34"/>
              </a:rPr>
              <a:t> and </a:t>
            </a:r>
            <a:r>
              <a:rPr lang="es-MX" b="1" dirty="0" err="1">
                <a:latin typeface="Angsana New" panose="02020603050405020304" pitchFamily="18" charset="-34"/>
                <a:cs typeface="Angsana New" panose="02020603050405020304" pitchFamily="18" charset="-34"/>
              </a:rPr>
              <a:t>Remote</a:t>
            </a:r>
            <a:r>
              <a:rPr lang="es-MX" b="1" dirty="0">
                <a:latin typeface="Angsana New" panose="02020603050405020304" pitchFamily="18" charset="-34"/>
                <a:cs typeface="Angsana New" panose="02020603050405020304" pitchFamily="18" charset="-34"/>
              </a:rPr>
              <a:t> </a:t>
            </a:r>
            <a:r>
              <a:rPr lang="es-MX" b="1" dirty="0" err="1">
                <a:latin typeface="Angsana New" panose="02020603050405020304" pitchFamily="18" charset="-34"/>
                <a:cs typeface="Angsana New" panose="02020603050405020304" pitchFamily="18" charset="-34"/>
              </a:rPr>
              <a:t>Sensing</a:t>
            </a:r>
            <a:endParaRPr lang="es-MX"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2454112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06763904E5D546A76EF26CDEAC9B19" ma:contentTypeVersion="5" ma:contentTypeDescription="Create a new document." ma:contentTypeScope="" ma:versionID="b3fba3c1d42e4777265fb4aedfd67c46">
  <xsd:schema xmlns:xsd="http://www.w3.org/2001/XMLSchema" xmlns:xs="http://www.w3.org/2001/XMLSchema" xmlns:p="http://schemas.microsoft.com/office/2006/metadata/properties" xmlns:ns3="98fa7630-916b-43e9-ba40-0a0bff4b3ba7" xmlns:ns4="c621862f-8c91-4212-b77d-3549ae513ad2" targetNamespace="http://schemas.microsoft.com/office/2006/metadata/properties" ma:root="true" ma:fieldsID="9d51afb6cf1030495b09893b3f04a0bb" ns3:_="" ns4:_="">
    <xsd:import namespace="98fa7630-916b-43e9-ba40-0a0bff4b3ba7"/>
    <xsd:import namespace="c621862f-8c91-4212-b77d-3549ae513a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a7630-916b-43e9-ba40-0a0bff4b3b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62f-8c91-4212-b77d-3549ae513a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7575B2-22C4-4373-BEFF-EEB2C1DD57DF}">
  <ds:schemaRefs>
    <ds:schemaRef ds:uri="98fa7630-916b-43e9-ba40-0a0bff4b3ba7"/>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c621862f-8c91-4212-b77d-3549ae513ad2"/>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4E67E34-8A94-4DF0-8AEE-119827AB897D}">
  <ds:schemaRefs>
    <ds:schemaRef ds:uri="http://schemas.microsoft.com/sharepoint/v3/contenttype/forms"/>
  </ds:schemaRefs>
</ds:datastoreItem>
</file>

<file path=customXml/itemProps3.xml><?xml version="1.0" encoding="utf-8"?>
<ds:datastoreItem xmlns:ds="http://schemas.openxmlformats.org/officeDocument/2006/customXml" ds:itemID="{4856D96F-B121-4E9E-978A-2A875D9A5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a7630-916b-43e9-ba40-0a0bff4b3ba7"/>
    <ds:schemaRef ds:uri="c621862f-8c91-4212-b77d-3549ae513a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9154</TotalTime>
  <Words>1184</Words>
  <Application>Microsoft Office PowerPoint</Application>
  <PresentationFormat>Panorámica</PresentationFormat>
  <Paragraphs>171</Paragraphs>
  <Slides>19</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Angsana New</vt:lpstr>
      <vt:lpstr>Arial</vt:lpstr>
      <vt:lpstr>Arial Rounded MT Bold</vt:lpstr>
      <vt:lpstr>Bahnschrift SemiBold SemiConden</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TERRAZAS GONZALEZ GERARDO HUMBERTO</dc:creator>
  <cp:lastModifiedBy>Nuria Torroja Mateu</cp:lastModifiedBy>
  <cp:revision>126</cp:revision>
  <dcterms:created xsi:type="dcterms:W3CDTF">2021-05-07T16:11:53Z</dcterms:created>
  <dcterms:modified xsi:type="dcterms:W3CDTF">2021-06-04T14:53:08Z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0x010100AB06763904E5D546A76EF26CDEAC9B19</vt:lpwstr>
  </property>
</Properties>
</file>