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9" r:id="rId1"/>
    <p:sldMasterId id="2147483651" r:id="rId2"/>
  </p:sldMasterIdLst>
  <p:notesMasterIdLst>
    <p:notesMasterId r:id="rId70"/>
  </p:notesMasterIdLst>
  <p:sldIdLst>
    <p:sldId id="256" r:id="rId3"/>
    <p:sldId id="359" r:id="rId4"/>
    <p:sldId id="379" r:id="rId5"/>
    <p:sldId id="420" r:id="rId6"/>
    <p:sldId id="398" r:id="rId7"/>
    <p:sldId id="399" r:id="rId8"/>
    <p:sldId id="400" r:id="rId9"/>
    <p:sldId id="389" r:id="rId10"/>
    <p:sldId id="394" r:id="rId11"/>
    <p:sldId id="390" r:id="rId12"/>
    <p:sldId id="378" r:id="rId13"/>
    <p:sldId id="380" r:id="rId14"/>
    <p:sldId id="381" r:id="rId15"/>
    <p:sldId id="382" r:id="rId16"/>
    <p:sldId id="384" r:id="rId17"/>
    <p:sldId id="391" r:id="rId18"/>
    <p:sldId id="385" r:id="rId19"/>
    <p:sldId id="386" r:id="rId20"/>
    <p:sldId id="387" r:id="rId21"/>
    <p:sldId id="395" r:id="rId22"/>
    <p:sldId id="396" r:id="rId23"/>
    <p:sldId id="397" r:id="rId24"/>
    <p:sldId id="404" r:id="rId25"/>
    <p:sldId id="405" r:id="rId26"/>
    <p:sldId id="409" r:id="rId27"/>
    <p:sldId id="410" r:id="rId28"/>
    <p:sldId id="413" r:id="rId29"/>
    <p:sldId id="415" r:id="rId30"/>
    <p:sldId id="388" r:id="rId31"/>
    <p:sldId id="419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53" r:id="rId43"/>
    <p:sldId id="432" r:id="rId44"/>
    <p:sldId id="433" r:id="rId45"/>
    <p:sldId id="434" r:id="rId46"/>
    <p:sldId id="435" r:id="rId47"/>
    <p:sldId id="437" r:id="rId48"/>
    <p:sldId id="439" r:id="rId49"/>
    <p:sldId id="440" r:id="rId50"/>
    <p:sldId id="371" r:id="rId51"/>
    <p:sldId id="442" r:id="rId52"/>
    <p:sldId id="441" r:id="rId53"/>
    <p:sldId id="443" r:id="rId54"/>
    <p:sldId id="444" r:id="rId55"/>
    <p:sldId id="445" r:id="rId56"/>
    <p:sldId id="446" r:id="rId57"/>
    <p:sldId id="447" r:id="rId58"/>
    <p:sldId id="448" r:id="rId59"/>
    <p:sldId id="449" r:id="rId60"/>
    <p:sldId id="452" r:id="rId61"/>
    <p:sldId id="393" r:id="rId62"/>
    <p:sldId id="392" r:id="rId63"/>
    <p:sldId id="417" r:id="rId64"/>
    <p:sldId id="418" r:id="rId65"/>
    <p:sldId id="416" r:id="rId66"/>
    <p:sldId id="355" r:id="rId67"/>
    <p:sldId id="357" r:id="rId68"/>
    <p:sldId id="340" r:id="rId6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4200" kern="1200" baseline="-25000">
        <a:solidFill>
          <a:srgbClr val="FFFFFF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CCCC"/>
    <a:srgbClr val="6382B1"/>
    <a:srgbClr val="151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39" autoAdjust="0"/>
  </p:normalViewPr>
  <p:slideViewPr>
    <p:cSldViewPr>
      <p:cViewPr varScale="1">
        <p:scale>
          <a:sx n="57" d="100"/>
          <a:sy n="57" d="100"/>
        </p:scale>
        <p:origin x="90" y="10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5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fr-FR"/>
          </a:p>
        </p:txBody>
      </p:sp>
      <p:sp>
        <p:nvSpPr>
          <p:cNvPr id="9421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fr-F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421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fr-FR"/>
          </a:p>
        </p:txBody>
      </p:sp>
      <p:sp>
        <p:nvSpPr>
          <p:cNvPr id="9421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877CDD2F-0184-4910-B88D-43160070EA7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3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B2F7B-5CBA-4D80-B00A-C41D3AEB2D1F}" type="slidenum">
              <a:rPr lang="fr-FR"/>
              <a:pPr/>
              <a:t>1</a:t>
            </a:fld>
            <a:endParaRPr lang="fr-F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39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65357-A66F-4994-A54A-8EAAE11DBC90}" type="slidenum">
              <a:rPr lang="fr-FR"/>
              <a:pPr/>
              <a:t>47</a:t>
            </a:fld>
            <a:endParaRPr lang="fr-F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smtClean="0"/>
              <a:t>progress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2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Information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3D22-1030-4CBA-B322-1A7F470CE63F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5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About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catchy</a:t>
            </a:r>
            <a:r>
              <a:rPr lang="fr-CA" baseline="0" dirty="0" smtClean="0"/>
              <a:t> phrase, </a:t>
            </a:r>
            <a:r>
              <a:rPr lang="fr-CA" baseline="0" dirty="0" err="1" smtClean="0"/>
              <a:t>couldn’t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locate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it</a:t>
            </a:r>
            <a:r>
              <a:rPr lang="fr-CA" baseline="0" dirty="0" smtClean="0"/>
              <a:t>… </a:t>
            </a:r>
            <a:r>
              <a:rPr lang="fr-CA" baseline="0" dirty="0" err="1" smtClean="0"/>
              <a:t>Had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remove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from</a:t>
            </a:r>
            <a:r>
              <a:rPr lang="fr-CA" baseline="0" dirty="0" smtClean="0"/>
              <a:t> the book…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3D22-1030-4CBA-B322-1A7F470CE63F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5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Important</a:t>
            </a:r>
            <a:r>
              <a:rPr lang="fr-CA" baseline="0" dirty="0" smtClean="0"/>
              <a:t> moments: </a:t>
            </a:r>
            <a:r>
              <a:rPr lang="fr-CA" baseline="0" dirty="0" err="1" smtClean="0"/>
              <a:t>when</a:t>
            </a:r>
            <a:r>
              <a:rPr lang="fr-CA" baseline="0" dirty="0" smtClean="0"/>
              <a:t> multiple disciplines </a:t>
            </a:r>
            <a:r>
              <a:rPr lang="fr-CA" baseline="0" dirty="0" err="1" smtClean="0"/>
              <a:t>start</a:t>
            </a:r>
            <a:r>
              <a:rPr lang="fr-CA" baseline="0" dirty="0" smtClean="0"/>
              <a:t> sharing </a:t>
            </a:r>
            <a:r>
              <a:rPr lang="fr-CA" baseline="0" dirty="0" err="1" smtClean="0"/>
              <a:t>their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ways</a:t>
            </a:r>
            <a:r>
              <a:rPr lang="fr-CA" baseline="0" dirty="0" smtClean="0"/>
              <a:t> of </a:t>
            </a:r>
            <a:r>
              <a:rPr lang="fr-CA" baseline="0" dirty="0" err="1" smtClean="0"/>
              <a:t>looking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at</a:t>
            </a:r>
            <a:r>
              <a:rPr lang="fr-CA" baseline="0" dirty="0" smtClean="0"/>
              <a:t> the world. </a:t>
            </a:r>
            <a:r>
              <a:rPr lang="fr-CA" baseline="0" dirty="0" err="1" smtClean="0"/>
              <a:t>We</a:t>
            </a:r>
            <a:r>
              <a:rPr lang="fr-CA" baseline="0" dirty="0" smtClean="0"/>
              <a:t> have been </a:t>
            </a:r>
            <a:r>
              <a:rPr lang="fr-CA" baseline="0" dirty="0" err="1" smtClean="0"/>
              <a:t>stuck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with</a:t>
            </a:r>
            <a:r>
              <a:rPr lang="fr-CA" baseline="0" dirty="0" smtClean="0"/>
              <a:t> the initial </a:t>
            </a:r>
            <a:r>
              <a:rPr lang="fr-CA" baseline="0" dirty="0" err="1" smtClean="0"/>
              <a:t>statements</a:t>
            </a:r>
            <a:r>
              <a:rPr lang="fr-CA" baseline="0" dirty="0" smtClean="0"/>
              <a:t> of the </a:t>
            </a:r>
            <a:r>
              <a:rPr lang="fr-CA" baseline="0" dirty="0" err="1" smtClean="0"/>
              <a:t>engineers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who</a:t>
            </a:r>
            <a:r>
              <a:rPr lang="fr-CA" baseline="0" dirty="0" smtClean="0"/>
              <a:t> came to Macy, not the </a:t>
            </a:r>
            <a:r>
              <a:rPr lang="fr-CA" baseline="0" dirty="0" err="1" smtClean="0"/>
              <a:t>result</a:t>
            </a:r>
            <a:r>
              <a:rPr lang="fr-CA" baseline="0" dirty="0" smtClean="0"/>
              <a:t> of the discussion!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4C116-AF6E-4E99-8A05-AE8D7A679F75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3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The </a:t>
            </a:r>
            <a:r>
              <a:rPr lang="fr-CA" dirty="0" err="1" smtClean="0"/>
              <a:t>meaning</a:t>
            </a:r>
            <a:r>
              <a:rPr lang="fr-CA" dirty="0" smtClean="0"/>
              <a:t> </a:t>
            </a:r>
            <a:r>
              <a:rPr lang="fr-CA" dirty="0" err="1" smtClean="0"/>
              <a:t>was</a:t>
            </a:r>
            <a:r>
              <a:rPr lang="fr-CA" dirty="0" smtClean="0"/>
              <a:t> not in </a:t>
            </a:r>
            <a:r>
              <a:rPr lang="fr-CA" dirty="0" err="1" smtClean="0"/>
              <a:t>Shannon’s</a:t>
            </a:r>
            <a:r>
              <a:rPr lang="fr-CA" dirty="0" smtClean="0"/>
              <a:t> model, and </a:t>
            </a:r>
            <a:r>
              <a:rPr lang="fr-CA" dirty="0" err="1" smtClean="0"/>
              <a:t>it</a:t>
            </a:r>
            <a:r>
              <a:rPr lang="fr-CA" dirty="0" smtClean="0"/>
              <a:t> has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considered</a:t>
            </a:r>
            <a:r>
              <a:rPr lang="fr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4C116-AF6E-4E99-8A05-AE8D7A679F75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262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Back to </a:t>
            </a:r>
            <a:r>
              <a:rPr lang="fr-CA" dirty="0" err="1" smtClean="0"/>
              <a:t>some</a:t>
            </a:r>
            <a:r>
              <a:rPr lang="fr-CA" dirty="0" smtClean="0"/>
              <a:t> basics?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DD2F-0184-4910-B88D-43160070EA7D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61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 </a:t>
            </a:r>
            <a:r>
              <a:rPr lang="fr-CA" dirty="0" err="1" smtClean="0"/>
              <a:t>need</a:t>
            </a:r>
            <a:r>
              <a:rPr lang="fr-CA" dirty="0" smtClean="0"/>
              <a:t> for </a:t>
            </a:r>
            <a:r>
              <a:rPr lang="fr-CA" dirty="0" err="1" smtClean="0"/>
              <a:t>scale</a:t>
            </a:r>
            <a:r>
              <a:rPr lang="fr-CA" dirty="0" smtClean="0"/>
              <a:t> </a:t>
            </a:r>
            <a:r>
              <a:rPr lang="fr-CA" dirty="0" err="1" smtClean="0"/>
              <a:t>factors</a:t>
            </a:r>
            <a:r>
              <a:rPr lang="fr-CA" dirty="0" smtClean="0"/>
              <a:t>, </a:t>
            </a:r>
            <a:r>
              <a:rPr lang="fr-CA" dirty="0" err="1" smtClean="0"/>
              <a:t>distortions</a:t>
            </a:r>
            <a:r>
              <a:rPr lang="fr-CA" dirty="0" smtClean="0"/>
              <a:t> of area,</a:t>
            </a:r>
            <a:r>
              <a:rPr lang="fr-CA" baseline="0" dirty="0" smtClean="0"/>
              <a:t> distance, angle…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DD2F-0184-4910-B88D-43160070EA7D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72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65357-A66F-4994-A54A-8EAAE11DBC90}" type="slidenum">
              <a:rPr lang="fr-FR"/>
              <a:pPr/>
              <a:t>65</a:t>
            </a:fld>
            <a:endParaRPr lang="fr-F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smtClean="0"/>
              <a:t>progress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9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Back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some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fundamental</a:t>
            </a:r>
            <a:r>
              <a:rPr lang="fr-CA" baseline="0" dirty="0" smtClean="0"/>
              <a:t> questions; </a:t>
            </a:r>
            <a:r>
              <a:rPr lang="fr-CA" baseline="0" dirty="0" err="1" smtClean="0"/>
              <a:t>missed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opportunities</a:t>
            </a:r>
            <a:r>
              <a:rPr lang="fr-CA" baseline="0" dirty="0" smtClean="0"/>
              <a:t>, a chance to </a:t>
            </a:r>
            <a:r>
              <a:rPr lang="fr-CA" baseline="0" dirty="0" err="1" smtClean="0"/>
              <a:t>reconsider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DD2F-0184-4910-B88D-43160070EA7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56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37D2B-C0F1-4166-9BE4-AA5164A9BF5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marL="88900" eaLnBrk="1" hangingPunct="1">
              <a:lnSpc>
                <a:spcPts val="5900"/>
              </a:lnSpc>
              <a:tabLst>
                <a:tab pos="736600" algn="l"/>
              </a:tabLst>
            </a:pPr>
            <a:r>
              <a:rPr lang="en-US" sz="4200" smtClean="0">
                <a:solidFill>
                  <a:srgbClr val="FFFF00"/>
                </a:solidFill>
              </a:rPr>
              <a:t>Le bon et le mal dérive des mêmes origines.</a:t>
            </a:r>
          </a:p>
        </p:txBody>
      </p:sp>
    </p:spTree>
    <p:extLst>
      <p:ext uri="{BB962C8B-B14F-4D97-AF65-F5344CB8AC3E}">
        <p14:creationId xmlns:p14="http://schemas.microsoft.com/office/powerpoint/2010/main" val="227643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 lot more </a:t>
            </a:r>
            <a:r>
              <a:rPr lang="fr-CA" dirty="0" err="1" smtClean="0"/>
              <a:t>spreaqd</a:t>
            </a:r>
            <a:r>
              <a:rPr lang="fr-CA" dirty="0" smtClean="0"/>
              <a:t>, but a </a:t>
            </a:r>
            <a:r>
              <a:rPr lang="fr-CA" dirty="0" err="1" smtClean="0"/>
              <a:t>clear</a:t>
            </a:r>
            <a:r>
              <a:rPr lang="fr-CA" dirty="0" smtClean="0"/>
              <a:t> trend. This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based</a:t>
            </a:r>
            <a:r>
              <a:rPr lang="fr-CA" dirty="0" smtClean="0"/>
              <a:t> on </a:t>
            </a:r>
            <a:r>
              <a:rPr lang="fr-CA" dirty="0" err="1" smtClean="0"/>
              <a:t>retail</a:t>
            </a:r>
            <a:r>
              <a:rPr lang="fr-CA" dirty="0" smtClean="0"/>
              <a:t> </a:t>
            </a:r>
            <a:r>
              <a:rPr lang="fr-CA" dirty="0" err="1" smtClean="0"/>
              <a:t>advertisements</a:t>
            </a:r>
            <a:r>
              <a:rPr lang="fr-CA" dirty="0" smtClean="0"/>
              <a:t>, </a:t>
            </a:r>
            <a:r>
              <a:rPr lang="fr-CA" dirty="0" err="1" smtClean="0"/>
              <a:t>so</a:t>
            </a:r>
            <a:r>
              <a:rPr lang="fr-CA" dirty="0" smtClean="0"/>
              <a:t> not as </a:t>
            </a:r>
            <a:r>
              <a:rPr lang="fr-CA" dirty="0" err="1" smtClean="0"/>
              <a:t>directly</a:t>
            </a:r>
            <a:r>
              <a:rPr lang="fr-CA" dirty="0" smtClean="0"/>
              <a:t> </a:t>
            </a:r>
            <a:r>
              <a:rPr lang="fr-CA" dirty="0" err="1" smtClean="0"/>
              <a:t>linked</a:t>
            </a:r>
            <a:r>
              <a:rPr lang="fr-CA" dirty="0" smtClean="0"/>
              <a:t> to date of new production.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DD2F-0184-4910-B88D-43160070EA7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6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Time 1000</a:t>
            </a:r>
            <a:r>
              <a:rPr lang="fr-CA" baseline="0" dirty="0" smtClean="0"/>
              <a:t> to match J-Philippe’s millions of </a:t>
            </a:r>
            <a:r>
              <a:rPr lang="fr-CA" baseline="0" dirty="0" err="1" smtClean="0"/>
              <a:t>objects</a:t>
            </a:r>
            <a:r>
              <a:rPr lang="fr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DD2F-0184-4910-B88D-43160070EA7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3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As </a:t>
            </a:r>
            <a:r>
              <a:rPr lang="fr-CA" dirty="0" err="1" smtClean="0"/>
              <a:t>installed</a:t>
            </a:r>
            <a:r>
              <a:rPr lang="fr-CA" dirty="0" smtClean="0"/>
              <a:t> in 1938, </a:t>
            </a:r>
            <a:r>
              <a:rPr lang="fr-CA" dirty="0" err="1" smtClean="0"/>
              <a:t>swanky</a:t>
            </a:r>
            <a:r>
              <a:rPr lang="fr-CA" dirty="0" smtClean="0"/>
              <a:t> modern </a:t>
            </a:r>
            <a:r>
              <a:rPr lang="fr-CA" dirty="0" err="1" smtClean="0"/>
              <a:t>technology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3D22-1030-4CBA-B322-1A7F470CE63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82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As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looked</a:t>
            </a:r>
            <a:r>
              <a:rPr lang="fr-CA" dirty="0" smtClean="0"/>
              <a:t> 70 </a:t>
            </a:r>
            <a:r>
              <a:rPr lang="fr-CA" dirty="0" err="1" smtClean="0"/>
              <a:t>years</a:t>
            </a:r>
            <a:r>
              <a:rPr lang="fr-CA" dirty="0" smtClean="0"/>
              <a:t> </a:t>
            </a:r>
            <a:r>
              <a:rPr lang="fr-CA" dirty="0" err="1" smtClean="0"/>
              <a:t>later</a:t>
            </a:r>
            <a:r>
              <a:rPr lang="fr-CA" dirty="0" smtClean="0"/>
              <a:t>, a </a:t>
            </a:r>
            <a:r>
              <a:rPr lang="fr-CA" dirty="0" err="1" smtClean="0"/>
              <a:t>forgotten</a:t>
            </a:r>
            <a:r>
              <a:rPr lang="fr-CA" dirty="0" smtClean="0"/>
              <a:t>  </a:t>
            </a:r>
            <a:r>
              <a:rPr lang="fr-CA" dirty="0" err="1" smtClean="0"/>
              <a:t>piece</a:t>
            </a:r>
            <a:r>
              <a:rPr lang="fr-CA" dirty="0" smtClean="0"/>
              <a:t> of </a:t>
            </a:r>
            <a:r>
              <a:rPr lang="fr-CA" dirty="0" err="1" smtClean="0"/>
              <a:t>rusting</a:t>
            </a:r>
            <a:r>
              <a:rPr lang="fr-CA" dirty="0" smtClean="0"/>
              <a:t> </a:t>
            </a:r>
            <a:r>
              <a:rPr lang="fr-CA" dirty="0" err="1" smtClean="0"/>
              <a:t>equipment</a:t>
            </a:r>
            <a:r>
              <a:rPr lang="fr-CA" dirty="0" smtClean="0"/>
              <a:t>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3D22-1030-4CBA-B322-1A7F470CE63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1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B2F7B-5CBA-4D80-B00A-C41D3AEB2D1F}" type="slidenum">
              <a:rPr lang="fr-FR"/>
              <a:pPr/>
              <a:t>32</a:t>
            </a:fld>
            <a:endParaRPr lang="fr-F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DD2F-0184-4910-B88D-43160070EA7D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5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511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511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0000" y="56261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78600" y="5626100"/>
            <a:ext cx="5156200" cy="488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78600" y="6267450"/>
            <a:ext cx="5156200" cy="488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6261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6261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382B1"/>
            </a:gs>
            <a:gs pos="100000">
              <a:srgbClr val="15195C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261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8400">
          <a:solidFill>
            <a:srgbClr val="F18E00"/>
          </a:solidFill>
          <a:latin typeface="Helvetica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2pPr>
      <a:lvl3pPr marL="762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3pPr>
      <a:lvl4pPr marL="1016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4pPr>
      <a:lvl5pPr marL="1270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3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382B1"/>
            </a:gs>
            <a:gs pos="100000">
              <a:srgbClr val="15195C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8400">
          <a:solidFill>
            <a:srgbClr val="F28D00"/>
          </a:solidFill>
          <a:latin typeface="Gill Sans" charset="0"/>
        </a:defRPr>
      </a:lvl9pPr>
    </p:titleStyle>
    <p:bodyStyle>
      <a:lvl1pPr marL="749300" indent="-431800" algn="l" rtl="0" fontAlgn="base">
        <a:lnSpc>
          <a:spcPts val="5900"/>
        </a:lnSpc>
        <a:spcBef>
          <a:spcPct val="0"/>
        </a:spcBef>
        <a:spcAft>
          <a:spcPts val="1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  <a:ea typeface="+mn-ea"/>
          <a:cs typeface="+mn-cs"/>
        </a:defRPr>
      </a:lvl1pPr>
      <a:lvl2pPr marL="12065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2pPr>
      <a:lvl3pPr marL="16637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3pPr>
      <a:lvl4pPr marL="21209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4pPr>
      <a:lvl5pPr marL="25781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5pPr>
      <a:lvl6pPr marL="30353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6pPr>
      <a:lvl7pPr marL="34925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7pPr>
      <a:lvl8pPr marL="39497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8pPr>
      <a:lvl9pPr marL="4406900" indent="-431800" algn="l" rtl="0" fontAlgn="base">
        <a:spcBef>
          <a:spcPct val="0"/>
        </a:spcBef>
        <a:spcAft>
          <a:spcPts val="2600"/>
        </a:spcAft>
        <a:buClr>
          <a:srgbClr val="CD9400"/>
        </a:buClr>
        <a:buSzPct val="171000"/>
        <a:buFont typeface="Gill Sans" charset="0"/>
        <a:buChar char="•"/>
        <a:defRPr sz="4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ommons.wikimedia.org/wiki/File:Tissot_mercator.p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74725" y="381000"/>
            <a:ext cx="11055350" cy="4740275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z="8000" dirty="0" smtClean="0"/>
              <a:t>Challenges in the geospatial sector: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A reflection</a:t>
            </a:r>
            <a:endParaRPr lang="en-US" sz="66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5527675"/>
            <a:ext cx="9102725" cy="36163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b="1" dirty="0"/>
              <a:t>Nicholas Chrisman</a:t>
            </a:r>
          </a:p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sz="3200" dirty="0" smtClean="0"/>
              <a:t>Geospatial Sciences</a:t>
            </a:r>
            <a:r>
              <a:rPr lang="en-US" sz="3200" dirty="0" smtClean="0"/>
              <a:t>, School of Mathematical and Geospatial Sciences </a:t>
            </a:r>
          </a:p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sz="3200" dirty="0" smtClean="0"/>
              <a:t>RMIT </a:t>
            </a:r>
            <a:r>
              <a:rPr lang="en-US" sz="3200" dirty="0" smtClean="0"/>
              <a:t>University</a:t>
            </a:r>
          </a:p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sz="3200" dirty="0" smtClean="0"/>
              <a:t>Melbourne, Australia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Economic</a:t>
            </a:r>
            <a:r>
              <a:rPr lang="fr-CA" dirty="0" smtClean="0"/>
              <a:t> </a:t>
            </a:r>
            <a:r>
              <a:rPr lang="fr-CA" dirty="0" err="1" smtClean="0"/>
              <a:t>bubbles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Public </a:t>
            </a:r>
            <a:r>
              <a:rPr lang="fr-CA" dirty="0" err="1" smtClean="0"/>
              <a:t>enthusiasm</a:t>
            </a:r>
            <a:r>
              <a:rPr lang="fr-CA" dirty="0" smtClean="0"/>
              <a:t> (and </a:t>
            </a:r>
            <a:r>
              <a:rPr lang="fr-CA" dirty="0" err="1" smtClean="0"/>
              <a:t>greed</a:t>
            </a:r>
            <a:r>
              <a:rPr lang="fr-CA" dirty="0" smtClean="0"/>
              <a:t>) </a:t>
            </a:r>
            <a:r>
              <a:rPr lang="fr-CA" dirty="0" err="1" smtClean="0"/>
              <a:t>take</a:t>
            </a:r>
            <a:r>
              <a:rPr lang="fr-CA" dirty="0" smtClean="0"/>
              <a:t> charge</a:t>
            </a:r>
          </a:p>
          <a:p>
            <a:pPr lvl="1"/>
            <a:r>
              <a:rPr lang="fr-CA" dirty="0" smtClean="0"/>
              <a:t>1637: </a:t>
            </a:r>
            <a:r>
              <a:rPr lang="fr-CA" dirty="0" err="1" smtClean="0"/>
              <a:t>Tulipomania</a:t>
            </a:r>
            <a:r>
              <a:rPr lang="fr-CA" dirty="0" smtClean="0"/>
              <a:t> (</a:t>
            </a:r>
            <a:r>
              <a:rPr lang="fr-CA" dirty="0" err="1" smtClean="0"/>
              <a:t>Netherlands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1720: Compagnie </a:t>
            </a:r>
            <a:r>
              <a:rPr lang="fr-CA" dirty="0" err="1" smtClean="0"/>
              <a:t>perpetuelle</a:t>
            </a:r>
            <a:r>
              <a:rPr lang="fr-CA" dirty="0" smtClean="0"/>
              <a:t> des Indes (France)</a:t>
            </a:r>
          </a:p>
          <a:p>
            <a:pPr lvl="1"/>
            <a:r>
              <a:rPr lang="fr-CA" dirty="0" smtClean="0"/>
              <a:t>1720: South </a:t>
            </a:r>
            <a:r>
              <a:rPr lang="fr-CA" dirty="0" err="1" smtClean="0"/>
              <a:t>Seas</a:t>
            </a:r>
            <a:r>
              <a:rPr lang="fr-CA" dirty="0" smtClean="0"/>
              <a:t> </a:t>
            </a:r>
            <a:r>
              <a:rPr lang="fr-CA" dirty="0" err="1" smtClean="0"/>
              <a:t>Bubble</a:t>
            </a:r>
            <a:r>
              <a:rPr lang="fr-CA" dirty="0" smtClean="0"/>
              <a:t> (</a:t>
            </a:r>
            <a:r>
              <a:rPr lang="fr-CA" dirty="0" err="1" smtClean="0"/>
              <a:t>England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And more </a:t>
            </a:r>
            <a:r>
              <a:rPr lang="fr-CA" dirty="0" err="1" smtClean="0"/>
              <a:t>recently</a:t>
            </a:r>
            <a:r>
              <a:rPr lang="fr-CA" dirty="0" smtClean="0"/>
              <a:t>…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4725" y="1066800"/>
            <a:ext cx="11055350" cy="4054475"/>
          </a:xfrm>
        </p:spPr>
        <p:txBody>
          <a:bodyPr/>
          <a:lstStyle/>
          <a:p>
            <a:r>
              <a:rPr lang="en-CA" sz="7200" dirty="0" smtClean="0"/>
              <a:t>Has Moore’s Law been protecting us from</a:t>
            </a:r>
            <a:br>
              <a:rPr lang="en-CA" sz="7200" dirty="0" smtClean="0"/>
            </a:br>
            <a:r>
              <a:rPr lang="en-CA" sz="7200" dirty="0" smtClean="0"/>
              <a:t>our lack of innovation?</a:t>
            </a:r>
            <a:endParaRPr lang="en-CA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Paper</a:t>
            </a:r>
            <a:r>
              <a:rPr lang="fr-CA" dirty="0" smtClean="0"/>
              <a:t> </a:t>
            </a:r>
            <a:r>
              <a:rPr lang="fr-CA" dirty="0" err="1" smtClean="0"/>
              <a:t>presented</a:t>
            </a:r>
            <a:r>
              <a:rPr lang="fr-CA" dirty="0" smtClean="0"/>
              <a:t> at AGILE 2012; Avignon, France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00" y="304800"/>
            <a:ext cx="7061200" cy="2438400"/>
          </a:xfrm>
        </p:spPr>
        <p:txBody>
          <a:bodyPr/>
          <a:lstStyle/>
          <a:p>
            <a:r>
              <a:rPr lang="fr-CA" dirty="0" err="1" smtClean="0"/>
              <a:t>Moore’s</a:t>
            </a:r>
            <a:r>
              <a:rPr lang="fr-CA" dirty="0" smtClean="0"/>
              <a:t>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381000"/>
            <a:ext cx="5181600" cy="9144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A" sz="3600" dirty="0" smtClean="0">
                <a:solidFill>
                  <a:srgbClr val="FFC000"/>
                </a:solidFill>
              </a:rPr>
              <a:t>Gordon Moore (</a:t>
            </a:r>
            <a:r>
              <a:rPr lang="fr-CA" sz="3600" dirty="0" err="1" smtClean="0">
                <a:solidFill>
                  <a:srgbClr val="FFC000"/>
                </a:solidFill>
              </a:rPr>
              <a:t>Fairchild</a:t>
            </a:r>
            <a:r>
              <a:rPr lang="fr-CA" sz="3600" dirty="0" smtClean="0">
                <a:solidFill>
                  <a:srgbClr val="FFC000"/>
                </a:solidFill>
              </a:rPr>
              <a:t> </a:t>
            </a:r>
            <a:r>
              <a:rPr lang="fr-CA" sz="3600" dirty="0" err="1" smtClean="0">
                <a:solidFill>
                  <a:srgbClr val="FFC000"/>
                </a:solidFill>
              </a:rPr>
              <a:t>Semiconductors</a:t>
            </a:r>
            <a:r>
              <a:rPr lang="fr-CA" sz="3600" dirty="0" smtClean="0">
                <a:solidFill>
                  <a:srgbClr val="FFC000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A" sz="3600" i="1" dirty="0" smtClean="0"/>
              <a:t>1965: </a:t>
            </a:r>
            <a:r>
              <a:rPr lang="fr-CA" sz="3600" i="1" dirty="0" err="1" smtClean="0"/>
              <a:t>density</a:t>
            </a:r>
            <a:r>
              <a:rPr lang="fr-CA" sz="3600" i="1" dirty="0" smtClean="0"/>
              <a:t> of </a:t>
            </a:r>
            <a:r>
              <a:rPr lang="fr-CA" sz="3600" i="1" dirty="0" err="1" smtClean="0"/>
              <a:t>transitors</a:t>
            </a:r>
            <a:r>
              <a:rPr lang="fr-CA" sz="3600" i="1" dirty="0" smtClean="0"/>
              <a:t> doubles in 2 </a:t>
            </a:r>
            <a:r>
              <a:rPr lang="fr-CA" sz="3600" i="1" dirty="0" err="1" smtClean="0"/>
              <a:t>years</a:t>
            </a:r>
            <a:endParaRPr lang="fr-CA" sz="3600" i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A" sz="3600" i="1" dirty="0" err="1" smtClean="0"/>
              <a:t>Converted</a:t>
            </a:r>
            <a:r>
              <a:rPr lang="fr-CA" sz="3600" i="1" dirty="0" smtClean="0"/>
              <a:t> to chip power doubles in 18 </a:t>
            </a:r>
            <a:r>
              <a:rPr lang="fr-CA" sz="3600" i="1" dirty="0" err="1" smtClean="0"/>
              <a:t>months</a:t>
            </a:r>
            <a:endParaRPr lang="fr-CA" sz="3600" i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A" sz="3600" i="1" dirty="0" smtClean="0"/>
              <a:t>Or </a:t>
            </a:r>
            <a:r>
              <a:rPr lang="fr-CA" sz="3600" i="1" dirty="0" err="1" smtClean="0"/>
              <a:t>something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like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that</a:t>
            </a:r>
            <a:r>
              <a:rPr lang="fr-CA" sz="3600" i="1" dirty="0" smtClean="0"/>
              <a:t>…</a:t>
            </a:r>
            <a:endParaRPr lang="en-CA" sz="3600" i="1" dirty="0"/>
          </a:p>
        </p:txBody>
      </p:sp>
      <p:pic>
        <p:nvPicPr>
          <p:cNvPr id="1026" name="Picture 0" descr="1000px-Transistor_Count_and_Moore's_Law_-_2011.sv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" contrast="78000"/>
          </a:blip>
          <a:srcRect/>
          <a:stretch>
            <a:fillRect/>
          </a:stretch>
        </p:blipFill>
        <p:spPr bwMode="auto">
          <a:xfrm>
            <a:off x="5698412" y="2895600"/>
            <a:ext cx="7275398" cy="6553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88938"/>
            <a:ext cx="11718925" cy="1668462"/>
          </a:xfrm>
        </p:spPr>
        <p:txBody>
          <a:bodyPr/>
          <a:lstStyle/>
          <a:p>
            <a:pPr algn="ctr"/>
            <a:r>
              <a:rPr lang="fr-CA" sz="4800" dirty="0" err="1" smtClean="0"/>
              <a:t>Applies</a:t>
            </a:r>
            <a:r>
              <a:rPr lang="fr-CA" sz="4800" dirty="0" smtClean="0"/>
              <a:t> to </a:t>
            </a:r>
            <a:r>
              <a:rPr lang="fr-CA" sz="4800" dirty="0" err="1" smtClean="0"/>
              <a:t>other</a:t>
            </a:r>
            <a:r>
              <a:rPr lang="fr-CA" sz="4800" dirty="0" smtClean="0"/>
              <a:t> computer technologies</a:t>
            </a:r>
            <a:endParaRPr lang="en-CA" sz="4800" dirty="0"/>
          </a:p>
        </p:txBody>
      </p:sp>
      <p:pic>
        <p:nvPicPr>
          <p:cNvPr id="7" name="Content Placeholder 6" descr="1000px-Hard_drive_capacity_over_time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02000" y="2667000"/>
            <a:ext cx="9498319" cy="6781800"/>
          </a:xfrm>
          <a:solidFill>
            <a:schemeClr val="bg1"/>
          </a:solidFill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0875" y="3276600"/>
            <a:ext cx="2498725" cy="5435600"/>
          </a:xfrm>
        </p:spPr>
        <p:txBody>
          <a:bodyPr/>
          <a:lstStyle/>
          <a:p>
            <a:r>
              <a:rPr lang="fr-CA" sz="3600" b="1" dirty="0" err="1" smtClean="0"/>
              <a:t>Here</a:t>
            </a:r>
            <a:r>
              <a:rPr lang="fr-CA" sz="3600" b="1" dirty="0" smtClean="0"/>
              <a:t>, </a:t>
            </a:r>
            <a:r>
              <a:rPr lang="fr-CA" sz="3600" b="1" dirty="0" err="1" smtClean="0"/>
              <a:t>disk</a:t>
            </a:r>
            <a:r>
              <a:rPr lang="fr-CA" sz="3600" b="1" dirty="0" smtClean="0"/>
              <a:t> drives</a:t>
            </a:r>
          </a:p>
          <a:p>
            <a:r>
              <a:rPr lang="fr-CA" sz="3600" b="1" i="1" dirty="0" err="1" smtClean="0">
                <a:solidFill>
                  <a:srgbClr val="FFC000"/>
                </a:solidFill>
              </a:rPr>
              <a:t>Also</a:t>
            </a:r>
            <a:r>
              <a:rPr lang="fr-CA" sz="3600" b="1" i="1" dirty="0" smtClean="0">
                <a:solidFill>
                  <a:srgbClr val="FFC000"/>
                </a:solidFill>
              </a:rPr>
              <a:t> </a:t>
            </a:r>
            <a:r>
              <a:rPr lang="fr-CA" sz="3600" b="1" i="1" dirty="0" err="1" smtClean="0">
                <a:solidFill>
                  <a:srgbClr val="FFC000"/>
                </a:solidFill>
              </a:rPr>
              <a:t>memories</a:t>
            </a:r>
            <a:r>
              <a:rPr lang="fr-CA" sz="3600" b="1" i="1" dirty="0" smtClean="0">
                <a:solidFill>
                  <a:srgbClr val="FFC000"/>
                </a:solidFill>
              </a:rPr>
              <a:t>,</a:t>
            </a:r>
          </a:p>
          <a:p>
            <a:r>
              <a:rPr lang="fr-CA" sz="3600" b="1" i="1" dirty="0" smtClean="0">
                <a:solidFill>
                  <a:srgbClr val="FFC000"/>
                </a:solidFill>
              </a:rPr>
              <a:t>USB sticks, etc.</a:t>
            </a:r>
            <a:endParaRPr lang="en-CA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dirty="0" smtClean="0"/>
              <a:t>The Great Moore’s Law Compensator (TGMLC) </a:t>
            </a:r>
            <a:endParaRPr lang="en-C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768600"/>
            <a:ext cx="11430000" cy="5715000"/>
          </a:xfrm>
        </p:spPr>
        <p:txBody>
          <a:bodyPr/>
          <a:lstStyle/>
          <a:p>
            <a:r>
              <a:rPr lang="en-CA" dirty="0" smtClean="0"/>
              <a:t>“Software is getting slower more rapidly than hardware becomes faster” (Wirth 1995)</a:t>
            </a:r>
          </a:p>
          <a:p>
            <a:r>
              <a:rPr lang="fr-CA" dirty="0" err="1" smtClean="0"/>
              <a:t>Other</a:t>
            </a:r>
            <a:r>
              <a:rPr lang="fr-CA" dirty="0" smtClean="0"/>
              <a:t> versions </a:t>
            </a:r>
            <a:r>
              <a:rPr lang="fr-CA" dirty="0" err="1" smtClean="0"/>
              <a:t>attributed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ironic</a:t>
            </a:r>
            <a:r>
              <a:rPr lang="fr-CA" dirty="0" smtClean="0"/>
              <a:t> </a:t>
            </a:r>
            <a:r>
              <a:rPr lang="fr-CA" dirty="0" err="1" smtClean="0"/>
              <a:t>reference</a:t>
            </a:r>
            <a:r>
              <a:rPr lang="fr-CA" dirty="0" smtClean="0"/>
              <a:t> to </a:t>
            </a:r>
            <a:r>
              <a:rPr lang="fr-CA" dirty="0" err="1" smtClean="0"/>
              <a:t>various</a:t>
            </a:r>
            <a:r>
              <a:rPr lang="fr-CA" dirty="0" smtClean="0"/>
              <a:t> </a:t>
            </a:r>
            <a:r>
              <a:rPr lang="fr-CA" dirty="0" err="1" smtClean="0"/>
              <a:t>devils</a:t>
            </a:r>
            <a:r>
              <a:rPr lang="fr-CA" dirty="0" smtClean="0"/>
              <a:t> (Bill Gates, etc.)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 err="1" smtClean="0"/>
              <a:t>Consequences</a:t>
            </a:r>
            <a:r>
              <a:rPr lang="fr-CA" sz="5400" dirty="0" smtClean="0"/>
              <a:t> for Geographic Information Science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Databases</a:t>
            </a:r>
            <a:r>
              <a:rPr lang="fr-CA" dirty="0" smtClean="0"/>
              <a:t> </a:t>
            </a:r>
            <a:r>
              <a:rPr lang="fr-CA" dirty="0" err="1" smtClean="0"/>
              <a:t>expand</a:t>
            </a:r>
            <a:r>
              <a:rPr lang="fr-CA" dirty="0" smtClean="0"/>
              <a:t> to </a:t>
            </a:r>
            <a:r>
              <a:rPr lang="fr-CA" dirty="0" err="1" smtClean="0"/>
              <a:t>fill</a:t>
            </a:r>
            <a:r>
              <a:rPr lang="fr-CA" dirty="0" smtClean="0"/>
              <a:t> the </a:t>
            </a:r>
            <a:r>
              <a:rPr lang="fr-CA" dirty="0" err="1" smtClean="0"/>
              <a:t>available</a:t>
            </a:r>
            <a:r>
              <a:rPr lang="fr-CA" dirty="0" smtClean="0"/>
              <a:t> </a:t>
            </a:r>
            <a:r>
              <a:rPr lang="fr-CA" dirty="0" err="1" smtClean="0"/>
              <a:t>space</a:t>
            </a:r>
            <a:endParaRPr lang="fr-CA" dirty="0" smtClean="0"/>
          </a:p>
          <a:p>
            <a:r>
              <a:rPr lang="fr-CA" dirty="0" smtClean="0"/>
              <a:t>Operating </a:t>
            </a:r>
            <a:r>
              <a:rPr lang="fr-CA" dirty="0" err="1" smtClean="0"/>
              <a:t>systems</a:t>
            </a:r>
            <a:r>
              <a:rPr lang="fr-CA" dirty="0" smtClean="0"/>
              <a:t> and user interfaces consume more and more cycles</a:t>
            </a:r>
          </a:p>
          <a:p>
            <a:r>
              <a:rPr lang="fr-CA" dirty="0" err="1" smtClean="0"/>
              <a:t>Overall</a:t>
            </a:r>
            <a:r>
              <a:rPr lang="fr-CA" dirty="0" smtClean="0"/>
              <a:t> </a:t>
            </a:r>
            <a:r>
              <a:rPr lang="fr-CA" dirty="0" err="1" smtClean="0"/>
              <a:t>laziness</a:t>
            </a:r>
            <a:r>
              <a:rPr lang="fr-CA" dirty="0" smtClean="0"/>
              <a:t> </a:t>
            </a:r>
            <a:r>
              <a:rPr lang="fr-CA" dirty="0" err="1" smtClean="0"/>
              <a:t>propped</a:t>
            </a:r>
            <a:r>
              <a:rPr lang="fr-CA" dirty="0" smtClean="0"/>
              <a:t> up by </a:t>
            </a:r>
            <a:r>
              <a:rPr lang="fr-CA" dirty="0" err="1" smtClean="0"/>
              <a:t>expanding</a:t>
            </a:r>
            <a:r>
              <a:rPr lang="fr-CA" dirty="0" smtClean="0"/>
              <a:t> power and </a:t>
            </a:r>
            <a:r>
              <a:rPr lang="fr-CA" dirty="0" err="1" smtClean="0"/>
              <a:t>capacities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Inability</a:t>
            </a:r>
            <a:r>
              <a:rPr lang="fr-CA" dirty="0" smtClean="0"/>
              <a:t> to </a:t>
            </a:r>
            <a:r>
              <a:rPr lang="fr-CA" dirty="0" err="1" smtClean="0"/>
              <a:t>choose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For </a:t>
            </a:r>
            <a:r>
              <a:rPr lang="fr-CA" dirty="0" err="1" smtClean="0"/>
              <a:t>now</a:t>
            </a:r>
            <a:r>
              <a:rPr lang="fr-CA" dirty="0" smtClean="0"/>
              <a:t>, </a:t>
            </a:r>
            <a:r>
              <a:rPr lang="fr-CA" dirty="0" err="1" smtClean="0"/>
              <a:t>we</a:t>
            </a:r>
            <a:r>
              <a:rPr lang="fr-CA" dirty="0" smtClean="0"/>
              <a:t> are </a:t>
            </a:r>
            <a:r>
              <a:rPr lang="fr-CA" dirty="0" err="1" smtClean="0"/>
              <a:t>storing</a:t>
            </a:r>
            <a:r>
              <a:rPr lang="fr-CA" dirty="0" smtClean="0"/>
              <a:t> </a:t>
            </a:r>
            <a:r>
              <a:rPr lang="fr-CA" dirty="0" err="1" smtClean="0"/>
              <a:t>everything</a:t>
            </a:r>
            <a:r>
              <a:rPr lang="fr-CA" dirty="0" smtClean="0"/>
              <a:t>.</a:t>
            </a:r>
          </a:p>
          <a:p>
            <a:r>
              <a:rPr lang="fr-CA" dirty="0" err="1" smtClean="0"/>
              <a:t>Delaying</a:t>
            </a:r>
            <a:r>
              <a:rPr lang="fr-CA" dirty="0" smtClean="0"/>
              <a:t> the moment </a:t>
            </a:r>
            <a:r>
              <a:rPr lang="fr-CA" dirty="0" err="1" smtClean="0"/>
              <a:t>when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will</a:t>
            </a:r>
            <a:r>
              <a:rPr lang="fr-CA" dirty="0" smtClean="0"/>
              <a:t> have to return to the </a:t>
            </a:r>
            <a:r>
              <a:rPr lang="fr-CA" dirty="0" err="1" smtClean="0"/>
              <a:t>old</a:t>
            </a:r>
            <a:r>
              <a:rPr lang="fr-CA" dirty="0" smtClean="0"/>
              <a:t> </a:t>
            </a:r>
            <a:r>
              <a:rPr lang="fr-CA" dirty="0" err="1" smtClean="0"/>
              <a:t>rules</a:t>
            </a:r>
            <a:r>
              <a:rPr lang="fr-CA" dirty="0" smtClean="0"/>
              <a:t> of </a:t>
            </a:r>
            <a:r>
              <a:rPr lang="fr-CA" dirty="0" err="1" smtClean="0"/>
              <a:t>selection</a:t>
            </a:r>
            <a:r>
              <a:rPr lang="fr-CA" dirty="0" smtClean="0"/>
              <a:t>, compilation;</a:t>
            </a:r>
          </a:p>
          <a:p>
            <a:r>
              <a:rPr lang="fr-CA" dirty="0" smtClean="0"/>
              <a:t>Hard </a:t>
            </a:r>
            <a:r>
              <a:rPr lang="fr-CA" dirty="0" err="1" smtClean="0"/>
              <a:t>truth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information has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extracted</a:t>
            </a:r>
            <a:r>
              <a:rPr lang="fr-CA" dirty="0" smtClean="0"/>
              <a:t>, </a:t>
            </a:r>
            <a:r>
              <a:rPr lang="fr-CA" dirty="0" err="1" smtClean="0"/>
              <a:t>reducing</a:t>
            </a:r>
            <a:r>
              <a:rPr lang="fr-CA" dirty="0" smtClean="0"/>
              <a:t> the data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7010400"/>
            <a:ext cx="10464800" cy="2438400"/>
          </a:xfrm>
        </p:spPr>
        <p:txBody>
          <a:bodyPr/>
          <a:lstStyle/>
          <a:p>
            <a:r>
              <a:rPr lang="fr-CA" sz="6600" i="1" dirty="0" err="1" smtClean="0"/>
              <a:t>Reduced</a:t>
            </a:r>
            <a:r>
              <a:rPr lang="fr-CA" sz="6600" i="1" dirty="0" smtClean="0"/>
              <a:t> attention to </a:t>
            </a:r>
            <a:r>
              <a:rPr lang="fr-CA" sz="6600" i="1" dirty="0" err="1" smtClean="0"/>
              <a:t>algorithmic</a:t>
            </a:r>
            <a:r>
              <a:rPr lang="fr-CA" sz="6600" i="1" dirty="0" smtClean="0"/>
              <a:t> </a:t>
            </a:r>
            <a:r>
              <a:rPr lang="fr-CA" sz="6600" i="1" dirty="0" err="1" smtClean="0"/>
              <a:t>complexity</a:t>
            </a:r>
            <a:endParaRPr lang="en-CA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533400"/>
            <a:ext cx="11963400" cy="6705600"/>
          </a:xfrm>
        </p:spPr>
        <p:txBody>
          <a:bodyPr/>
          <a:lstStyle/>
          <a:p>
            <a:r>
              <a:rPr lang="fr-CA" dirty="0" err="1" smtClean="0"/>
              <a:t>Another</a:t>
            </a:r>
            <a:r>
              <a:rPr lang="fr-CA" dirty="0" smtClean="0"/>
              <a:t> </a:t>
            </a:r>
            <a:r>
              <a:rPr lang="fr-CA" dirty="0" err="1" smtClean="0"/>
              <a:t>consequence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Living </a:t>
            </a:r>
            <a:r>
              <a:rPr lang="fr-CA" dirty="0" err="1" smtClean="0"/>
              <a:t>with</a:t>
            </a:r>
            <a:r>
              <a:rPr lang="fr-CA" dirty="0" smtClean="0"/>
              <a:t> solutions </a:t>
            </a:r>
            <a:r>
              <a:rPr lang="fr-CA" dirty="0" err="1" smtClean="0"/>
              <a:t>that</a:t>
            </a:r>
            <a:r>
              <a:rPr lang="fr-CA" dirty="0" smtClean="0"/>
              <a:t> ‘</a:t>
            </a:r>
            <a:r>
              <a:rPr lang="fr-CA" dirty="0" err="1" smtClean="0"/>
              <a:t>worked</a:t>
            </a:r>
            <a:r>
              <a:rPr lang="fr-CA" dirty="0" smtClean="0"/>
              <a:t>’ on </a:t>
            </a:r>
            <a:r>
              <a:rPr lang="fr-CA" dirty="0" err="1" smtClean="0"/>
              <a:t>small</a:t>
            </a:r>
            <a:r>
              <a:rPr lang="fr-CA" dirty="0" smtClean="0"/>
              <a:t> </a:t>
            </a:r>
            <a:r>
              <a:rPr lang="fr-CA" dirty="0" err="1" smtClean="0"/>
              <a:t>datasets</a:t>
            </a:r>
            <a:r>
              <a:rPr lang="fr-CA" dirty="0" smtClean="0"/>
              <a:t>;</a:t>
            </a:r>
          </a:p>
          <a:p>
            <a:pPr lvl="1"/>
            <a:r>
              <a:rPr lang="fr-CA" dirty="0" err="1" smtClean="0"/>
              <a:t>Porting</a:t>
            </a:r>
            <a:r>
              <a:rPr lang="fr-CA" dirty="0" smtClean="0"/>
              <a:t> </a:t>
            </a:r>
            <a:r>
              <a:rPr lang="fr-CA" dirty="0" err="1" smtClean="0"/>
              <a:t>old</a:t>
            </a:r>
            <a:r>
              <a:rPr lang="fr-CA" dirty="0" smtClean="0"/>
              <a:t> software </a:t>
            </a:r>
            <a:r>
              <a:rPr lang="fr-CA" dirty="0" err="1" smtClean="0"/>
              <a:t>because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exists</a:t>
            </a:r>
            <a:r>
              <a:rPr lang="fr-CA" dirty="0" smtClean="0"/>
              <a:t>;</a:t>
            </a:r>
          </a:p>
          <a:p>
            <a:pPr lvl="1"/>
            <a:r>
              <a:rPr lang="fr-CA" dirty="0" err="1" smtClean="0"/>
              <a:t>Rereading</a:t>
            </a:r>
            <a:r>
              <a:rPr lang="fr-CA" dirty="0" smtClean="0"/>
              <a:t> the </a:t>
            </a:r>
            <a:r>
              <a:rPr lang="fr-CA" dirty="0" err="1" smtClean="0"/>
              <a:t>whole</a:t>
            </a:r>
            <a:r>
              <a:rPr lang="fr-CA" dirty="0" smtClean="0"/>
              <a:t> file to </a:t>
            </a:r>
            <a:r>
              <a:rPr lang="fr-CA" dirty="0" err="1" smtClean="0"/>
              <a:t>redraw</a:t>
            </a:r>
            <a:r>
              <a:rPr lang="fr-CA" dirty="0" smtClean="0"/>
              <a:t> </a:t>
            </a:r>
            <a:r>
              <a:rPr lang="fr-CA" dirty="0" err="1" smtClean="0"/>
              <a:t>because</a:t>
            </a:r>
            <a:r>
              <a:rPr lang="fr-CA" dirty="0" smtClean="0"/>
              <a:t> a spatial index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too</a:t>
            </a:r>
            <a:r>
              <a:rPr lang="fr-CA" dirty="0" smtClean="0"/>
              <a:t> </a:t>
            </a:r>
            <a:r>
              <a:rPr lang="fr-CA" dirty="0" err="1" smtClean="0"/>
              <a:t>much</a:t>
            </a:r>
            <a:r>
              <a:rPr lang="fr-CA" dirty="0" smtClean="0"/>
              <a:t> trouble;</a:t>
            </a:r>
          </a:p>
          <a:p>
            <a:pPr lvl="1"/>
            <a:r>
              <a:rPr lang="fr-CA" dirty="0" err="1" smtClean="0"/>
              <a:t>Applying</a:t>
            </a:r>
            <a:r>
              <a:rPr lang="fr-CA" dirty="0" smtClean="0"/>
              <a:t> brute force </a:t>
            </a:r>
            <a:r>
              <a:rPr lang="fr-CA" dirty="0" err="1" smtClean="0"/>
              <a:t>because</a:t>
            </a:r>
            <a:r>
              <a:rPr lang="fr-CA" dirty="0" smtClean="0"/>
              <a:t> the interface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easy</a:t>
            </a:r>
            <a:r>
              <a:rPr lang="fr-CA" dirty="0" smtClean="0"/>
              <a:t> to </a:t>
            </a:r>
            <a:r>
              <a:rPr lang="fr-CA" dirty="0" err="1" smtClean="0"/>
              <a:t>write</a:t>
            </a:r>
            <a:r>
              <a:rPr lang="fr-CA" dirty="0" smtClean="0"/>
              <a:t>…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879600"/>
          </a:xfrm>
        </p:spPr>
        <p:txBody>
          <a:bodyPr/>
          <a:lstStyle/>
          <a:p>
            <a:r>
              <a:rPr lang="fr-CA" dirty="0" smtClean="0"/>
              <a:t>Quick </a:t>
            </a:r>
            <a:r>
              <a:rPr lang="fr-CA" dirty="0" err="1" smtClean="0"/>
              <a:t>reminder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981200"/>
            <a:ext cx="10464800" cy="2133600"/>
          </a:xfrm>
        </p:spPr>
        <p:txBody>
          <a:bodyPr/>
          <a:lstStyle/>
          <a:p>
            <a:r>
              <a:rPr lang="fr-CA" dirty="0" smtClean="0"/>
              <a:t>For </a:t>
            </a:r>
            <a:r>
              <a:rPr lang="fr-CA" dirty="0" err="1" smtClean="0"/>
              <a:t>example</a:t>
            </a:r>
            <a:r>
              <a:rPr lang="fr-CA" dirty="0" smtClean="0"/>
              <a:t> </a:t>
            </a:r>
            <a:r>
              <a:rPr lang="fr-CA" dirty="0" err="1" smtClean="0"/>
              <a:t>polygon</a:t>
            </a:r>
            <a:r>
              <a:rPr lang="fr-CA" dirty="0" smtClean="0"/>
              <a:t> overlay:</a:t>
            </a:r>
          </a:p>
          <a:p>
            <a:pPr lvl="1"/>
            <a:r>
              <a:rPr lang="fr-CA" dirty="0" smtClean="0"/>
              <a:t>(</a:t>
            </a:r>
            <a:r>
              <a:rPr lang="fr-CA" dirty="0" err="1" smtClean="0"/>
              <a:t>from</a:t>
            </a:r>
            <a:r>
              <a:rPr lang="fr-CA" dirty="0" smtClean="0"/>
              <a:t> 1992 SDH </a:t>
            </a:r>
            <a:r>
              <a:rPr lang="fr-CA" dirty="0" err="1" smtClean="0"/>
              <a:t>paper</a:t>
            </a:r>
            <a:r>
              <a:rPr lang="fr-CA" dirty="0" smtClean="0"/>
              <a:t>: base case 3000 X 3000 </a:t>
            </a:r>
            <a:r>
              <a:rPr lang="fr-CA" dirty="0" err="1" smtClean="0"/>
              <a:t>polygons</a:t>
            </a:r>
            <a:r>
              <a:rPr lang="fr-CA" dirty="0" smtClean="0"/>
              <a:t>)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8000" y="4572000"/>
          <a:ext cx="9601200" cy="462915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108585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Base case (Wisconsin)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err="1" smtClean="0">
                          <a:solidFill>
                            <a:srgbClr val="002060"/>
                          </a:solidFill>
                        </a:rPr>
                        <a:t>Reduction</a:t>
                      </a:r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 factor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Times 1000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</a:rPr>
                        <a:t>Brute Force (N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</a:rPr>
                        <a:t>squared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C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900,000,000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--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 X 1,000,000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</a:rPr>
                        <a:t>Band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</a:rPr>
                        <a:t>sweep</a:t>
                      </a:r>
                      <a:endParaRPr lang="en-C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19,000,000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1/47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X 30,000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</a:rPr>
                        <a:t>Band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</a:rPr>
                        <a:t>sweep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</a:rPr>
                        <a:t>with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</a:rPr>
                        <a:t> spatial</a:t>
                      </a:r>
                      <a:r>
                        <a:rPr lang="fr-CA" sz="2800" baseline="0" dirty="0" smtClean="0">
                          <a:solidFill>
                            <a:srgbClr val="002060"/>
                          </a:solidFill>
                        </a:rPr>
                        <a:t> index</a:t>
                      </a:r>
                      <a:endParaRPr lang="en-C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2,000,000</a:t>
                      </a:r>
                    </a:p>
                    <a:p>
                      <a:pPr algn="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Intersection</a:t>
                      </a:r>
                      <a:r>
                        <a:rPr lang="fr-CA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CA" sz="2400" baseline="0" dirty="0" err="1" smtClean="0">
                          <a:solidFill>
                            <a:srgbClr val="002060"/>
                          </a:solidFill>
                        </a:rPr>
                        <a:t>checks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1/450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rgbClr val="002060"/>
                          </a:solidFill>
                        </a:rPr>
                        <a:t>X 2000</a:t>
                      </a:r>
                      <a:endParaRPr lang="en-C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Persistence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Early</a:t>
            </a:r>
            <a:r>
              <a:rPr lang="fr-CA" dirty="0" smtClean="0"/>
              <a:t> software for least-</a:t>
            </a:r>
            <a:r>
              <a:rPr lang="fr-CA" dirty="0" err="1" smtClean="0"/>
              <a:t>cost</a:t>
            </a:r>
            <a:r>
              <a:rPr lang="fr-CA" dirty="0" smtClean="0"/>
              <a:t> surfaces (</a:t>
            </a:r>
            <a:r>
              <a:rPr lang="fr-CA" dirty="0" err="1" smtClean="0"/>
              <a:t>eg</a:t>
            </a:r>
            <a:r>
              <a:rPr lang="fr-CA" dirty="0" smtClean="0"/>
              <a:t>. MAP Package) </a:t>
            </a:r>
            <a:r>
              <a:rPr lang="fr-CA" dirty="0" err="1" smtClean="0"/>
              <a:t>used</a:t>
            </a:r>
            <a:r>
              <a:rPr lang="fr-CA" dirty="0" smtClean="0"/>
              <a:t> </a:t>
            </a:r>
            <a:r>
              <a:rPr lang="fr-CA" dirty="0" err="1" smtClean="0"/>
              <a:t>Dykstra’s</a:t>
            </a:r>
            <a:r>
              <a:rPr lang="fr-CA" dirty="0" smtClean="0"/>
              <a:t> </a:t>
            </a:r>
            <a:r>
              <a:rPr lang="fr-CA" dirty="0" err="1" smtClean="0"/>
              <a:t>algorithm</a:t>
            </a:r>
            <a:r>
              <a:rPr lang="fr-CA" dirty="0" smtClean="0"/>
              <a:t> (1959)</a:t>
            </a:r>
          </a:p>
          <a:p>
            <a:r>
              <a:rPr lang="fr-CA" dirty="0" smtClean="0"/>
              <a:t>Code </a:t>
            </a:r>
            <a:r>
              <a:rPr lang="fr-CA" dirty="0" err="1" smtClean="0"/>
              <a:t>persists</a:t>
            </a:r>
            <a:r>
              <a:rPr lang="fr-CA" dirty="0" smtClean="0"/>
              <a:t>, </a:t>
            </a:r>
            <a:r>
              <a:rPr lang="fr-CA" dirty="0" err="1" smtClean="0"/>
              <a:t>even</a:t>
            </a:r>
            <a:r>
              <a:rPr lang="fr-CA" dirty="0" smtClean="0"/>
              <a:t> </a:t>
            </a:r>
            <a:r>
              <a:rPr lang="fr-CA" dirty="0" err="1" smtClean="0"/>
              <a:t>though</a:t>
            </a:r>
            <a:r>
              <a:rPr lang="fr-CA" dirty="0" smtClean="0"/>
              <a:t> alternatives are </a:t>
            </a:r>
            <a:r>
              <a:rPr lang="fr-CA" dirty="0" err="1" smtClean="0"/>
              <a:t>well</a:t>
            </a:r>
            <a:r>
              <a:rPr lang="fr-CA" dirty="0" smtClean="0"/>
              <a:t>-</a:t>
            </a:r>
            <a:r>
              <a:rPr lang="fr-CA" dirty="0" err="1" smtClean="0"/>
              <a:t>known</a:t>
            </a:r>
            <a:r>
              <a:rPr lang="fr-CA" dirty="0" smtClean="0"/>
              <a:t> (</a:t>
            </a:r>
            <a:r>
              <a:rPr lang="fr-CA" dirty="0" err="1" smtClean="0"/>
              <a:t>eg</a:t>
            </a:r>
            <a:r>
              <a:rPr lang="fr-CA" dirty="0" smtClean="0"/>
              <a:t>. </a:t>
            </a:r>
            <a:r>
              <a:rPr lang="fr-CA" dirty="0" err="1" smtClean="0"/>
              <a:t>Freedman</a:t>
            </a:r>
            <a:r>
              <a:rPr lang="fr-CA" dirty="0" smtClean="0"/>
              <a:t> and </a:t>
            </a:r>
            <a:r>
              <a:rPr lang="fr-CA" dirty="0" err="1" smtClean="0"/>
              <a:t>Tarjan</a:t>
            </a:r>
            <a:r>
              <a:rPr lang="fr-CA" dirty="0" smtClean="0"/>
              <a:t>, 1984)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54000"/>
            <a:ext cx="12192000" cy="1498600"/>
          </a:xfrm>
        </p:spPr>
        <p:txBody>
          <a:bodyPr/>
          <a:lstStyle/>
          <a:p>
            <a:r>
              <a:rPr lang="fr-CA" sz="7200" dirty="0" err="1" smtClean="0"/>
              <a:t>What</a:t>
            </a:r>
            <a:r>
              <a:rPr lang="fr-CA" sz="7200" dirty="0" smtClean="0"/>
              <a:t> are the challenges?</a:t>
            </a:r>
            <a:endParaRPr lang="en-CA" sz="7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1752600"/>
            <a:ext cx="8915399" cy="637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20800" y="84582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i="1" baseline="0" dirty="0" err="1" smtClean="0">
                <a:solidFill>
                  <a:srgbClr val="FFFF00"/>
                </a:solidFill>
              </a:rPr>
              <a:t>Maybe</a:t>
            </a:r>
            <a:r>
              <a:rPr lang="fr-CA" sz="4800" b="1" i="1" baseline="0" dirty="0" smtClean="0">
                <a:solidFill>
                  <a:srgbClr val="FFFF00"/>
                </a:solidFill>
              </a:rPr>
              <a:t> </a:t>
            </a:r>
            <a:r>
              <a:rPr lang="fr-CA" sz="3200" b="1" i="1" baseline="0" dirty="0" smtClean="0">
                <a:solidFill>
                  <a:srgbClr val="FFFF00"/>
                </a:solidFill>
              </a:rPr>
              <a:t>the </a:t>
            </a:r>
            <a:r>
              <a:rPr lang="fr-CA" sz="3200" b="1" i="1" baseline="0" dirty="0" err="1" smtClean="0">
                <a:solidFill>
                  <a:srgbClr val="FFFF00"/>
                </a:solidFill>
              </a:rPr>
              <a:t>things</a:t>
            </a:r>
            <a:r>
              <a:rPr lang="fr-CA" sz="3200" b="1" i="1" baseline="0" dirty="0" smtClean="0">
                <a:solidFill>
                  <a:srgbClr val="FFFF00"/>
                </a:solidFill>
              </a:rPr>
              <a:t> </a:t>
            </a:r>
            <a:r>
              <a:rPr lang="fr-CA" sz="3200" b="1" i="1" baseline="0" dirty="0" err="1" smtClean="0">
                <a:solidFill>
                  <a:srgbClr val="FFFF00"/>
                </a:solidFill>
              </a:rPr>
              <a:t>we</a:t>
            </a:r>
            <a:r>
              <a:rPr lang="fr-CA" sz="3200" b="1" i="1" baseline="0" dirty="0" smtClean="0">
                <a:solidFill>
                  <a:srgbClr val="FFFF00"/>
                </a:solidFill>
              </a:rPr>
              <a:t> </a:t>
            </a:r>
            <a:r>
              <a:rPr lang="fr-CA" sz="3200" b="1" i="1" baseline="0" dirty="0" err="1" smtClean="0">
                <a:solidFill>
                  <a:srgbClr val="FFFF00"/>
                </a:solidFill>
              </a:rPr>
              <a:t>left</a:t>
            </a:r>
            <a:r>
              <a:rPr lang="fr-CA" sz="3200" b="1" i="1" baseline="0" dirty="0" smtClean="0">
                <a:solidFill>
                  <a:srgbClr val="FFFF00"/>
                </a:solidFill>
              </a:rPr>
              <a:t> </a:t>
            </a:r>
            <a:r>
              <a:rPr lang="fr-CA" sz="3200" b="1" i="1" baseline="0" dirty="0" err="1" smtClean="0">
                <a:solidFill>
                  <a:srgbClr val="FFFF00"/>
                </a:solidFill>
              </a:rPr>
              <a:t>undone</a:t>
            </a:r>
            <a:r>
              <a:rPr lang="fr-CA" sz="3200" b="1" i="1" baseline="0" dirty="0" smtClean="0">
                <a:solidFill>
                  <a:srgbClr val="FFFF00"/>
                </a:solidFill>
              </a:rPr>
              <a:t>…</a:t>
            </a:r>
            <a:endParaRPr lang="en-CA" sz="32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200" y="4800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Reducing</a:t>
            </a:r>
            <a:r>
              <a:rPr lang="fr-CA" dirty="0" smtClean="0"/>
              <a:t> </a:t>
            </a:r>
            <a:r>
              <a:rPr lang="fr-CA" dirty="0" err="1" smtClean="0"/>
              <a:t>complexity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Randolph Franklin and team (</a:t>
            </a:r>
            <a:r>
              <a:rPr lang="fr-CA" dirty="0" err="1" smtClean="0"/>
              <a:t>Brazilians</a:t>
            </a:r>
            <a:r>
              <a:rPr lang="fr-CA" dirty="0" smtClean="0"/>
              <a:t>) </a:t>
            </a:r>
            <a:r>
              <a:rPr lang="fr-CA" dirty="0" err="1" smtClean="0"/>
              <a:t>address</a:t>
            </a:r>
            <a:r>
              <a:rPr lang="fr-CA" dirty="0" smtClean="0"/>
              <a:t> </a:t>
            </a:r>
            <a:r>
              <a:rPr lang="fr-CA" dirty="0" err="1" smtClean="0"/>
              <a:t>pit</a:t>
            </a:r>
            <a:r>
              <a:rPr lang="fr-CA" dirty="0" smtClean="0"/>
              <a:t>-</a:t>
            </a:r>
            <a:r>
              <a:rPr lang="fr-CA" dirty="0" err="1" smtClean="0"/>
              <a:t>filling</a:t>
            </a:r>
            <a:r>
              <a:rPr lang="fr-CA" dirty="0" smtClean="0"/>
              <a:t> (</a:t>
            </a:r>
            <a:r>
              <a:rPr lang="fr-CA" dirty="0" err="1" smtClean="0"/>
              <a:t>topographic</a:t>
            </a:r>
            <a:r>
              <a:rPr lang="fr-CA" dirty="0" smtClean="0"/>
              <a:t> </a:t>
            </a:r>
            <a:r>
              <a:rPr lang="fr-CA" dirty="0" err="1" smtClean="0"/>
              <a:t>preprocessing</a:t>
            </a:r>
            <a:r>
              <a:rPr lang="fr-CA" dirty="0" smtClean="0"/>
              <a:t> for flow direction)</a:t>
            </a:r>
          </a:p>
          <a:p>
            <a:r>
              <a:rPr lang="fr-CA" dirty="0" err="1" smtClean="0"/>
              <a:t>Huge</a:t>
            </a:r>
            <a:r>
              <a:rPr lang="fr-CA" dirty="0" smtClean="0"/>
              <a:t> </a:t>
            </a:r>
            <a:r>
              <a:rPr lang="fr-CA" dirty="0" err="1" smtClean="0"/>
              <a:t>reductions</a:t>
            </a:r>
            <a:r>
              <a:rPr lang="fr-CA" dirty="0" smtClean="0"/>
              <a:t> (</a:t>
            </a:r>
            <a:r>
              <a:rPr lang="fr-CA" dirty="0" err="1" smtClean="0"/>
              <a:t>near</a:t>
            </a:r>
            <a:r>
              <a:rPr lang="fr-CA" dirty="0" smtClean="0"/>
              <a:t> </a:t>
            </a:r>
            <a:r>
              <a:rPr lang="fr-CA" dirty="0" err="1" smtClean="0"/>
              <a:t>linear</a:t>
            </a:r>
            <a:r>
              <a:rPr lang="fr-CA" dirty="0" smtClean="0"/>
              <a:t> performance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larger</a:t>
            </a:r>
            <a:r>
              <a:rPr lang="fr-CA" dirty="0" smtClean="0"/>
              <a:t> </a:t>
            </a:r>
            <a:r>
              <a:rPr lang="fr-CA" dirty="0" err="1" smtClean="0"/>
              <a:t>grids</a:t>
            </a:r>
            <a:r>
              <a:rPr lang="fr-CA" dirty="0" smtClean="0"/>
              <a:t>; a few percent of </a:t>
            </a:r>
            <a:r>
              <a:rPr lang="fr-CA" dirty="0" err="1" smtClean="0"/>
              <a:t>current</a:t>
            </a:r>
            <a:r>
              <a:rPr lang="fr-CA" dirty="0" smtClean="0"/>
              <a:t> </a:t>
            </a:r>
            <a:r>
              <a:rPr lang="fr-CA" dirty="0" err="1" smtClean="0"/>
              <a:t>industry</a:t>
            </a:r>
            <a:r>
              <a:rPr lang="fr-CA" dirty="0" smtClean="0"/>
              <a:t> standards)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879600"/>
          </a:xfrm>
        </p:spPr>
        <p:txBody>
          <a:bodyPr/>
          <a:lstStyle/>
          <a:p>
            <a:r>
              <a:rPr lang="fr-CA" sz="6600" dirty="0" err="1" smtClean="0"/>
              <a:t>Solving</a:t>
            </a:r>
            <a:r>
              <a:rPr lang="fr-CA" sz="6600" dirty="0" smtClean="0"/>
              <a:t> </a:t>
            </a:r>
            <a:r>
              <a:rPr lang="fr-CA" sz="6600" dirty="0" err="1" smtClean="0"/>
              <a:t>truly</a:t>
            </a:r>
            <a:r>
              <a:rPr lang="fr-CA" sz="6600" dirty="0" smtClean="0"/>
              <a:t> </a:t>
            </a:r>
            <a:r>
              <a:rPr lang="fr-CA" sz="6600" dirty="0" err="1" smtClean="0"/>
              <a:t>big</a:t>
            </a:r>
            <a:r>
              <a:rPr lang="fr-CA" sz="6600" dirty="0" smtClean="0"/>
              <a:t> </a:t>
            </a:r>
            <a:r>
              <a:rPr lang="fr-CA" sz="6600" dirty="0" err="1" smtClean="0"/>
              <a:t>problems</a:t>
            </a:r>
            <a:endParaRPr lang="en-C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8966200" cy="5715000"/>
          </a:xfrm>
        </p:spPr>
        <p:txBody>
          <a:bodyPr/>
          <a:lstStyle/>
          <a:p>
            <a:r>
              <a:rPr lang="fr-CA" dirty="0" smtClean="0"/>
              <a:t>Survey </a:t>
            </a:r>
            <a:r>
              <a:rPr lang="fr-CA" dirty="0" err="1" smtClean="0"/>
              <a:t>adjustments</a:t>
            </a:r>
            <a:endParaRPr lang="fr-CA" dirty="0" smtClean="0"/>
          </a:p>
          <a:p>
            <a:pPr marL="749300" lvl="1">
              <a:lnSpc>
                <a:spcPts val="5900"/>
              </a:lnSpc>
              <a:spcAft>
                <a:spcPts val="1600"/>
              </a:spcAft>
            </a:pPr>
            <a:r>
              <a:rPr lang="fr-CA" dirty="0" err="1" smtClean="0"/>
              <a:t>Gigantic</a:t>
            </a:r>
            <a:r>
              <a:rPr lang="fr-CA" dirty="0" smtClean="0"/>
              <a:t> matrices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constraints</a:t>
            </a:r>
            <a:endParaRPr lang="fr-CA" dirty="0" smtClean="0"/>
          </a:p>
          <a:p>
            <a:pPr marL="1206500" lvl="2">
              <a:lnSpc>
                <a:spcPts val="5900"/>
              </a:lnSpc>
              <a:spcAft>
                <a:spcPts val="1600"/>
              </a:spcAft>
            </a:pPr>
            <a:r>
              <a:rPr lang="fr-CA" dirty="0" err="1" smtClean="0"/>
              <a:t>Dynamic</a:t>
            </a:r>
            <a:r>
              <a:rPr lang="fr-CA" dirty="0" smtClean="0"/>
              <a:t> </a:t>
            </a:r>
            <a:r>
              <a:rPr lang="fr-CA" dirty="0" err="1" smtClean="0"/>
              <a:t>Datums</a:t>
            </a:r>
            <a:endParaRPr lang="fr-CA" dirty="0" smtClean="0"/>
          </a:p>
          <a:p>
            <a:pPr marL="1206500" lvl="2">
              <a:lnSpc>
                <a:spcPts val="5900"/>
              </a:lnSpc>
              <a:spcAft>
                <a:spcPts val="1600"/>
              </a:spcAft>
            </a:pPr>
            <a:r>
              <a:rPr lang="fr-CA" dirty="0" smtClean="0"/>
              <a:t>No </a:t>
            </a:r>
            <a:r>
              <a:rPr lang="fr-CA" dirty="0" err="1" smtClean="0"/>
              <a:t>fixed</a:t>
            </a:r>
            <a:r>
              <a:rPr lang="fr-CA" dirty="0" smtClean="0"/>
              <a:t> points</a:t>
            </a:r>
          </a:p>
          <a:p>
            <a:r>
              <a:rPr lang="fr-CA" dirty="0" err="1" smtClean="0"/>
              <a:t>Now</a:t>
            </a:r>
            <a:r>
              <a:rPr lang="fr-CA" dirty="0" smtClean="0"/>
              <a:t> possible to </a:t>
            </a:r>
            <a:r>
              <a:rPr lang="fr-CA" dirty="0" err="1" smtClean="0"/>
              <a:t>perform</a:t>
            </a:r>
            <a:r>
              <a:rPr lang="fr-CA" dirty="0" smtClean="0"/>
              <a:t> </a:t>
            </a:r>
            <a:r>
              <a:rPr lang="fr-CA" dirty="0" err="1" smtClean="0"/>
              <a:t>simultaneous</a:t>
            </a:r>
            <a:r>
              <a:rPr lang="fr-CA" dirty="0" smtClean="0"/>
              <a:t> </a:t>
            </a:r>
            <a:r>
              <a:rPr lang="fr-CA" dirty="0" err="1" smtClean="0"/>
              <a:t>adjustments</a:t>
            </a:r>
            <a:r>
              <a:rPr lang="fr-CA" dirty="0" smtClean="0"/>
              <a:t> for </a:t>
            </a:r>
            <a:r>
              <a:rPr lang="fr-CA" dirty="0" err="1" smtClean="0"/>
              <a:t>whole</a:t>
            </a:r>
            <a:r>
              <a:rPr lang="fr-CA" dirty="0" smtClean="0"/>
              <a:t> </a:t>
            </a:r>
            <a:r>
              <a:rPr lang="fr-CA" dirty="0" err="1" smtClean="0"/>
              <a:t>geodetic</a:t>
            </a:r>
            <a:r>
              <a:rPr lang="fr-CA" dirty="0" smtClean="0"/>
              <a:t> network</a:t>
            </a:r>
          </a:p>
          <a:p>
            <a:pPr lvl="1"/>
            <a:r>
              <a:rPr lang="fr-CA" dirty="0" err="1" smtClean="0"/>
              <a:t>Even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cadastre  (NZ)</a:t>
            </a:r>
            <a:endParaRPr lang="en-CA" dirty="0"/>
          </a:p>
        </p:txBody>
      </p:sp>
      <p:pic>
        <p:nvPicPr>
          <p:cNvPr id="4" name="Picture 2" descr="http://www.ga.gov.au/servlet/BigObjFileManager?bigobjid=GA5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419600"/>
            <a:ext cx="2844527" cy="36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 bwMode="auto">
          <a:xfrm>
            <a:off x="9626600" y="4800600"/>
            <a:ext cx="3168352" cy="2952328"/>
          </a:xfrm>
          <a:prstGeom prst="noSmoking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867400"/>
            <a:ext cx="10464800" cy="2438400"/>
          </a:xfrm>
        </p:spPr>
        <p:txBody>
          <a:bodyPr/>
          <a:lstStyle/>
          <a:p>
            <a:r>
              <a:rPr lang="fr-CA" dirty="0" err="1" smtClean="0"/>
              <a:t>Even</a:t>
            </a:r>
            <a:r>
              <a:rPr lang="fr-CA" dirty="0" smtClean="0"/>
              <a:t> </a:t>
            </a:r>
            <a:r>
              <a:rPr lang="fr-CA" dirty="0" err="1" smtClean="0"/>
              <a:t>bigger</a:t>
            </a:r>
            <a:r>
              <a:rPr lang="fr-CA" dirty="0" smtClean="0"/>
              <a:t>: </a:t>
            </a:r>
            <a:r>
              <a:rPr lang="fr-CA" dirty="0" err="1" smtClean="0"/>
              <a:t>sensors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228600"/>
            <a:ext cx="692762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07400" y="1219200"/>
            <a:ext cx="4038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solidFill>
                  <a:srgbClr val="FFFF00"/>
                </a:solidFill>
              </a:rPr>
              <a:t>Theme 2</a:t>
            </a:r>
            <a:endParaRPr lang="en-A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330200" y="254000"/>
            <a:ext cx="8763000" cy="1651000"/>
          </a:xfrm>
        </p:spPr>
        <p:txBody>
          <a:bodyPr/>
          <a:lstStyle/>
          <a:p>
            <a:pPr indent="0" eaLnBrk="1" hangingPunct="1"/>
            <a:r>
              <a:rPr lang="fr-CA" sz="6600" smtClean="0"/>
              <a:t>A river gage: </a:t>
            </a:r>
            <a:br>
              <a:rPr lang="fr-CA" sz="6600" smtClean="0"/>
            </a:br>
            <a:r>
              <a:rPr lang="fr-CA" sz="2800" smtClean="0"/>
              <a:t>12048000 Dungeness River near Sequim WA</a:t>
            </a:r>
            <a:endParaRPr lang="en-US" sz="2800" smtClean="0"/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77800" y="1752600"/>
            <a:ext cx="12573000" cy="7543800"/>
          </a:xfrm>
        </p:spPr>
        <p:txBody>
          <a:bodyPr/>
          <a:lstStyle/>
          <a:p>
            <a:pPr eaLnBrk="1" hangingPunct="1"/>
            <a:r>
              <a:rPr lang="fr-CA" dirty="0" smtClean="0"/>
              <a:t>Location: </a:t>
            </a:r>
            <a:r>
              <a:rPr lang="fr-CA" dirty="0" err="1" smtClean="0"/>
              <a:t>Fixed</a:t>
            </a:r>
            <a:endParaRPr lang="fr-CA" dirty="0" smtClean="0"/>
          </a:p>
          <a:p>
            <a:pPr eaLnBrk="1" hangingPunct="1"/>
            <a:r>
              <a:rPr lang="fr-CA" dirty="0" smtClean="0"/>
              <a:t>Time: </a:t>
            </a:r>
            <a:r>
              <a:rPr lang="fr-CA" dirty="0" err="1" smtClean="0"/>
              <a:t>Controlled</a:t>
            </a:r>
            <a:endParaRPr lang="fr-CA" dirty="0" smtClean="0"/>
          </a:p>
          <a:p>
            <a:pPr eaLnBrk="1" hangingPunct="1"/>
            <a:r>
              <a:rPr lang="fr-CA" dirty="0" err="1" smtClean="0"/>
              <a:t>Height</a:t>
            </a:r>
            <a:r>
              <a:rPr lang="fr-CA" dirty="0" smtClean="0"/>
              <a:t> (of water): </a:t>
            </a:r>
            <a:r>
              <a:rPr lang="fr-CA" dirty="0" err="1" smtClean="0"/>
              <a:t>Measured</a:t>
            </a:r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r>
              <a:rPr lang="fr-CA" i="1" dirty="0" smtClean="0"/>
              <a:t>But how </a:t>
            </a:r>
            <a:r>
              <a:rPr lang="fr-CA" i="1" dirty="0" err="1" smtClean="0"/>
              <a:t>does</a:t>
            </a:r>
            <a:r>
              <a:rPr lang="fr-CA" i="1" dirty="0" smtClean="0"/>
              <a:t> the roll of </a:t>
            </a:r>
            <a:r>
              <a:rPr lang="fr-CA" i="1" dirty="0" err="1" smtClean="0"/>
              <a:t>paper</a:t>
            </a:r>
            <a:r>
              <a:rPr lang="fr-CA" i="1" dirty="0" smtClean="0"/>
              <a:t> </a:t>
            </a:r>
            <a:r>
              <a:rPr lang="fr-CA" i="1" dirty="0" err="1" smtClean="0"/>
              <a:t>get</a:t>
            </a:r>
            <a:r>
              <a:rPr lang="fr-CA" i="1" dirty="0" smtClean="0"/>
              <a:t> </a:t>
            </a:r>
            <a:r>
              <a:rPr lang="fr-CA" i="1" dirty="0" err="1" smtClean="0"/>
              <a:t>from</a:t>
            </a:r>
            <a:r>
              <a:rPr lang="fr-CA" i="1" dirty="0" smtClean="0"/>
              <a:t> the gage </a:t>
            </a:r>
            <a:r>
              <a:rPr lang="fr-CA" i="1" dirty="0" err="1" smtClean="0"/>
              <a:t>into</a:t>
            </a:r>
            <a:r>
              <a:rPr lang="fr-CA" i="1" dirty="0" smtClean="0"/>
              <a:t> use as a </a:t>
            </a:r>
            <a:r>
              <a:rPr lang="fr-CA" i="1" dirty="0" err="1" smtClean="0"/>
              <a:t>measurement</a:t>
            </a:r>
            <a:r>
              <a:rPr lang="fr-CA" i="1" dirty="0" smtClean="0"/>
              <a:t>?</a:t>
            </a:r>
          </a:p>
          <a:p>
            <a:pPr eaLnBrk="1" hangingPunct="1"/>
            <a:r>
              <a:rPr lang="fr-CA" i="1" dirty="0" err="1" smtClean="0"/>
              <a:t>Missing</a:t>
            </a:r>
            <a:r>
              <a:rPr lang="fr-CA" i="1" dirty="0" smtClean="0"/>
              <a:t> components: the </a:t>
            </a:r>
            <a:r>
              <a:rPr lang="fr-CA" i="1" dirty="0" err="1" smtClean="0"/>
              <a:t>guy</a:t>
            </a:r>
            <a:r>
              <a:rPr lang="fr-CA" i="1" dirty="0" smtClean="0"/>
              <a:t> </a:t>
            </a:r>
            <a:r>
              <a:rPr lang="fr-CA" i="1" dirty="0" err="1" smtClean="0"/>
              <a:t>with</a:t>
            </a:r>
            <a:r>
              <a:rPr lang="fr-CA" i="1" dirty="0" smtClean="0"/>
              <a:t> a pickup truck, and the </a:t>
            </a:r>
            <a:r>
              <a:rPr lang="fr-CA" i="1" dirty="0" err="1" smtClean="0"/>
              <a:t>digitizer</a:t>
            </a:r>
            <a:r>
              <a:rPr lang="fr-CA" i="1" dirty="0" smtClean="0"/>
              <a:t>- </a:t>
            </a:r>
            <a:r>
              <a:rPr lang="fr-CA" i="1" dirty="0" err="1" smtClean="0"/>
              <a:t>many</a:t>
            </a:r>
            <a:r>
              <a:rPr lang="fr-CA" i="1" dirty="0" smtClean="0"/>
              <a:t> </a:t>
            </a:r>
            <a:r>
              <a:rPr lang="fr-CA" i="1" dirty="0" err="1" smtClean="0"/>
              <a:t>steps</a:t>
            </a:r>
            <a:r>
              <a:rPr lang="fr-CA" i="1" dirty="0" smtClean="0"/>
              <a:t>…</a:t>
            </a:r>
            <a:endParaRPr lang="en-US" i="1" dirty="0" smtClean="0"/>
          </a:p>
        </p:txBody>
      </p:sp>
      <p:pic>
        <p:nvPicPr>
          <p:cNvPr id="11268" name="Picture 2" descr="http://wa.water.usgs.gov/nwis_imgs/photos/dungenes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400" y="33338"/>
            <a:ext cx="363855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9626600" y="9372600"/>
            <a:ext cx="3124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600">
                <a:solidFill>
                  <a:srgbClr val="FFC000"/>
                </a:solidFill>
              </a:rPr>
              <a:t>Photo courtesy US Geological Survey</a:t>
            </a:r>
            <a:endParaRPr lang="en-US" sz="16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12344400" cy="1219200"/>
          </a:xfrm>
        </p:spPr>
        <p:txBody>
          <a:bodyPr/>
          <a:lstStyle/>
          <a:p>
            <a:pPr indent="0" eaLnBrk="1" hangingPunct="1"/>
            <a:r>
              <a:rPr lang="fr-FR" sz="7200" smtClean="0"/>
              <a:t>Advances in measurement</a:t>
            </a:r>
            <a:endParaRPr lang="fr-FR" smtClean="0"/>
          </a:p>
        </p:txBody>
      </p:sp>
      <p:pic>
        <p:nvPicPr>
          <p:cNvPr id="12291" name="Picture 6" descr="http://wa.water.usgs.gov/nwis_imgs/photos/12048000.g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3800" y="1828800"/>
            <a:ext cx="2600325" cy="393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76400"/>
            <a:ext cx="11201400" cy="7543800"/>
          </a:xfrm>
        </p:spPr>
        <p:txBody>
          <a:bodyPr/>
          <a:lstStyle/>
          <a:p>
            <a:pPr indent="0" algn="l" eaLnBrk="1" hangingPunct="1"/>
            <a:r>
              <a:rPr lang="fr-FR" dirty="0" smtClean="0"/>
              <a:t> </a:t>
            </a:r>
            <a:r>
              <a:rPr lang="fr-FR" sz="4000" b="1" dirty="0" err="1" smtClean="0"/>
              <a:t>Astounding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increase</a:t>
            </a:r>
            <a:endParaRPr lang="fr-FR" sz="4000" b="1" dirty="0" smtClean="0"/>
          </a:p>
          <a:p>
            <a:pPr lvl="2" indent="0" algn="l" eaLnBrk="1" hangingPunct="1">
              <a:spcAft>
                <a:spcPts val="1200"/>
              </a:spcAft>
              <a:buFontTx/>
              <a:buChar char="•"/>
            </a:pPr>
            <a:r>
              <a:rPr lang="fr-FR" b="1" dirty="0" smtClean="0"/>
              <a:t> </a:t>
            </a:r>
            <a:r>
              <a:rPr lang="fr-FR" sz="3200" b="1" dirty="0" smtClean="0"/>
              <a:t>In spatial </a:t>
            </a:r>
            <a:r>
              <a:rPr lang="fr-FR" sz="3200" b="1" dirty="0" err="1" smtClean="0"/>
              <a:t>accuracy</a:t>
            </a:r>
            <a:endParaRPr lang="fr-FR" sz="3200" b="1" dirty="0" smtClean="0"/>
          </a:p>
          <a:p>
            <a:pPr lvl="2" indent="0" algn="l" eaLnBrk="1" hangingPunct="1">
              <a:spcAft>
                <a:spcPts val="1200"/>
              </a:spcAft>
              <a:buFontTx/>
              <a:buChar char="•"/>
            </a:pPr>
            <a:r>
              <a:rPr lang="fr-FR" sz="3200" b="1" dirty="0" smtClean="0"/>
              <a:t> In speed of </a:t>
            </a:r>
            <a:r>
              <a:rPr lang="fr-FR" sz="3200" b="1" dirty="0" err="1" smtClean="0"/>
              <a:t>measurement</a:t>
            </a:r>
            <a:endParaRPr lang="fr-FR" sz="3200" b="1" dirty="0" smtClean="0"/>
          </a:p>
          <a:p>
            <a:pPr lvl="2" indent="0" algn="l" eaLnBrk="1" hangingPunct="1">
              <a:spcAft>
                <a:spcPts val="1200"/>
              </a:spcAft>
              <a:buFontTx/>
              <a:buChar char="•"/>
            </a:pPr>
            <a:r>
              <a:rPr lang="fr-FR" sz="3200" b="1" dirty="0" smtClean="0"/>
              <a:t> In </a:t>
            </a:r>
            <a:r>
              <a:rPr lang="fr-FR" sz="3200" b="1" dirty="0" err="1" smtClean="0"/>
              <a:t>smaller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sensors</a:t>
            </a:r>
            <a:r>
              <a:rPr lang="fr-FR" sz="3200" b="1" dirty="0" smtClean="0"/>
              <a:t> – </a:t>
            </a:r>
            <a:r>
              <a:rPr lang="fr-FR" sz="3200" b="1" dirty="0" err="1" smtClean="0"/>
              <a:t>everywhere</a:t>
            </a:r>
            <a:endParaRPr lang="fr-FR" sz="3200" b="1" dirty="0" smtClean="0"/>
          </a:p>
          <a:p>
            <a:pPr lvl="2" indent="0" algn="l" eaLnBrk="1" hangingPunct="1">
              <a:spcAft>
                <a:spcPts val="1200"/>
              </a:spcAft>
              <a:buFontTx/>
              <a:buChar char="•"/>
            </a:pPr>
            <a:r>
              <a:rPr lang="fr-FR" sz="3200" b="1" dirty="0" smtClean="0"/>
              <a:t> In networks to </a:t>
            </a:r>
            <a:r>
              <a:rPr lang="fr-FR" sz="3200" b="1" dirty="0" err="1" smtClean="0"/>
              <a:t>connect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sensors</a:t>
            </a:r>
            <a:endParaRPr lang="fr-FR" sz="3200" dirty="0" smtClean="0"/>
          </a:p>
          <a:p>
            <a:pPr indent="0" algn="l" eaLnBrk="1" hangingPunct="1">
              <a:buFontTx/>
              <a:buChar char="•"/>
            </a:pPr>
            <a:r>
              <a:rPr lang="fr-FR" sz="3600" b="1" i="1" dirty="0" smtClean="0"/>
              <a:t>The « flood » of data </a:t>
            </a:r>
            <a:r>
              <a:rPr lang="fr-FR" sz="3600" b="1" i="1" dirty="0" err="1" smtClean="0"/>
              <a:t>from</a:t>
            </a:r>
            <a:r>
              <a:rPr lang="fr-FR" sz="3600" b="1" i="1" dirty="0" smtClean="0"/>
              <a:t> the </a:t>
            </a:r>
            <a:r>
              <a:rPr lang="fr-FR" sz="3600" b="1" i="1" dirty="0" err="1" smtClean="0"/>
              <a:t>sky</a:t>
            </a:r>
            <a:r>
              <a:rPr lang="fr-FR" sz="3600" b="1" i="1" dirty="0" smtClean="0"/>
              <a:t> has not </a:t>
            </a:r>
            <a:r>
              <a:rPr lang="fr-FR" sz="3600" b="1" i="1" dirty="0" err="1" smtClean="0"/>
              <a:t>overwhelmed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our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processing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capacity</a:t>
            </a:r>
            <a:r>
              <a:rPr lang="fr-FR" sz="3600" b="1" i="1" dirty="0" smtClean="0"/>
              <a:t>.</a:t>
            </a:r>
          </a:p>
          <a:p>
            <a:pPr indent="0" algn="l" eaLnBrk="1" hangingPunct="1">
              <a:buFontTx/>
              <a:buChar char="•"/>
            </a:pPr>
            <a:r>
              <a:rPr lang="fr-FR" sz="3600" b="1" i="1" dirty="0" err="1" smtClean="0"/>
              <a:t>Too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much</a:t>
            </a:r>
            <a:r>
              <a:rPr lang="fr-FR" sz="3600" b="1" i="1" dirty="0" smtClean="0"/>
              <a:t> effort </a:t>
            </a:r>
            <a:r>
              <a:rPr lang="fr-FR" sz="3600" b="1" i="1" dirty="0" err="1" smtClean="0"/>
              <a:t>expended</a:t>
            </a:r>
            <a:r>
              <a:rPr lang="fr-FR" sz="3600" b="1" i="1" dirty="0" smtClean="0"/>
              <a:t> in </a:t>
            </a:r>
            <a:r>
              <a:rPr lang="fr-FR" sz="3600" b="1" i="1" dirty="0" err="1" smtClean="0"/>
              <a:t>replicating</a:t>
            </a:r>
            <a:r>
              <a:rPr lang="fr-FR" sz="3600" b="1" i="1" dirty="0" smtClean="0"/>
              <a:t> the </a:t>
            </a:r>
            <a:r>
              <a:rPr lang="fr-FR" sz="3600" b="1" i="1" dirty="0" err="1" smtClean="0"/>
              <a:t>old</a:t>
            </a:r>
            <a:r>
              <a:rPr lang="fr-FR" sz="3600" b="1" i="1" dirty="0" smtClean="0"/>
              <a:t> </a:t>
            </a:r>
            <a:r>
              <a:rPr lang="fr-FR" sz="3600" b="1" i="1" dirty="0" err="1" smtClean="0"/>
              <a:t>ways</a:t>
            </a:r>
            <a:r>
              <a:rPr lang="fr-FR" sz="3600" b="1" i="1" dirty="0" smtClean="0"/>
              <a:t> of </a:t>
            </a:r>
            <a:r>
              <a:rPr lang="fr-FR" sz="3600" b="1" i="1" dirty="0" err="1" smtClean="0"/>
              <a:t>seeing</a:t>
            </a:r>
            <a:r>
              <a:rPr lang="fr-FR" sz="3600" b="1" i="1" dirty="0" smtClean="0"/>
              <a:t> the world.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44600" y="228600"/>
            <a:ext cx="10464800" cy="1447800"/>
          </a:xfrm>
        </p:spPr>
        <p:txBody>
          <a:bodyPr/>
          <a:lstStyle/>
          <a:p>
            <a:pPr indent="0" eaLnBrk="1" hangingPunct="1"/>
            <a:r>
              <a:rPr lang="fr-CA" smtClean="0"/>
              <a:t>Sensors everywhere</a:t>
            </a:r>
            <a:endParaRPr lang="en-US" smtClean="0"/>
          </a:p>
        </p:txBody>
      </p:sp>
      <p:pic>
        <p:nvPicPr>
          <p:cNvPr id="13315" name="Content Placeholder 3" descr="Salmon with 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0" y="2590800"/>
            <a:ext cx="3378200" cy="1863725"/>
          </a:xfrm>
        </p:spPr>
      </p:pic>
      <p:pic>
        <p:nvPicPr>
          <p:cNvPr id="13316" name="Picture 5" descr="tapis_P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0" y="4648200"/>
            <a:ext cx="35623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11400" y="4495800"/>
            <a:ext cx="6629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1825" indent="-1089025" algn="l">
              <a:defRPr/>
            </a:pPr>
            <a:r>
              <a:rPr lang="fr-CA" sz="4800" baseline="0" dirty="0">
                <a:solidFill>
                  <a:srgbClr val="FFFF00"/>
                </a:solidFill>
              </a:rPr>
              <a:t>PIT-tag </a:t>
            </a:r>
            <a:r>
              <a:rPr lang="fr-CA" sz="4800" baseline="0" dirty="0" err="1">
                <a:solidFill>
                  <a:srgbClr val="FFFF00"/>
                </a:solidFill>
              </a:rPr>
              <a:t>inserted</a:t>
            </a:r>
            <a:r>
              <a:rPr lang="fr-CA" sz="4800" baseline="0" dirty="0">
                <a:solidFill>
                  <a:srgbClr val="FFFF00"/>
                </a:solidFill>
              </a:rPr>
              <a:t> </a:t>
            </a:r>
            <a:r>
              <a:rPr lang="fr-CA" sz="4800" baseline="0" dirty="0" err="1">
                <a:solidFill>
                  <a:srgbClr val="FFFF00"/>
                </a:solidFill>
              </a:rPr>
              <a:t>inside</a:t>
            </a:r>
            <a:r>
              <a:rPr lang="fr-CA" sz="4800" baseline="0" dirty="0">
                <a:solidFill>
                  <a:srgbClr val="FFFF00"/>
                </a:solidFill>
              </a:rPr>
              <a:t> </a:t>
            </a:r>
            <a:r>
              <a:rPr lang="fr-CA" sz="4800" baseline="0" dirty="0" err="1">
                <a:solidFill>
                  <a:srgbClr val="FFFF00"/>
                </a:solidFill>
              </a:rPr>
              <a:t>salmon</a:t>
            </a:r>
            <a:r>
              <a:rPr lang="fr-CA" sz="4800" baseline="0" dirty="0">
                <a:solidFill>
                  <a:srgbClr val="FFFF00"/>
                </a:solidFill>
              </a:rPr>
              <a:t> </a:t>
            </a:r>
            <a:r>
              <a:rPr lang="fr-CA" sz="4800" baseline="0" dirty="0" err="1">
                <a:solidFill>
                  <a:srgbClr val="FFFF00"/>
                </a:solidFill>
              </a:rPr>
              <a:t>juvenile</a:t>
            </a:r>
            <a:r>
              <a:rPr lang="fr-CA" sz="4800" baseline="0" dirty="0">
                <a:solidFill>
                  <a:srgbClr val="FFFF00"/>
                </a:solidFill>
              </a:rPr>
              <a:t> (passive)</a:t>
            </a:r>
          </a:p>
          <a:p>
            <a:pPr marL="631825" indent="-1089025" algn="l">
              <a:defRPr/>
            </a:pPr>
            <a:r>
              <a:rPr lang="fr-CA" sz="4800" baseline="0" dirty="0" err="1">
                <a:solidFill>
                  <a:srgbClr val="FFFF00"/>
                </a:solidFill>
              </a:rPr>
              <a:t>Antenna</a:t>
            </a:r>
            <a:r>
              <a:rPr lang="fr-CA" sz="4800" baseline="0" dirty="0">
                <a:solidFill>
                  <a:srgbClr val="FFFF00"/>
                </a:solidFill>
              </a:rPr>
              <a:t> </a:t>
            </a:r>
            <a:r>
              <a:rPr lang="fr-CA" sz="4800" baseline="0" dirty="0" err="1">
                <a:solidFill>
                  <a:srgbClr val="FFFF00"/>
                </a:solidFill>
              </a:rPr>
              <a:t>array</a:t>
            </a:r>
            <a:r>
              <a:rPr lang="fr-CA" sz="4800" baseline="0" dirty="0">
                <a:solidFill>
                  <a:srgbClr val="FFFF00"/>
                </a:solidFill>
              </a:rPr>
              <a:t> (active) </a:t>
            </a:r>
            <a:r>
              <a:rPr lang="fr-CA" sz="4800" baseline="0" dirty="0" err="1">
                <a:solidFill>
                  <a:srgbClr val="FFFF00"/>
                </a:solidFill>
              </a:rPr>
              <a:t>placed</a:t>
            </a:r>
            <a:r>
              <a:rPr lang="fr-CA" sz="4800" baseline="0" dirty="0">
                <a:solidFill>
                  <a:srgbClr val="FFFF00"/>
                </a:solidFill>
              </a:rPr>
              <a:t> </a:t>
            </a:r>
            <a:r>
              <a:rPr lang="fr-CA" sz="4800" baseline="0" dirty="0" err="1">
                <a:solidFill>
                  <a:srgbClr val="FFFF00"/>
                </a:solidFill>
              </a:rPr>
              <a:t>under</a:t>
            </a:r>
            <a:r>
              <a:rPr lang="fr-CA" sz="4800" baseline="0" dirty="0">
                <a:solidFill>
                  <a:srgbClr val="FFFF00"/>
                </a:solidFill>
              </a:rPr>
              <a:t> the </a:t>
            </a:r>
            <a:r>
              <a:rPr lang="fr-CA" sz="4800" baseline="0" dirty="0" err="1">
                <a:solidFill>
                  <a:srgbClr val="FFFF00"/>
                </a:solidFill>
              </a:rPr>
              <a:t>stream</a:t>
            </a:r>
            <a:r>
              <a:rPr lang="fr-CA" sz="4800" baseline="0" dirty="0">
                <a:solidFill>
                  <a:srgbClr val="FFFF00"/>
                </a:solidFill>
              </a:rPr>
              <a:t> </a:t>
            </a:r>
            <a:r>
              <a:rPr lang="fr-CA" sz="4800" baseline="0" dirty="0" err="1">
                <a:solidFill>
                  <a:srgbClr val="FFFF00"/>
                </a:solidFill>
              </a:rPr>
              <a:t>bed</a:t>
            </a:r>
            <a:endParaRPr lang="fr-CA" sz="4800" baseline="0" dirty="0">
              <a:solidFill>
                <a:srgbClr val="FFFF00"/>
              </a:solidFill>
            </a:endParaRPr>
          </a:p>
          <a:p>
            <a:pPr algn="l">
              <a:defRPr/>
            </a:pP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064000" y="22098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4400" i="1" baseline="0" dirty="0" err="1" smtClean="0">
                <a:solidFill>
                  <a:srgbClr val="FFC000"/>
                </a:solidFill>
              </a:rPr>
              <a:t>Example</a:t>
            </a:r>
            <a:r>
              <a:rPr lang="fr-CA" sz="4400" i="1" baseline="0" dirty="0" smtClean="0">
                <a:solidFill>
                  <a:srgbClr val="FFC000"/>
                </a:solidFill>
              </a:rPr>
              <a:t> </a:t>
            </a:r>
            <a:r>
              <a:rPr lang="fr-CA" sz="4400" i="1" baseline="0" dirty="0" err="1" smtClean="0">
                <a:solidFill>
                  <a:srgbClr val="FFC000"/>
                </a:solidFill>
              </a:rPr>
              <a:t>from</a:t>
            </a:r>
            <a:r>
              <a:rPr lang="fr-CA" sz="4400" i="1" baseline="0" dirty="0" smtClean="0">
                <a:solidFill>
                  <a:srgbClr val="FFC000"/>
                </a:solidFill>
              </a:rPr>
              <a:t> </a:t>
            </a:r>
            <a:r>
              <a:rPr lang="fr-CA" sz="4400" i="1" baseline="0" dirty="0">
                <a:solidFill>
                  <a:srgbClr val="FFC000"/>
                </a:solidFill>
              </a:rPr>
              <a:t>GEOIDE </a:t>
            </a:r>
            <a:r>
              <a:rPr lang="fr-CA" sz="4400" i="1" baseline="0" dirty="0" err="1" smtClean="0">
                <a:solidFill>
                  <a:srgbClr val="FFC000"/>
                </a:solidFill>
              </a:rPr>
              <a:t>project</a:t>
            </a:r>
            <a:endParaRPr lang="fr-CA" sz="4400" baseline="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457 0.03827 C 0.54027 -0.00618 0.25018 0.02671 0.103 0.02639 C 0.09092 0.02443 0.08152 0.01613 0.06931 0.0145 C 0.04918 0.01189 0.02904 0.00929 0.0089 0.00652 C 0.00439 0.00505 -0.00501 0.00391 -0.00501 0.00391 L 1.64999E-6 6.69598E-6 " pathEditMode="relative" ptsTypes="ffffAA"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1811000" cy="2209800"/>
          </a:xfrm>
        </p:spPr>
        <p:txBody>
          <a:bodyPr/>
          <a:lstStyle/>
          <a:p>
            <a:pPr indent="0" eaLnBrk="1" hangingPunct="1"/>
            <a:r>
              <a:rPr lang="fr-CA" dirty="0" err="1" smtClean="0"/>
              <a:t>Results</a:t>
            </a:r>
            <a:r>
              <a:rPr lang="fr-CA" dirty="0" smtClean="0"/>
              <a:t>: </a:t>
            </a:r>
            <a:r>
              <a:rPr lang="fr-CA" sz="6600" dirty="0" smtClean="0"/>
              <a:t>a </a:t>
            </a:r>
            <a:r>
              <a:rPr lang="fr-CA" sz="6600" dirty="0" err="1" smtClean="0"/>
              <a:t>sensor</a:t>
            </a:r>
            <a:r>
              <a:rPr lang="fr-CA" sz="6600" dirty="0" smtClean="0"/>
              <a:t> network opens new science</a:t>
            </a:r>
            <a:endParaRPr lang="en-US" sz="6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4000" y="6400800"/>
            <a:ext cx="12496800" cy="3200400"/>
          </a:xfrm>
        </p:spPr>
        <p:txBody>
          <a:bodyPr>
            <a:noAutofit/>
          </a:bodyPr>
          <a:lstStyle/>
          <a:p>
            <a:pPr indent="0" algn="l" eaLnBrk="1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fr-CA" sz="3600" i="1" dirty="0" smtClean="0"/>
              <a:t>As </a:t>
            </a:r>
            <a:r>
              <a:rPr lang="fr-CA" sz="3600" i="1" dirty="0" err="1" smtClean="0"/>
              <a:t>each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fish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swims</a:t>
            </a:r>
            <a:r>
              <a:rPr lang="fr-CA" sz="3600" i="1" dirty="0" smtClean="0"/>
              <a:t> over an </a:t>
            </a:r>
            <a:r>
              <a:rPr lang="fr-CA" sz="3600" i="1" dirty="0" err="1" smtClean="0"/>
              <a:t>antenna</a:t>
            </a:r>
            <a:r>
              <a:rPr lang="fr-CA" sz="3600" i="1" dirty="0" smtClean="0"/>
              <a:t>, </a:t>
            </a:r>
            <a:r>
              <a:rPr lang="fr-CA" sz="3600" i="1" dirty="0" err="1" smtClean="0"/>
              <a:t>its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identity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is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recorded</a:t>
            </a:r>
            <a:r>
              <a:rPr lang="fr-CA" sz="3600" i="1" dirty="0" smtClean="0"/>
              <a:t> (in time and </a:t>
            </a:r>
            <a:r>
              <a:rPr lang="fr-CA" sz="3600" i="1" dirty="0" err="1" smtClean="0"/>
              <a:t>space</a:t>
            </a:r>
            <a:r>
              <a:rPr lang="fr-CA" sz="3600" i="1" dirty="0" smtClean="0"/>
              <a:t>).</a:t>
            </a:r>
          </a:p>
          <a:p>
            <a:pPr indent="0" algn="l" eaLnBrk="1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fr-CA" sz="3600" i="1" dirty="0" err="1" smtClean="0">
                <a:solidFill>
                  <a:srgbClr val="FFC000"/>
                </a:solidFill>
              </a:rPr>
              <a:t>Researchers</a:t>
            </a:r>
            <a:r>
              <a:rPr lang="fr-CA" sz="3600" i="1" dirty="0" smtClean="0">
                <a:solidFill>
                  <a:srgbClr val="FFC000"/>
                </a:solidFill>
              </a:rPr>
              <a:t> have been able to observe new </a:t>
            </a:r>
            <a:r>
              <a:rPr lang="fr-CA" sz="3600" i="1" dirty="0" err="1" smtClean="0">
                <a:solidFill>
                  <a:srgbClr val="FFC000"/>
                </a:solidFill>
              </a:rPr>
              <a:t>behavior</a:t>
            </a:r>
            <a:r>
              <a:rPr lang="fr-CA" sz="3600" i="1" dirty="0" smtClean="0">
                <a:solidFill>
                  <a:srgbClr val="FFC000"/>
                </a:solidFill>
              </a:rPr>
              <a:t> –</a:t>
            </a:r>
          </a:p>
          <a:p>
            <a:pPr indent="0" algn="l" eaLnBrk="1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fr-CA" sz="3600" i="1" dirty="0" smtClean="0">
                <a:solidFill>
                  <a:srgbClr val="FFC000"/>
                </a:solidFill>
              </a:rPr>
              <a:t>	</a:t>
            </a:r>
            <a:r>
              <a:rPr lang="fr-CA" sz="3600" i="1" dirty="0" err="1" smtClean="0">
                <a:solidFill>
                  <a:srgbClr val="FFC000"/>
                </a:solidFill>
              </a:rPr>
              <a:t>beyond</a:t>
            </a:r>
            <a:r>
              <a:rPr lang="fr-CA" sz="3600" i="1" dirty="0" smtClean="0">
                <a:solidFill>
                  <a:srgbClr val="FFC000"/>
                </a:solidFill>
              </a:rPr>
              <a:t> ‘</a:t>
            </a:r>
            <a:r>
              <a:rPr lang="fr-CA" sz="3600" i="1" dirty="0" err="1" smtClean="0">
                <a:solidFill>
                  <a:srgbClr val="FFC000"/>
                </a:solidFill>
              </a:rPr>
              <a:t>stay</a:t>
            </a:r>
            <a:r>
              <a:rPr lang="fr-CA" sz="3600" i="1" dirty="0" smtClean="0">
                <a:solidFill>
                  <a:srgbClr val="FFC000"/>
                </a:solidFill>
              </a:rPr>
              <a:t>’ and ‘</a:t>
            </a:r>
            <a:r>
              <a:rPr lang="fr-CA" sz="3600" i="1" dirty="0" err="1" smtClean="0">
                <a:solidFill>
                  <a:srgbClr val="FFC000"/>
                </a:solidFill>
              </a:rPr>
              <a:t>leave</a:t>
            </a:r>
            <a:r>
              <a:rPr lang="fr-CA" sz="3600" i="1" dirty="0" smtClean="0">
                <a:solidFill>
                  <a:srgbClr val="FFC000"/>
                </a:solidFill>
              </a:rPr>
              <a:t>’ : « </a:t>
            </a:r>
            <a:r>
              <a:rPr lang="fr-CA" sz="3600" i="1" dirty="0" err="1" smtClean="0">
                <a:solidFill>
                  <a:srgbClr val="FFC000"/>
                </a:solidFill>
              </a:rPr>
              <a:t>commuters</a:t>
            </a:r>
            <a:r>
              <a:rPr lang="fr-CA" sz="3600" i="1" dirty="0" smtClean="0">
                <a:solidFill>
                  <a:srgbClr val="FFC000"/>
                </a:solidFill>
              </a:rPr>
              <a:t> »</a:t>
            </a:r>
          </a:p>
          <a:p>
            <a:pPr indent="0" algn="l" eaLnBrk="1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fr-CA" sz="3600" i="1" dirty="0" smtClean="0">
                <a:solidFill>
                  <a:srgbClr val="FFC000"/>
                </a:solidFill>
              </a:rPr>
              <a:t>	</a:t>
            </a:r>
            <a:r>
              <a:rPr lang="fr-CA" sz="3600" i="1" dirty="0" err="1" smtClean="0">
                <a:solidFill>
                  <a:srgbClr val="FFC000"/>
                </a:solidFill>
              </a:rPr>
              <a:t>violates</a:t>
            </a:r>
            <a:r>
              <a:rPr lang="fr-CA" sz="3600" i="1" dirty="0" smtClean="0">
                <a:solidFill>
                  <a:srgbClr val="FFC000"/>
                </a:solidFill>
              </a:rPr>
              <a:t> </a:t>
            </a:r>
            <a:r>
              <a:rPr lang="fr-CA" sz="3600" i="1" dirty="0" err="1" smtClean="0">
                <a:solidFill>
                  <a:srgbClr val="FFC000"/>
                </a:solidFill>
              </a:rPr>
              <a:t>expected</a:t>
            </a:r>
            <a:r>
              <a:rPr lang="fr-CA" sz="3600" i="1" dirty="0" smtClean="0">
                <a:solidFill>
                  <a:srgbClr val="FFC000"/>
                </a:solidFill>
              </a:rPr>
              <a:t> « minimum effort » </a:t>
            </a:r>
            <a:r>
              <a:rPr lang="fr-CA" sz="3600" i="1" dirty="0" err="1" smtClean="0">
                <a:solidFill>
                  <a:srgbClr val="FFC000"/>
                </a:solidFill>
              </a:rPr>
              <a:t>models</a:t>
            </a:r>
            <a:endParaRPr lang="en-US" sz="3600" i="1" dirty="0" smtClean="0">
              <a:solidFill>
                <a:srgbClr val="FFC000"/>
              </a:solidFill>
            </a:endParaRPr>
          </a:p>
        </p:txBody>
      </p:sp>
      <p:pic>
        <p:nvPicPr>
          <p:cNvPr id="14340" name="Picture 4" descr="tap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2743200"/>
            <a:ext cx="45720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092200" y="3124200"/>
            <a:ext cx="5867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fr-CA" sz="5400" i="1" dirty="0">
                <a:solidFill>
                  <a:srgbClr val="FFFF00"/>
                </a:solidFill>
              </a:rPr>
              <a:t>256 </a:t>
            </a:r>
            <a:r>
              <a:rPr lang="fr-CA" sz="5400" i="1" dirty="0" err="1">
                <a:solidFill>
                  <a:srgbClr val="FFFF00"/>
                </a:solidFill>
              </a:rPr>
              <a:t>antennas</a:t>
            </a:r>
            <a:endParaRPr lang="fr-CA" sz="5400" i="1" dirty="0">
              <a:solidFill>
                <a:srgbClr val="FFFF00"/>
              </a:solidFill>
            </a:endParaRP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fr-CA" sz="5400" i="1" dirty="0">
                <a:solidFill>
                  <a:srgbClr val="FFFF00"/>
                </a:solidFill>
              </a:rPr>
              <a:t>one computer </a:t>
            </a: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fr-CA" sz="5400" i="1" dirty="0" err="1">
                <a:solidFill>
                  <a:srgbClr val="FFFF00"/>
                </a:solidFill>
              </a:rPr>
              <a:t>energy</a:t>
            </a:r>
            <a:r>
              <a:rPr lang="fr-CA" sz="5400" i="1" dirty="0">
                <a:solidFill>
                  <a:srgbClr val="FFFF00"/>
                </a:solidFill>
              </a:rPr>
              <a:t> </a:t>
            </a:r>
            <a:r>
              <a:rPr lang="fr-CA" sz="5400" i="1" dirty="0" err="1">
                <a:solidFill>
                  <a:srgbClr val="FFFF00"/>
                </a:solidFill>
              </a:rPr>
              <a:t>from</a:t>
            </a:r>
            <a:r>
              <a:rPr lang="fr-CA" sz="5400" i="1" dirty="0">
                <a:solidFill>
                  <a:srgbClr val="FFFF00"/>
                </a:solidFill>
              </a:rPr>
              <a:t> </a:t>
            </a:r>
            <a:r>
              <a:rPr lang="fr-CA" sz="5400" i="1" dirty="0" err="1">
                <a:solidFill>
                  <a:srgbClr val="FFFF00"/>
                </a:solidFill>
              </a:rPr>
              <a:t>solar</a:t>
            </a:r>
            <a:r>
              <a:rPr lang="fr-CA" sz="5400" i="1" dirty="0">
                <a:solidFill>
                  <a:srgbClr val="FFFF00"/>
                </a:solidFill>
              </a:rPr>
              <a:t> panels</a:t>
            </a: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fr-CA" sz="5400" i="1" dirty="0">
                <a:solidFill>
                  <a:srgbClr val="FFFF00"/>
                </a:solidFill>
              </a:rPr>
              <a:t>network </a:t>
            </a:r>
            <a:r>
              <a:rPr lang="fr-CA" sz="5400" i="1" dirty="0" err="1">
                <a:solidFill>
                  <a:srgbClr val="FFFF00"/>
                </a:solidFill>
              </a:rPr>
              <a:t>connection</a:t>
            </a:r>
            <a:r>
              <a:rPr lang="fr-CA" sz="5400" i="1" baseline="0" dirty="0">
                <a:solidFill>
                  <a:srgbClr val="FFFF00"/>
                </a:solidFill>
              </a:rPr>
              <a:t> 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smtClean="0"/>
              <a:t>Distributed Sensor Networks- </a:t>
            </a:r>
            <a:r>
              <a:rPr lang="fr-CA" sz="4800" i="1" smtClean="0"/>
              <a:t>a potentially disruptive technology</a:t>
            </a:r>
            <a:endParaRPr lang="en-US" sz="4800" i="1" smtClean="0"/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270000" y="2768600"/>
            <a:ext cx="11099800" cy="6451600"/>
          </a:xfrm>
        </p:spPr>
        <p:txBody>
          <a:bodyPr/>
          <a:lstStyle/>
          <a:p>
            <a:r>
              <a:rPr lang="fr-CA" smtClean="0"/>
              <a:t>Original GIS process:</a:t>
            </a:r>
          </a:p>
          <a:p>
            <a:pPr lvl="1"/>
            <a:r>
              <a:rPr lang="fr-CA" smtClean="0"/>
              <a:t>First, collect the data (centrally)…</a:t>
            </a:r>
          </a:p>
          <a:p>
            <a:pPr lvl="1"/>
            <a:r>
              <a:rPr lang="fr-CA" smtClean="0"/>
              <a:t>Then, work to extract the value</a:t>
            </a:r>
          </a:p>
          <a:p>
            <a:r>
              <a:rPr lang="fr-CA" smtClean="0"/>
              <a:t>With sensor web:</a:t>
            </a:r>
          </a:p>
          <a:p>
            <a:pPr lvl="1"/>
            <a:r>
              <a:rPr lang="fr-CA" smtClean="0"/>
              <a:t>Send query to autonomous sensors</a:t>
            </a:r>
          </a:p>
          <a:p>
            <a:pPr lvl="1"/>
            <a:r>
              <a:rPr lang="fr-CA" smtClean="0"/>
              <a:t>Answers calculated by network…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533400"/>
            <a:ext cx="11963400" cy="1181100"/>
          </a:xfrm>
        </p:spPr>
        <p:txBody>
          <a:bodyPr/>
          <a:lstStyle/>
          <a:p>
            <a:pPr indent="0" eaLnBrk="1" hangingPunct="1"/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disruptive?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10668000" cy="7010400"/>
          </a:xfrm>
        </p:spPr>
        <p:txBody>
          <a:bodyPr/>
          <a:lstStyle/>
          <a:p>
            <a:pPr marL="1339850" indent="-1076325" algn="l" eaLnBrk="1" hangingPunct="1">
              <a:buNone/>
              <a:tabLst>
                <a:tab pos="1339850" algn="l"/>
              </a:tabLst>
            </a:pPr>
            <a:r>
              <a:rPr lang="fr-FR" dirty="0" smtClean="0"/>
              <a:t> </a:t>
            </a:r>
            <a:r>
              <a:rPr lang="fr-FR" sz="4400" dirty="0" err="1" smtClean="0"/>
              <a:t>Sensor</a:t>
            </a:r>
            <a:r>
              <a:rPr lang="fr-FR" sz="4400" dirty="0" smtClean="0"/>
              <a:t> </a:t>
            </a:r>
            <a:r>
              <a:rPr lang="fr-FR" sz="4400" dirty="0" err="1" smtClean="0"/>
              <a:t>webs</a:t>
            </a:r>
            <a:r>
              <a:rPr lang="fr-FR" sz="4400" dirty="0" smtClean="0"/>
              <a:t> </a:t>
            </a:r>
            <a:r>
              <a:rPr lang="fr-FR" sz="4400" dirty="0" err="1" smtClean="0"/>
              <a:t>decentralize</a:t>
            </a:r>
            <a:endParaRPr lang="fr-FR" sz="4400" dirty="0" smtClean="0"/>
          </a:p>
          <a:p>
            <a:pPr marL="1339850" indent="-1076325" algn="l" eaLnBrk="1" hangingPunct="1">
              <a:buNone/>
              <a:tabLst>
                <a:tab pos="1339850" algn="l"/>
              </a:tabLst>
            </a:pPr>
            <a:r>
              <a:rPr lang="fr-FR" sz="4400" dirty="0" smtClean="0"/>
              <a:t> It </a:t>
            </a:r>
            <a:r>
              <a:rPr lang="fr-FR" sz="4400" dirty="0" err="1" smtClean="0"/>
              <a:t>becomes</a:t>
            </a:r>
            <a:r>
              <a:rPr lang="fr-FR" sz="4400" dirty="0" smtClean="0"/>
              <a:t> impossible to </a:t>
            </a:r>
            <a:r>
              <a:rPr lang="fr-FR" sz="4400" dirty="0" err="1" smtClean="0"/>
              <a:t>start</a:t>
            </a:r>
            <a:r>
              <a:rPr lang="fr-FR" sz="4400" dirty="0" smtClean="0"/>
              <a:t> by </a:t>
            </a:r>
            <a:r>
              <a:rPr lang="fr-FR" sz="4400" dirty="0" err="1" smtClean="0"/>
              <a:t>collecting</a:t>
            </a:r>
            <a:r>
              <a:rPr lang="fr-FR" sz="4400" dirty="0" smtClean="0"/>
              <a:t> « all » the data…</a:t>
            </a:r>
          </a:p>
          <a:p>
            <a:pPr marL="1339850" indent="-1076325" algn="l" eaLnBrk="1" hangingPunct="1">
              <a:buNone/>
              <a:tabLst>
                <a:tab pos="1339850" algn="l"/>
              </a:tabLst>
            </a:pPr>
            <a:r>
              <a:rPr lang="fr-FR" sz="4400" dirty="0" smtClean="0"/>
              <a:t> Collaboration </a:t>
            </a:r>
            <a:r>
              <a:rPr lang="fr-FR" sz="4400" dirty="0" err="1" smtClean="0"/>
              <a:t>between</a:t>
            </a:r>
            <a:r>
              <a:rPr lang="fr-FR" sz="4400" dirty="0" smtClean="0"/>
              <a:t> </a:t>
            </a:r>
            <a:r>
              <a:rPr lang="fr-FR" sz="4400" dirty="0" err="1" smtClean="0"/>
              <a:t>collectors</a:t>
            </a:r>
            <a:r>
              <a:rPr lang="fr-FR" sz="4400" dirty="0" smtClean="0"/>
              <a:t> </a:t>
            </a:r>
            <a:r>
              <a:rPr lang="fr-FR" sz="4400" dirty="0" err="1" smtClean="0"/>
              <a:t>becomes</a:t>
            </a:r>
            <a:r>
              <a:rPr lang="fr-FR" sz="4400" dirty="0" smtClean="0"/>
              <a:t> central.</a:t>
            </a:r>
          </a:p>
          <a:p>
            <a:pPr marL="1339850" indent="-1076325" algn="l" eaLnBrk="1" hangingPunct="1">
              <a:buNone/>
              <a:tabLst>
                <a:tab pos="1339850" algn="l"/>
              </a:tabLst>
            </a:pPr>
            <a:r>
              <a:rPr lang="fr-FR" sz="4400" dirty="0" smtClean="0"/>
              <a:t> </a:t>
            </a:r>
            <a:r>
              <a:rPr lang="fr-FR" sz="4400" dirty="0" err="1" smtClean="0"/>
              <a:t>Raises</a:t>
            </a:r>
            <a:r>
              <a:rPr lang="fr-FR" sz="4400" dirty="0" smtClean="0"/>
              <a:t> issue of </a:t>
            </a:r>
            <a:r>
              <a:rPr lang="fr-FR" sz="4400" dirty="0" err="1" smtClean="0"/>
              <a:t>what</a:t>
            </a:r>
            <a:r>
              <a:rPr lang="fr-FR" sz="4400" dirty="0" smtClean="0"/>
              <a:t> information </a:t>
            </a:r>
            <a:r>
              <a:rPr lang="fr-FR" sz="4400" dirty="0" err="1" smtClean="0"/>
              <a:t>will</a:t>
            </a:r>
            <a:r>
              <a:rPr lang="fr-FR" sz="4400" dirty="0" smtClean="0"/>
              <a:t> </a:t>
            </a:r>
            <a:r>
              <a:rPr lang="fr-FR" sz="4400" dirty="0" err="1" smtClean="0"/>
              <a:t>be</a:t>
            </a:r>
            <a:r>
              <a:rPr lang="fr-FR" sz="4400" dirty="0" smtClean="0"/>
              <a:t> </a:t>
            </a:r>
            <a:r>
              <a:rPr lang="fr-FR" sz="4400" dirty="0" err="1" smtClean="0"/>
              <a:t>useful</a:t>
            </a:r>
            <a:r>
              <a:rPr lang="fr-FR" sz="4400" dirty="0" smtClean="0"/>
              <a:t> (to </a:t>
            </a:r>
            <a:r>
              <a:rPr lang="fr-FR" sz="4400" dirty="0" err="1" smtClean="0"/>
              <a:t>whom</a:t>
            </a:r>
            <a:r>
              <a:rPr lang="fr-FR" sz="4400" dirty="0" smtClean="0"/>
              <a:t> and </a:t>
            </a:r>
            <a:r>
              <a:rPr lang="fr-FR" sz="4400" dirty="0" err="1" smtClean="0"/>
              <a:t>when</a:t>
            </a:r>
            <a:r>
              <a:rPr lang="fr-FR" sz="4400" dirty="0" smtClean="0"/>
              <a:t>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Lessons</a:t>
            </a:r>
            <a:r>
              <a:rPr lang="fr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Is the </a:t>
            </a:r>
            <a:r>
              <a:rPr lang="fr-CA" dirty="0" err="1" smtClean="0"/>
              <a:t>technology</a:t>
            </a:r>
            <a:r>
              <a:rPr lang="fr-CA" dirty="0" smtClean="0"/>
              <a:t> </a:t>
            </a:r>
            <a:r>
              <a:rPr lang="fr-CA" dirty="0" err="1" smtClean="0"/>
              <a:t>really</a:t>
            </a:r>
            <a:r>
              <a:rPr lang="fr-CA" dirty="0" smtClean="0"/>
              <a:t> the issue?</a:t>
            </a:r>
          </a:p>
          <a:p>
            <a:r>
              <a:rPr lang="fr-CA" dirty="0" smtClean="0"/>
              <a:t>Is </a:t>
            </a:r>
            <a:r>
              <a:rPr lang="fr-CA" dirty="0" err="1" smtClean="0"/>
              <a:t>it</a:t>
            </a:r>
            <a:r>
              <a:rPr lang="fr-CA" dirty="0" smtClean="0"/>
              <a:t> important to use </a:t>
            </a:r>
            <a:r>
              <a:rPr lang="fr-CA" dirty="0" err="1" smtClean="0"/>
              <a:t>resources</a:t>
            </a:r>
            <a:r>
              <a:rPr lang="fr-CA" dirty="0" smtClean="0"/>
              <a:t> </a:t>
            </a:r>
            <a:r>
              <a:rPr lang="fr-CA" dirty="0" err="1" smtClean="0"/>
              <a:t>sparingly</a:t>
            </a:r>
            <a:r>
              <a:rPr lang="fr-CA" dirty="0" smtClean="0"/>
              <a:t> (</a:t>
            </a:r>
            <a:r>
              <a:rPr lang="fr-CA" dirty="0" err="1" smtClean="0"/>
              <a:t>intelligently</a:t>
            </a:r>
            <a:r>
              <a:rPr lang="fr-CA" dirty="0" smtClean="0"/>
              <a:t>)?</a:t>
            </a:r>
          </a:p>
          <a:p>
            <a:r>
              <a:rPr lang="fr-CA" dirty="0" smtClean="0"/>
              <a:t>Is </a:t>
            </a:r>
            <a:r>
              <a:rPr lang="fr-CA" dirty="0" err="1" smtClean="0"/>
              <a:t>calculation</a:t>
            </a:r>
            <a:r>
              <a:rPr lang="fr-CA" dirty="0" smtClean="0"/>
              <a:t> </a:t>
            </a:r>
            <a:r>
              <a:rPr lang="fr-CA" dirty="0" err="1" smtClean="0"/>
              <a:t>essentially</a:t>
            </a:r>
            <a:r>
              <a:rPr lang="fr-CA" dirty="0" smtClean="0"/>
              <a:t> ‘free’?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moment to </a:t>
            </a:r>
            <a:r>
              <a:rPr lang="fr-CA" dirty="0" err="1" smtClean="0"/>
              <a:t>reflect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29000"/>
            <a:ext cx="10464800" cy="5054600"/>
          </a:xfrm>
        </p:spPr>
        <p:txBody>
          <a:bodyPr/>
          <a:lstStyle/>
          <a:p>
            <a:r>
              <a:rPr lang="fr-CA" dirty="0" err="1" smtClean="0"/>
              <a:t>Pathways</a:t>
            </a:r>
            <a:r>
              <a:rPr lang="fr-CA" dirty="0" smtClean="0"/>
              <a:t> of science and </a:t>
            </a:r>
            <a:r>
              <a:rPr lang="fr-CA" dirty="0" err="1" smtClean="0"/>
              <a:t>technology</a:t>
            </a:r>
            <a:endParaRPr lang="fr-CA" dirty="0" smtClean="0"/>
          </a:p>
          <a:p>
            <a:pPr lvl="1"/>
            <a:r>
              <a:rPr lang="fr-CA" dirty="0" err="1" smtClean="0"/>
              <a:t>Historical</a:t>
            </a:r>
            <a:r>
              <a:rPr lang="fr-CA" dirty="0" smtClean="0"/>
              <a:t> </a:t>
            </a:r>
            <a:r>
              <a:rPr lang="fr-CA" dirty="0" err="1" smtClean="0"/>
              <a:t>situatedness</a:t>
            </a:r>
            <a:endParaRPr lang="fr-CA" dirty="0" smtClean="0"/>
          </a:p>
          <a:p>
            <a:pPr lvl="1"/>
            <a:r>
              <a:rPr lang="fr-CA" dirty="0" err="1" smtClean="0"/>
              <a:t>Missed</a:t>
            </a:r>
            <a:r>
              <a:rPr lang="fr-CA" dirty="0" smtClean="0"/>
              <a:t> </a:t>
            </a:r>
            <a:r>
              <a:rPr lang="fr-CA" dirty="0" err="1" smtClean="0"/>
              <a:t>opportunities</a:t>
            </a:r>
            <a:endParaRPr lang="fr-CA" dirty="0" smtClean="0"/>
          </a:p>
          <a:p>
            <a:pPr lvl="1"/>
            <a:r>
              <a:rPr lang="fr-CA" dirty="0" smtClean="0"/>
              <a:t>New </a:t>
            </a:r>
            <a:r>
              <a:rPr lang="fr-CA" dirty="0" err="1" smtClean="0"/>
              <a:t>openings</a:t>
            </a:r>
            <a:endParaRPr lang="fr-CA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Useful</a:t>
            </a:r>
            <a:r>
              <a:rPr lang="fr-CA" dirty="0" smtClean="0"/>
              <a:t> </a:t>
            </a:r>
            <a:r>
              <a:rPr lang="fr-CA" dirty="0" err="1" smtClean="0"/>
              <a:t>glimmers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Big</a:t>
            </a:r>
            <a:r>
              <a:rPr lang="fr-CA" dirty="0" smtClean="0"/>
              <a:t> Data </a:t>
            </a:r>
            <a:r>
              <a:rPr lang="fr-CA" dirty="0" err="1" smtClean="0"/>
              <a:t>movement</a:t>
            </a:r>
            <a:r>
              <a:rPr lang="fr-CA" dirty="0" smtClean="0"/>
              <a:t> not </a:t>
            </a:r>
            <a:r>
              <a:rPr lang="fr-CA" dirty="0" err="1" smtClean="0"/>
              <a:t>entirely</a:t>
            </a:r>
            <a:r>
              <a:rPr lang="fr-CA" dirty="0" smtClean="0"/>
              <a:t> </a:t>
            </a:r>
            <a:r>
              <a:rPr lang="fr-CA" dirty="0" err="1" smtClean="0"/>
              <a:t>misdirected</a:t>
            </a:r>
            <a:r>
              <a:rPr lang="fr-CA" dirty="0" smtClean="0"/>
              <a:t>;</a:t>
            </a:r>
          </a:p>
          <a:p>
            <a:r>
              <a:rPr lang="fr-CA" dirty="0" smtClean="0"/>
              <a:t>Great </a:t>
            </a:r>
            <a:r>
              <a:rPr lang="fr-CA" dirty="0" err="1" smtClean="0"/>
              <a:t>potential</a:t>
            </a:r>
            <a:r>
              <a:rPr lang="fr-CA" dirty="0" smtClean="0"/>
              <a:t> in </a:t>
            </a:r>
            <a:r>
              <a:rPr lang="fr-CA" dirty="0" err="1" smtClean="0"/>
              <a:t>making</a:t>
            </a:r>
            <a:r>
              <a:rPr lang="fr-CA" dirty="0" smtClean="0"/>
              <a:t> </a:t>
            </a:r>
            <a:r>
              <a:rPr lang="fr-CA" dirty="0" err="1" smtClean="0"/>
              <a:t>unsuspected</a:t>
            </a:r>
            <a:r>
              <a:rPr lang="fr-CA" dirty="0" smtClean="0"/>
              <a:t> </a:t>
            </a:r>
            <a:r>
              <a:rPr lang="fr-CA" dirty="0" err="1" smtClean="0"/>
              <a:t>conections</a:t>
            </a:r>
            <a:endParaRPr lang="fr-CA" dirty="0" smtClean="0"/>
          </a:p>
          <a:p>
            <a:r>
              <a:rPr lang="fr-CA" dirty="0" smtClean="0"/>
              <a:t>Great </a:t>
            </a:r>
            <a:r>
              <a:rPr lang="fr-CA" dirty="0" err="1" smtClean="0"/>
              <a:t>potential</a:t>
            </a:r>
            <a:r>
              <a:rPr lang="fr-CA" dirty="0" smtClean="0"/>
              <a:t> in </a:t>
            </a:r>
            <a:r>
              <a:rPr lang="fr-CA" dirty="0" err="1" smtClean="0"/>
              <a:t>engaging</a:t>
            </a:r>
            <a:r>
              <a:rPr lang="fr-CA" dirty="0" smtClean="0"/>
              <a:t> </a:t>
            </a:r>
            <a:r>
              <a:rPr lang="fr-CA" dirty="0" err="1" smtClean="0"/>
              <a:t>greater</a:t>
            </a:r>
            <a:r>
              <a:rPr lang="fr-CA" dirty="0" smtClean="0"/>
              <a:t> participation (</a:t>
            </a:r>
            <a:r>
              <a:rPr lang="fr-CA" dirty="0" err="1" smtClean="0"/>
              <a:t>crowd</a:t>
            </a:r>
            <a:r>
              <a:rPr lang="fr-CA" dirty="0" smtClean="0"/>
              <a:t> sources </a:t>
            </a:r>
            <a:r>
              <a:rPr lang="fr-CA" dirty="0" err="1" smtClean="0"/>
              <a:t>enlarge</a:t>
            </a:r>
            <a:r>
              <a:rPr lang="fr-CA" dirty="0" smtClean="0"/>
              <a:t> the </a:t>
            </a:r>
            <a:r>
              <a:rPr lang="fr-CA" dirty="0" err="1" smtClean="0"/>
              <a:t>community</a:t>
            </a:r>
            <a:r>
              <a:rPr lang="fr-CA" dirty="0" smtClean="0"/>
              <a:t>)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374064"/>
            <a:ext cx="4546600" cy="1879600"/>
          </a:xfrm>
        </p:spPr>
        <p:txBody>
          <a:bodyPr/>
          <a:lstStyle/>
          <a:p>
            <a:r>
              <a:rPr lang="en-AU" dirty="0" smtClean="0"/>
              <a:t>Theme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5529043"/>
            <a:ext cx="4546600" cy="863600"/>
          </a:xfrm>
        </p:spPr>
        <p:txBody>
          <a:bodyPr/>
          <a:lstStyle/>
          <a:p>
            <a:pPr marL="317500" indent="0">
              <a:buNone/>
            </a:pPr>
            <a:r>
              <a:rPr lang="en-AU" sz="5400" i="1" dirty="0" smtClean="0"/>
              <a:t>It is round…</a:t>
            </a:r>
            <a:endParaRPr lang="en-AU" sz="5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371600"/>
            <a:ext cx="7963989" cy="79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74725" y="381000"/>
            <a:ext cx="11055350" cy="4740275"/>
          </a:xfrm>
        </p:spPr>
        <p:txBody>
          <a:bodyPr/>
          <a:lstStyle/>
          <a:p>
            <a:r>
              <a:rPr lang="en-GB" sz="6000" b="1" dirty="0"/>
              <a:t>FIRST, DO NO HARM: </a:t>
            </a:r>
            <a:r>
              <a:rPr lang="en-GB" sz="5400" b="1" dirty="0" smtClean="0"/>
              <a:t>Eliminating Systematic Error </a:t>
            </a:r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GB" sz="5400" b="1" dirty="0" smtClean="0"/>
              <a:t>In Analytical Results Of GIS Applications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5527675"/>
            <a:ext cx="9102725" cy="30829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b="1" dirty="0"/>
              <a:t>Nicholas </a:t>
            </a:r>
            <a:r>
              <a:rPr lang="en-US" b="1" dirty="0" smtClean="0"/>
              <a:t>Chrisman</a:t>
            </a:r>
          </a:p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sz="3600" b="1" i="1" dirty="0" smtClean="0"/>
              <a:t>RMIT University, Melbourne Australia</a:t>
            </a:r>
          </a:p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b="1" dirty="0" smtClean="0"/>
              <a:t>Jean-François Girres</a:t>
            </a:r>
          </a:p>
          <a:p>
            <a:pPr>
              <a:lnSpc>
                <a:spcPct val="90000"/>
              </a:lnSpc>
              <a:tabLst>
                <a:tab pos="1536700" algn="l"/>
                <a:tab pos="1536700" algn="l"/>
                <a:tab pos="1536700" algn="l"/>
              </a:tabLst>
            </a:pPr>
            <a:r>
              <a:rPr lang="en-US" sz="3600" b="1" i="1" dirty="0" err="1" smtClean="0"/>
              <a:t>Université</a:t>
            </a:r>
            <a:r>
              <a:rPr lang="en-US" sz="3600" b="1" i="1" dirty="0" smtClean="0"/>
              <a:t> Paris-</a:t>
            </a:r>
            <a:r>
              <a:rPr lang="en-US" sz="3600" b="1" i="1" dirty="0" err="1" smtClean="0"/>
              <a:t>Est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074519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dirty="0" smtClean="0"/>
              <a:t>Precautionary principle</a:t>
            </a:r>
            <a:endParaRPr lang="en-AU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GIS practice should reduce errors when possible…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77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108200"/>
          </a:xfrm>
        </p:spPr>
        <p:txBody>
          <a:bodyPr/>
          <a:lstStyle/>
          <a:p>
            <a:r>
              <a:rPr lang="fr-CA" sz="7200" dirty="0" err="1" smtClean="0"/>
              <a:t>We</a:t>
            </a:r>
            <a:r>
              <a:rPr lang="fr-CA" sz="7200" dirty="0" smtClean="0"/>
              <a:t> all know </a:t>
            </a:r>
            <a:r>
              <a:rPr lang="fr-CA" sz="7200" dirty="0" err="1" smtClean="0"/>
              <a:t>that</a:t>
            </a:r>
            <a:r>
              <a:rPr lang="fr-CA" sz="7200" dirty="0" smtClean="0"/>
              <a:t/>
            </a:r>
            <a:br>
              <a:rPr lang="fr-CA" sz="7200" dirty="0" smtClean="0"/>
            </a:br>
            <a:r>
              <a:rPr lang="fr-CA" sz="7200" dirty="0" err="1"/>
              <a:t>m</a:t>
            </a:r>
            <a:r>
              <a:rPr lang="fr-CA" sz="7200" dirty="0" err="1" smtClean="0"/>
              <a:t>ap</a:t>
            </a:r>
            <a:r>
              <a:rPr lang="fr-CA" sz="7200" dirty="0" smtClean="0"/>
              <a:t> projections </a:t>
            </a:r>
            <a:r>
              <a:rPr lang="fr-CA" sz="7200" dirty="0" err="1" smtClean="0"/>
              <a:t>distort</a:t>
            </a:r>
            <a:endParaRPr lang="en-CA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upload.wikimedia.org/wikipedia/commons/thumb/8/87/Tissot_mercator.png/259px-Tissot_merca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971800"/>
            <a:ext cx="6035675" cy="56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5600" y="8991600"/>
            <a:ext cx="105918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Source: Stefan Kuhn, </a:t>
            </a:r>
            <a:r>
              <a:rPr lang="en-GB" sz="2000" dirty="0">
                <a:solidFill>
                  <a:srgbClr val="FFC000"/>
                </a:solidFill>
                <a:hlinkClick r:id="rId4"/>
              </a:rPr>
              <a:t>http://commons.wikimedia.org/wiki/File:Tissot_mercator.png</a:t>
            </a:r>
            <a:r>
              <a:rPr lang="en-GB" sz="2000" dirty="0">
                <a:solidFill>
                  <a:srgbClr val="FFFF00"/>
                </a:solidFill>
              </a:rPr>
              <a:t>, Creative Common attribution license</a:t>
            </a:r>
            <a:endParaRPr lang="en-A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6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Yet,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GIS applications typically convert to a projection</a:t>
            </a:r>
          </a:p>
          <a:p>
            <a:r>
              <a:rPr lang="en-AU" sz="4800" b="1" dirty="0" smtClean="0">
                <a:solidFill>
                  <a:srgbClr val="FFC000"/>
                </a:solidFill>
              </a:rPr>
              <a:t>And never look back</a:t>
            </a:r>
          </a:p>
          <a:p>
            <a:endParaRPr lang="en-AU" dirty="0"/>
          </a:p>
          <a:p>
            <a:r>
              <a:rPr lang="en-AU" dirty="0" smtClean="0"/>
              <a:t>Measures (perimeter and area) are not corrected.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052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Official coordinates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Almost universally based on conformal projections</a:t>
            </a:r>
          </a:p>
          <a:p>
            <a:pPr lvl="1"/>
            <a:r>
              <a:rPr lang="en-AU" dirty="0" smtClean="0"/>
              <a:t>Preserve angles</a:t>
            </a:r>
          </a:p>
          <a:p>
            <a:pPr lvl="1"/>
            <a:r>
              <a:rPr lang="en-AU" i="1" dirty="0" smtClean="0">
                <a:solidFill>
                  <a:srgbClr val="FFC000"/>
                </a:solidFill>
              </a:rPr>
              <a:t>Make surveying calculations </a:t>
            </a:r>
            <a:r>
              <a:rPr lang="en-AU" i="1" dirty="0" smtClean="0">
                <a:solidFill>
                  <a:srgbClr val="FFC000"/>
                </a:solidFill>
              </a:rPr>
              <a:t>simpler</a:t>
            </a:r>
          </a:p>
          <a:p>
            <a:pPr lvl="1"/>
            <a:r>
              <a:rPr lang="en-AU" i="1" dirty="0" smtClean="0">
                <a:solidFill>
                  <a:srgbClr val="FFC000"/>
                </a:solidFill>
              </a:rPr>
              <a:t>And artillery simpler</a:t>
            </a:r>
            <a:endParaRPr lang="en-A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2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574800"/>
          </a:xfrm>
        </p:spPr>
        <p:txBody>
          <a:bodyPr/>
          <a:lstStyle/>
          <a:p>
            <a:r>
              <a:rPr lang="en-AU" dirty="0" smtClean="0"/>
              <a:t>Transverse Mercator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5740400" cy="7239000"/>
          </a:xfrm>
        </p:spPr>
        <p:txBody>
          <a:bodyPr/>
          <a:lstStyle/>
          <a:p>
            <a:r>
              <a:rPr lang="en-AU" dirty="0" smtClean="0"/>
              <a:t>Various forms: UTM, MTM, Gauss Kruger, US state plane zones, etc.</a:t>
            </a:r>
          </a:p>
          <a:p>
            <a:r>
              <a:rPr lang="en-AU" dirty="0" smtClean="0"/>
              <a:t>Scale factors:</a:t>
            </a:r>
            <a:r>
              <a:rPr lang="en-AU" dirty="0"/>
              <a:t> </a:t>
            </a:r>
            <a:r>
              <a:rPr lang="en-AU" dirty="0" smtClean="0"/>
              <a:t>0.9996 UTM, 0.9999 MTM </a:t>
            </a:r>
            <a:r>
              <a:rPr lang="en-AU" sz="3200" dirty="0" smtClean="0"/>
              <a:t>Canada, </a:t>
            </a:r>
            <a:r>
              <a:rPr lang="en-AU" dirty="0" smtClean="0"/>
              <a:t>1.0000 G-K </a:t>
            </a:r>
            <a:r>
              <a:rPr lang="en-AU" sz="3200" dirty="0" smtClean="0"/>
              <a:t>Germany</a:t>
            </a:r>
            <a:r>
              <a:rPr lang="en-AU" dirty="0" smtClean="0"/>
              <a:t> 0.9999995 </a:t>
            </a:r>
            <a:r>
              <a:rPr lang="en-AU" sz="3200" dirty="0" smtClean="0"/>
              <a:t>Delaware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28800"/>
            <a:ext cx="658986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4800" y="9067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Source: Snyder 1989, p.50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8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</a:t>
            </a:r>
            <a:r>
              <a:rPr lang="fr-CA" dirty="0" err="1" smtClean="0"/>
              <a:t>rephrase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768600"/>
            <a:ext cx="11811000" cy="6604000"/>
          </a:xfrm>
        </p:spPr>
        <p:txBody>
          <a:bodyPr/>
          <a:lstStyle/>
          <a:p>
            <a:r>
              <a:rPr lang="fr-CA" dirty="0" err="1" smtClean="0"/>
              <a:t>Error</a:t>
            </a:r>
            <a:r>
              <a:rPr lang="fr-CA" dirty="0" smtClean="0"/>
              <a:t> factor = 1 – </a:t>
            </a:r>
            <a:r>
              <a:rPr lang="fr-CA" dirty="0" err="1" smtClean="0"/>
              <a:t>scale</a:t>
            </a:r>
            <a:r>
              <a:rPr lang="fr-CA" dirty="0" smtClean="0"/>
              <a:t> factor</a:t>
            </a:r>
          </a:p>
          <a:p>
            <a:pPr lvl="1">
              <a:buNone/>
            </a:pPr>
            <a:r>
              <a:rPr lang="fr-CA" dirty="0" smtClean="0"/>
              <a:t>(factor for </a:t>
            </a:r>
            <a:r>
              <a:rPr lang="fr-CA" dirty="0" err="1" smtClean="0"/>
              <a:t>linear</a:t>
            </a:r>
            <a:r>
              <a:rPr lang="fr-CA" dirty="0" smtClean="0"/>
              <a:t> </a:t>
            </a:r>
            <a:r>
              <a:rPr lang="fr-CA" dirty="0" err="1" smtClean="0"/>
              <a:t>measurements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UTM: -0.0004 on the central </a:t>
            </a:r>
            <a:r>
              <a:rPr lang="fr-CA" dirty="0" err="1" smtClean="0"/>
              <a:t>meridian</a:t>
            </a:r>
            <a:endParaRPr lang="fr-CA" dirty="0" smtClean="0"/>
          </a:p>
          <a:p>
            <a:pPr lvl="2"/>
            <a:r>
              <a:rPr lang="fr-CA" dirty="0" smtClean="0"/>
              <a:t>+0.0004 on </a:t>
            </a:r>
            <a:r>
              <a:rPr lang="fr-CA" dirty="0" err="1" smtClean="0"/>
              <a:t>edge</a:t>
            </a:r>
            <a:r>
              <a:rPr lang="fr-CA" dirty="0" smtClean="0"/>
              <a:t> of zone</a:t>
            </a:r>
          </a:p>
          <a:p>
            <a:pPr lvl="2"/>
            <a:r>
              <a:rPr lang="fr-CA" dirty="0" smtClean="0"/>
              <a:t>(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means</a:t>
            </a:r>
            <a:r>
              <a:rPr lang="fr-CA" dirty="0" smtClean="0"/>
              <a:t> 0.04% </a:t>
            </a:r>
            <a:r>
              <a:rPr lang="fr-CA" dirty="0" err="1" smtClean="0"/>
              <a:t>too</a:t>
            </a:r>
            <a:r>
              <a:rPr lang="fr-CA" dirty="0" smtClean="0"/>
              <a:t> long)</a:t>
            </a:r>
          </a:p>
          <a:p>
            <a:pPr lvl="2"/>
            <a:endParaRPr lang="fr-CA" dirty="0" smtClean="0"/>
          </a:p>
          <a:p>
            <a:r>
              <a:rPr lang="fr-CA" dirty="0" smtClean="0"/>
              <a:t> </a:t>
            </a:r>
            <a:r>
              <a:rPr lang="fr-CA" i="1" dirty="0" smtClean="0">
                <a:solidFill>
                  <a:srgbClr val="FFC000"/>
                </a:solidFill>
              </a:rPr>
              <a:t>Not </a:t>
            </a:r>
            <a:r>
              <a:rPr lang="fr-CA" i="1" dirty="0" err="1" smtClean="0">
                <a:solidFill>
                  <a:srgbClr val="FFC000"/>
                </a:solidFill>
              </a:rPr>
              <a:t>huge</a:t>
            </a:r>
            <a:r>
              <a:rPr lang="fr-CA" i="1" dirty="0" smtClean="0">
                <a:solidFill>
                  <a:srgbClr val="FFC000"/>
                </a:solidFill>
              </a:rPr>
              <a:t>, but not </a:t>
            </a:r>
            <a:r>
              <a:rPr lang="fr-CA" i="1" dirty="0" err="1" smtClean="0">
                <a:solidFill>
                  <a:srgbClr val="FFC000"/>
                </a:solidFill>
              </a:rPr>
              <a:t>insignificant</a:t>
            </a:r>
            <a:r>
              <a:rPr lang="fr-CA" i="1" dirty="0" smtClean="0">
                <a:solidFill>
                  <a:srgbClr val="FFC000"/>
                </a:solidFill>
              </a:rPr>
              <a:t>…</a:t>
            </a:r>
            <a:endParaRPr lang="en-CA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2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600" dirty="0" smtClean="0"/>
              <a:t>Lambert conformal conic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438400"/>
            <a:ext cx="10464800" cy="3505200"/>
          </a:xfrm>
        </p:spPr>
        <p:txBody>
          <a:bodyPr/>
          <a:lstStyle/>
          <a:p>
            <a:r>
              <a:rPr lang="en-AU" dirty="0" smtClean="0"/>
              <a:t>In many other jurisdictions </a:t>
            </a:r>
          </a:p>
          <a:p>
            <a:pPr lvl="1"/>
            <a:r>
              <a:rPr lang="en-AU" dirty="0" smtClean="0"/>
              <a:t>With east-west zones</a:t>
            </a:r>
          </a:p>
          <a:p>
            <a:pPr lvl="1"/>
            <a:r>
              <a:rPr lang="en-AU" dirty="0" smtClean="0"/>
              <a:t>Examples: France, Grille Lambert</a:t>
            </a:r>
          </a:p>
          <a:p>
            <a:pPr lvl="1"/>
            <a:r>
              <a:rPr lang="en-AU" dirty="0" smtClean="0"/>
              <a:t>Washington (N &amp; S), etc.</a:t>
            </a:r>
            <a:endParaRPr lang="en-AU" dirty="0"/>
          </a:p>
        </p:txBody>
      </p:sp>
      <p:pic>
        <p:nvPicPr>
          <p:cNvPr id="3074" name="Picture 2" descr="Conic Projection on a globe and map.  One shows tangent at a single parallel and the other secant at two parallel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019800"/>
            <a:ext cx="8435975" cy="30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9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Today: 4 themes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1404600" cy="5715000"/>
          </a:xfrm>
        </p:spPr>
        <p:txBody>
          <a:bodyPr/>
          <a:lstStyle/>
          <a:p>
            <a:r>
              <a:rPr lang="en-AU" i="1" dirty="0" smtClean="0">
                <a:solidFill>
                  <a:srgbClr val="FFC000"/>
                </a:solidFill>
              </a:rPr>
              <a:t>Under the banner of Challenges</a:t>
            </a:r>
          </a:p>
          <a:p>
            <a:r>
              <a:rPr lang="en-AU" dirty="0" smtClean="0"/>
              <a:t>Big data? (Moore’s Law, AGILE 2012)</a:t>
            </a:r>
          </a:p>
          <a:p>
            <a:r>
              <a:rPr lang="en-AU" dirty="0" smtClean="0"/>
              <a:t>Even bigger: sensors (GEOIDE 2012)</a:t>
            </a:r>
          </a:p>
          <a:p>
            <a:r>
              <a:rPr lang="en-AU" dirty="0" smtClean="0"/>
              <a:t>Calculating on a round Earth (ISSDQ, 2014)</a:t>
            </a:r>
          </a:p>
          <a:p>
            <a:r>
              <a:rPr lang="en-AU" dirty="0" smtClean="0"/>
              <a:t>Information (</a:t>
            </a:r>
            <a:r>
              <a:rPr lang="en-AU" dirty="0" err="1" smtClean="0"/>
              <a:t>Poore</a:t>
            </a:r>
            <a:r>
              <a:rPr lang="en-AU" dirty="0" smtClean="0"/>
              <a:t> and Chrisman, 2006)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31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Zones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362200"/>
            <a:ext cx="12115800" cy="6781800"/>
          </a:xfrm>
        </p:spPr>
        <p:txBody>
          <a:bodyPr/>
          <a:lstStyle/>
          <a:p>
            <a:r>
              <a:rPr lang="fr-CA" dirty="0" smtClean="0"/>
              <a:t>TM zones bands of longitude:</a:t>
            </a:r>
          </a:p>
          <a:p>
            <a:pPr lvl="1"/>
            <a:r>
              <a:rPr lang="fr-CA" dirty="0" smtClean="0"/>
              <a:t>UTM balances </a:t>
            </a:r>
            <a:r>
              <a:rPr lang="fr-CA" dirty="0" err="1" smtClean="0"/>
              <a:t>errors</a:t>
            </a:r>
            <a:r>
              <a:rPr lang="fr-CA" dirty="0" smtClean="0"/>
              <a:t> in a 6 </a:t>
            </a:r>
            <a:r>
              <a:rPr lang="fr-CA" dirty="0" err="1" smtClean="0"/>
              <a:t>degree</a:t>
            </a:r>
            <a:r>
              <a:rPr lang="fr-CA" dirty="0" smtClean="0"/>
              <a:t> zone</a:t>
            </a:r>
          </a:p>
          <a:p>
            <a:pPr lvl="1"/>
            <a:r>
              <a:rPr lang="fr-CA" dirty="0" smtClean="0"/>
              <a:t>MTM balances </a:t>
            </a:r>
            <a:r>
              <a:rPr lang="fr-CA" dirty="0" err="1" smtClean="0"/>
              <a:t>lower</a:t>
            </a:r>
            <a:r>
              <a:rPr lang="fr-CA" dirty="0" smtClean="0"/>
              <a:t> </a:t>
            </a:r>
            <a:r>
              <a:rPr lang="fr-CA" dirty="0" err="1" smtClean="0"/>
              <a:t>errors</a:t>
            </a:r>
            <a:r>
              <a:rPr lang="fr-CA" dirty="0" smtClean="0"/>
              <a:t> in 3 </a:t>
            </a:r>
            <a:r>
              <a:rPr lang="fr-CA" dirty="0" err="1" smtClean="0"/>
              <a:t>degree</a:t>
            </a:r>
            <a:r>
              <a:rPr lang="fr-CA" dirty="0" smtClean="0"/>
              <a:t> zone</a:t>
            </a:r>
          </a:p>
          <a:p>
            <a:pPr lvl="1"/>
            <a:r>
              <a:rPr lang="fr-CA" dirty="0" smtClean="0"/>
              <a:t>UK National </a:t>
            </a:r>
            <a:r>
              <a:rPr lang="fr-CA" dirty="0" err="1" smtClean="0"/>
              <a:t>Grid</a:t>
            </a:r>
            <a:r>
              <a:rPr lang="fr-CA" dirty="0" smtClean="0"/>
              <a:t> 8 </a:t>
            </a:r>
            <a:r>
              <a:rPr lang="fr-CA" dirty="0" err="1" smtClean="0"/>
              <a:t>degrees</a:t>
            </a:r>
            <a:r>
              <a:rPr lang="fr-CA" dirty="0" smtClean="0"/>
              <a:t> (but </a:t>
            </a:r>
            <a:r>
              <a:rPr lang="fr-CA" dirty="0" err="1" smtClean="0"/>
              <a:t>poleward</a:t>
            </a:r>
            <a:r>
              <a:rPr lang="fr-CA" dirty="0" smtClean="0"/>
              <a:t>)</a:t>
            </a:r>
          </a:p>
          <a:p>
            <a:r>
              <a:rPr lang="fr-CA" dirty="0" smtClean="0"/>
              <a:t>Lambert zones bands of latitude:</a:t>
            </a:r>
          </a:p>
          <a:p>
            <a:pPr lvl="1"/>
            <a:r>
              <a:rPr lang="fr-CA" dirty="0" smtClean="0"/>
              <a:t>France: 2 </a:t>
            </a:r>
            <a:r>
              <a:rPr lang="fr-CA" dirty="0" err="1" smtClean="0"/>
              <a:t>degrees</a:t>
            </a:r>
            <a:r>
              <a:rPr lang="fr-CA" dirty="0" smtClean="0"/>
              <a:t> of latitude (1993</a:t>
            </a:r>
            <a:r>
              <a:rPr lang="fr-CA" dirty="0" smtClean="0"/>
              <a:t>)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29814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dirty="0" smtClean="0"/>
              <a:t>Oblique stereographic</a:t>
            </a:r>
            <a:endParaRPr lang="en-AU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rule has an exception!</a:t>
            </a:r>
          </a:p>
          <a:p>
            <a:pPr lvl="1"/>
            <a:r>
              <a:rPr lang="en-AU" dirty="0" smtClean="0"/>
              <a:t>Netherlands (with Poland, New Brunswick and Romania) uses Oblique Stereographic</a:t>
            </a:r>
          </a:p>
          <a:p>
            <a:r>
              <a:rPr lang="en-AU" dirty="0" smtClean="0"/>
              <a:t>Still a conformal projection</a:t>
            </a:r>
          </a:p>
          <a:p>
            <a:r>
              <a:rPr lang="en-AU" dirty="0" smtClean="0"/>
              <a:t>8 </a:t>
            </a:r>
            <a:r>
              <a:rPr lang="en-AU" dirty="0"/>
              <a:t>projections used across Europe</a:t>
            </a:r>
          </a:p>
          <a:p>
            <a:pPr marL="317500" indent="0">
              <a:buNone/>
            </a:pPr>
            <a:r>
              <a:rPr lang="en-AU" i="1" dirty="0" smtClean="0">
                <a:solidFill>
                  <a:srgbClr val="FFC000"/>
                </a:solidFill>
              </a:rPr>
              <a:t>Only Portugal uses an equal area Bonne</a:t>
            </a:r>
            <a:endParaRPr lang="en-A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615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267200"/>
            <a:ext cx="5461000" cy="4876800"/>
          </a:xfrm>
        </p:spPr>
        <p:txBody>
          <a:bodyPr/>
          <a:lstStyle/>
          <a:p>
            <a:r>
              <a:rPr lang="fr-CA" dirty="0" err="1" smtClean="0"/>
              <a:t>Extending</a:t>
            </a:r>
            <a:r>
              <a:rPr lang="fr-CA" dirty="0" smtClean="0"/>
              <a:t> zones </a:t>
            </a:r>
            <a:r>
              <a:rPr lang="fr-CA" dirty="0" err="1" smtClean="0"/>
              <a:t>increases</a:t>
            </a:r>
            <a:r>
              <a:rPr lang="fr-CA" dirty="0" smtClean="0"/>
              <a:t> </a:t>
            </a:r>
            <a:r>
              <a:rPr lang="fr-CA" dirty="0" err="1" smtClean="0"/>
              <a:t>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04800"/>
            <a:ext cx="11277600" cy="3505200"/>
          </a:xfrm>
        </p:spPr>
        <p:txBody>
          <a:bodyPr/>
          <a:lstStyle/>
          <a:p>
            <a:r>
              <a:rPr lang="fr-CA" dirty="0" smtClean="0"/>
              <a:t>Washington State: </a:t>
            </a:r>
            <a:r>
              <a:rPr lang="fr-CA" dirty="0" err="1" smtClean="0"/>
              <a:t>common</a:t>
            </a:r>
            <a:r>
              <a:rPr lang="fr-CA" dirty="0" smtClean="0"/>
              <a:t> practice uses South Zone for </a:t>
            </a:r>
            <a:r>
              <a:rPr lang="fr-CA" dirty="0" err="1" smtClean="0"/>
              <a:t>whole</a:t>
            </a:r>
            <a:r>
              <a:rPr lang="fr-CA" dirty="0" smtClean="0"/>
              <a:t> state</a:t>
            </a:r>
          </a:p>
          <a:p>
            <a:r>
              <a:rPr lang="fr-CA" dirty="0" err="1" smtClean="0"/>
              <a:t>Consequence</a:t>
            </a:r>
            <a:r>
              <a:rPr lang="fr-CA" dirty="0" smtClean="0"/>
              <a:t>: </a:t>
            </a:r>
            <a:r>
              <a:rPr lang="fr-CA" dirty="0" err="1" smtClean="0"/>
              <a:t>error</a:t>
            </a:r>
            <a:r>
              <a:rPr lang="fr-CA" dirty="0" smtClean="0"/>
              <a:t> factor </a:t>
            </a:r>
            <a:r>
              <a:rPr lang="fr-CA" dirty="0" err="1" smtClean="0"/>
              <a:t>exceeds</a:t>
            </a:r>
            <a:r>
              <a:rPr lang="fr-CA" dirty="0" smtClean="0"/>
              <a:t> +0.0017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162" y="3886200"/>
            <a:ext cx="7031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81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Real cases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8600"/>
            <a:ext cx="10464800" cy="3708400"/>
          </a:xfrm>
        </p:spPr>
        <p:txBody>
          <a:bodyPr/>
          <a:lstStyle/>
          <a:p>
            <a:r>
              <a:rPr lang="fr-CA" dirty="0" smtClean="0"/>
              <a:t>Road network (</a:t>
            </a:r>
            <a:r>
              <a:rPr lang="fr-CA" dirty="0" err="1" smtClean="0"/>
              <a:t>Pyrenées</a:t>
            </a:r>
            <a:r>
              <a:rPr lang="fr-CA" dirty="0" smtClean="0"/>
              <a:t> Atlantique)</a:t>
            </a:r>
          </a:p>
          <a:p>
            <a:pPr lvl="1"/>
            <a:r>
              <a:rPr lang="fr-CA" dirty="0" err="1" smtClean="0"/>
              <a:t>Length</a:t>
            </a:r>
            <a:r>
              <a:rPr lang="fr-CA" dirty="0" smtClean="0"/>
              <a:t> </a:t>
            </a:r>
            <a:r>
              <a:rPr lang="fr-CA" dirty="0" err="1" smtClean="0"/>
              <a:t>overestimated</a:t>
            </a:r>
            <a:r>
              <a:rPr lang="fr-CA" dirty="0" smtClean="0"/>
              <a:t> by 0.05%</a:t>
            </a:r>
          </a:p>
          <a:p>
            <a:pPr lvl="1"/>
            <a:r>
              <a:rPr lang="fr-CA" dirty="0" smtClean="0"/>
              <a:t>(</a:t>
            </a:r>
            <a:r>
              <a:rPr lang="fr-CA" dirty="0" err="1" smtClean="0"/>
              <a:t>just</a:t>
            </a:r>
            <a:r>
              <a:rPr lang="fr-CA" dirty="0" smtClean="0"/>
              <a:t> </a:t>
            </a:r>
            <a:r>
              <a:rPr lang="fr-CA" dirty="0" err="1" smtClean="0"/>
              <a:t>south</a:t>
            </a:r>
            <a:r>
              <a:rPr lang="fr-CA" dirty="0" smtClean="0"/>
              <a:t> of standard </a:t>
            </a:r>
            <a:r>
              <a:rPr lang="fr-CA" dirty="0" err="1" smtClean="0"/>
              <a:t>parallel</a:t>
            </a:r>
            <a:r>
              <a:rPr lang="fr-CA" dirty="0" smtClean="0"/>
              <a:t>)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0" y="6248400"/>
            <a:ext cx="4362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80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032000"/>
          </a:xfrm>
        </p:spPr>
        <p:txBody>
          <a:bodyPr/>
          <a:lstStyle/>
          <a:p>
            <a:r>
              <a:rPr lang="fr-CA" dirty="0" smtClean="0"/>
              <a:t>Area </a:t>
            </a:r>
            <a:r>
              <a:rPr lang="fr-CA" dirty="0" err="1" smtClean="0"/>
              <a:t>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362200"/>
            <a:ext cx="9448800" cy="6629400"/>
          </a:xfrm>
        </p:spPr>
        <p:txBody>
          <a:bodyPr/>
          <a:lstStyle/>
          <a:p>
            <a:r>
              <a:rPr lang="fr-CA" dirty="0" smtClean="0"/>
              <a:t>Area </a:t>
            </a:r>
            <a:r>
              <a:rPr lang="fr-CA" dirty="0" err="1" smtClean="0"/>
              <a:t>error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approximately</a:t>
            </a:r>
            <a:r>
              <a:rPr lang="fr-CA" dirty="0" smtClean="0"/>
              <a:t> double the </a:t>
            </a:r>
            <a:r>
              <a:rPr lang="fr-CA" dirty="0" err="1" smtClean="0"/>
              <a:t>linear</a:t>
            </a:r>
            <a:r>
              <a:rPr lang="fr-CA" dirty="0" smtClean="0"/>
              <a:t> </a:t>
            </a:r>
            <a:r>
              <a:rPr lang="fr-CA" dirty="0" err="1" smtClean="0"/>
              <a:t>error</a:t>
            </a:r>
            <a:r>
              <a:rPr lang="fr-CA" dirty="0" smtClean="0"/>
              <a:t> (for </a:t>
            </a:r>
            <a:r>
              <a:rPr lang="fr-CA" dirty="0" err="1" smtClean="0"/>
              <a:t>conformal</a:t>
            </a:r>
            <a:r>
              <a:rPr lang="fr-CA" dirty="0" smtClean="0"/>
              <a:t> projections)</a:t>
            </a:r>
          </a:p>
          <a:p>
            <a:r>
              <a:rPr lang="en-CA" sz="4400" dirty="0" err="1" smtClean="0">
                <a:latin typeface="Times New Roman"/>
              </a:rPr>
              <a:t>e</a:t>
            </a:r>
            <a:r>
              <a:rPr lang="en-CA" sz="2000" dirty="0" err="1" smtClean="0">
                <a:latin typeface="Times New Roman"/>
              </a:rPr>
              <a:t>A</a:t>
            </a:r>
            <a:r>
              <a:rPr lang="en-CA" sz="2000" dirty="0" smtClean="0">
                <a:latin typeface="Times New Roman"/>
              </a:rPr>
              <a:t> </a:t>
            </a:r>
            <a:r>
              <a:rPr lang="en-CA" sz="4400" dirty="0" smtClean="0">
                <a:latin typeface="Times New Roman"/>
              </a:rPr>
              <a:t>= 2 * </a:t>
            </a:r>
            <a:r>
              <a:rPr lang="en-CA" sz="4400" dirty="0" err="1" smtClean="0">
                <a:latin typeface="Times New Roman"/>
              </a:rPr>
              <a:t>e</a:t>
            </a:r>
            <a:r>
              <a:rPr lang="en-CA" sz="2000" dirty="0" err="1" smtClean="0">
                <a:latin typeface="Times New Roman"/>
              </a:rPr>
              <a:t>L</a:t>
            </a:r>
            <a:r>
              <a:rPr lang="en-CA" sz="2000" dirty="0" smtClean="0">
                <a:latin typeface="Times New Roman"/>
              </a:rPr>
              <a:t> </a:t>
            </a:r>
            <a:r>
              <a:rPr lang="en-CA" sz="4400" dirty="0" smtClean="0">
                <a:latin typeface="Times New Roman"/>
              </a:rPr>
              <a:t>+ e</a:t>
            </a:r>
            <a:r>
              <a:rPr lang="en-CA" sz="2000" dirty="0" smtClean="0">
                <a:latin typeface="Times New Roman"/>
              </a:rPr>
              <a:t>L</a:t>
            </a:r>
            <a:r>
              <a:rPr lang="en-CA" sz="2400" baseline="96000" dirty="0" smtClean="0">
                <a:latin typeface="Times New Roman"/>
              </a:rPr>
              <a:t>2</a:t>
            </a:r>
          </a:p>
          <a:p>
            <a:r>
              <a:rPr lang="fr-CA" sz="4400" dirty="0" err="1" smtClean="0"/>
              <a:t>Result</a:t>
            </a:r>
            <a:r>
              <a:rPr lang="fr-CA" sz="4400" dirty="0" smtClean="0"/>
              <a:t> (</a:t>
            </a:r>
            <a:r>
              <a:rPr lang="fr-CA" sz="4400" dirty="0" err="1" smtClean="0"/>
              <a:t>Pyrenées</a:t>
            </a:r>
            <a:r>
              <a:rPr lang="fr-CA" sz="4400" dirty="0" smtClean="0"/>
              <a:t> Atlantique) </a:t>
            </a:r>
            <a:r>
              <a:rPr lang="fr-CA" sz="4400" dirty="0" err="1" smtClean="0"/>
              <a:t>overestimated</a:t>
            </a:r>
            <a:r>
              <a:rPr lang="fr-CA" sz="4400" dirty="0" smtClean="0"/>
              <a:t> by 0.12%; </a:t>
            </a:r>
            <a:r>
              <a:rPr lang="fr-CA" sz="4400" dirty="0" err="1" smtClean="0"/>
              <a:t>ground</a:t>
            </a:r>
            <a:r>
              <a:rPr lang="fr-CA" sz="4400" dirty="0" smtClean="0"/>
              <a:t> </a:t>
            </a:r>
            <a:r>
              <a:rPr lang="fr-CA" sz="4400" dirty="0" err="1" smtClean="0"/>
              <a:t>truth</a:t>
            </a:r>
            <a:r>
              <a:rPr lang="fr-CA" sz="4400" dirty="0" smtClean="0"/>
              <a:t> </a:t>
            </a:r>
            <a:r>
              <a:rPr lang="fr-CA" sz="4400" dirty="0" err="1" smtClean="0"/>
              <a:t>estimated</a:t>
            </a:r>
            <a:r>
              <a:rPr lang="fr-CA" sz="4400" dirty="0" smtClean="0"/>
              <a:t> by </a:t>
            </a:r>
            <a:r>
              <a:rPr lang="fr-CA" sz="4400" dirty="0" err="1" smtClean="0"/>
              <a:t>ellispoidal</a:t>
            </a:r>
            <a:r>
              <a:rPr lang="fr-CA" sz="4400" dirty="0" smtClean="0"/>
              <a:t> triangles.</a:t>
            </a:r>
            <a:endParaRPr lang="en-CA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0" y="3505200"/>
            <a:ext cx="413112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7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Policy </a:t>
            </a:r>
            <a:r>
              <a:rPr lang="fr-CA" dirty="0" err="1" smtClean="0"/>
              <a:t>consequences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Conversion </a:t>
            </a:r>
            <a:r>
              <a:rPr lang="fr-CA" dirty="0" smtClean="0"/>
              <a:t>to the new (</a:t>
            </a:r>
            <a:r>
              <a:rPr lang="fr-CA" dirty="0" err="1" smtClean="0"/>
              <a:t>lower</a:t>
            </a:r>
            <a:r>
              <a:rPr lang="fr-CA" dirty="0" smtClean="0"/>
              <a:t> </a:t>
            </a:r>
            <a:r>
              <a:rPr lang="fr-CA" dirty="0" err="1" smtClean="0"/>
              <a:t>error</a:t>
            </a:r>
            <a:r>
              <a:rPr lang="fr-CA" dirty="0" smtClean="0"/>
              <a:t>) projection for France </a:t>
            </a:r>
          </a:p>
          <a:p>
            <a:pPr lvl="1"/>
            <a:r>
              <a:rPr lang="fr-CA" b="1" i="1" dirty="0" err="1" smtClean="0"/>
              <a:t>reduced</a:t>
            </a:r>
            <a:r>
              <a:rPr lang="fr-CA" b="1" i="1" dirty="0" smtClean="0"/>
              <a:t> </a:t>
            </a:r>
            <a:r>
              <a:rPr lang="fr-CA" b="1" i="1" dirty="0" err="1" smtClean="0"/>
              <a:t>farm</a:t>
            </a:r>
            <a:r>
              <a:rPr lang="fr-CA" b="1" i="1" dirty="0" smtClean="0"/>
              <a:t> </a:t>
            </a:r>
            <a:r>
              <a:rPr lang="fr-CA" b="1" i="1" dirty="0" err="1" smtClean="0"/>
              <a:t>subsidy</a:t>
            </a:r>
            <a:r>
              <a:rPr lang="fr-CA" b="1" i="1" dirty="0" smtClean="0"/>
              <a:t> </a:t>
            </a:r>
            <a:r>
              <a:rPr lang="fr-CA" b="1" i="1" dirty="0" err="1" smtClean="0"/>
              <a:t>payments</a:t>
            </a:r>
            <a:r>
              <a:rPr lang="fr-CA" b="1" i="1" dirty="0" smtClean="0"/>
              <a:t> by 17 million euros</a:t>
            </a:r>
          </a:p>
          <a:p>
            <a:pPr lvl="1"/>
            <a:r>
              <a:rPr lang="fr-CA" dirty="0" smtClean="0"/>
              <a:t>due to more </a:t>
            </a:r>
            <a:r>
              <a:rPr lang="fr-CA" dirty="0" err="1" smtClean="0"/>
              <a:t>accurate</a:t>
            </a:r>
            <a:r>
              <a:rPr lang="fr-CA" dirty="0" smtClean="0"/>
              <a:t> </a:t>
            </a:r>
            <a:r>
              <a:rPr lang="fr-CA" dirty="0" err="1" smtClean="0"/>
              <a:t>estimates</a:t>
            </a:r>
            <a:r>
              <a:rPr lang="fr-CA" dirty="0" smtClean="0"/>
              <a:t> of </a:t>
            </a:r>
            <a:r>
              <a:rPr lang="fr-CA" dirty="0" smtClean="0"/>
              <a:t>area</a:t>
            </a:r>
          </a:p>
          <a:p>
            <a:pPr lvl="1"/>
            <a:r>
              <a:rPr lang="fr-CA" dirty="0" smtClean="0"/>
              <a:t>Source: Harmel (2012)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54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00295"/>
            <a:ext cx="5003800" cy="1955800"/>
          </a:xfrm>
        </p:spPr>
        <p:txBody>
          <a:bodyPr/>
          <a:lstStyle/>
          <a:p>
            <a:r>
              <a:rPr lang="fr-CA" dirty="0" smtClean="0"/>
              <a:t>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700295"/>
            <a:ext cx="7289800" cy="8229600"/>
          </a:xfrm>
        </p:spPr>
        <p:txBody>
          <a:bodyPr/>
          <a:lstStyle/>
          <a:p>
            <a:pPr marL="1060450" indent="-742950">
              <a:buFont typeface="+mj-lt"/>
              <a:buAutoNum type="arabicPeriod"/>
            </a:pPr>
            <a:r>
              <a:rPr lang="fr-CA" dirty="0" smtClean="0"/>
              <a:t>GIS </a:t>
            </a:r>
            <a:r>
              <a:rPr lang="fr-CA" dirty="0" err="1" smtClean="0"/>
              <a:t>results</a:t>
            </a:r>
            <a:r>
              <a:rPr lang="fr-CA" dirty="0" smtClean="0"/>
              <a:t> </a:t>
            </a:r>
            <a:r>
              <a:rPr lang="fr-CA" dirty="0" err="1" smtClean="0"/>
              <a:t>could</a:t>
            </a:r>
            <a:r>
              <a:rPr lang="fr-CA" dirty="0" smtClean="0"/>
              <a:t>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rescaled</a:t>
            </a:r>
            <a:r>
              <a:rPr lang="fr-CA" dirty="0" smtClean="0"/>
              <a:t> </a:t>
            </a:r>
            <a:r>
              <a:rPr lang="fr-CA" dirty="0" err="1" smtClean="0"/>
              <a:t>based</a:t>
            </a:r>
            <a:r>
              <a:rPr lang="fr-CA" dirty="0" smtClean="0"/>
              <a:t> on a local </a:t>
            </a:r>
            <a:r>
              <a:rPr lang="fr-CA" dirty="0" err="1" smtClean="0"/>
              <a:t>scale</a:t>
            </a:r>
            <a:r>
              <a:rPr lang="fr-CA" dirty="0" smtClean="0"/>
              <a:t> </a:t>
            </a:r>
            <a:r>
              <a:rPr lang="fr-CA" dirty="0" err="1" smtClean="0"/>
              <a:t>error</a:t>
            </a:r>
            <a:r>
              <a:rPr lang="fr-CA" dirty="0" smtClean="0"/>
              <a:t> (</a:t>
            </a:r>
            <a:r>
              <a:rPr lang="fr-CA" dirty="0" err="1" smtClean="0"/>
              <a:t>depends</a:t>
            </a:r>
            <a:r>
              <a:rPr lang="fr-CA" dirty="0" smtClean="0"/>
              <a:t> on how large the </a:t>
            </a:r>
            <a:r>
              <a:rPr lang="fr-CA" dirty="0" err="1" smtClean="0"/>
              <a:t>object</a:t>
            </a:r>
            <a:r>
              <a:rPr lang="fr-CA" dirty="0" smtClean="0"/>
              <a:t>, </a:t>
            </a:r>
            <a:r>
              <a:rPr lang="fr-CA" dirty="0" err="1" smtClean="0"/>
              <a:t>may</a:t>
            </a:r>
            <a:r>
              <a:rPr lang="fr-CA" dirty="0" smtClean="0"/>
              <a:t> </a:t>
            </a:r>
            <a:r>
              <a:rPr lang="fr-CA" dirty="0" err="1" smtClean="0"/>
              <a:t>vary</a:t>
            </a:r>
            <a:r>
              <a:rPr lang="fr-CA" dirty="0" smtClean="0"/>
              <a:t>)</a:t>
            </a:r>
          </a:p>
          <a:p>
            <a:pPr marL="1060450" indent="-742950">
              <a:buFont typeface="+mj-lt"/>
              <a:buAutoNum type="arabicPeriod"/>
            </a:pPr>
            <a:r>
              <a:rPr lang="fr-CA" dirty="0" smtClean="0"/>
              <a:t> Stop </a:t>
            </a:r>
            <a:r>
              <a:rPr lang="fr-CA" dirty="0" err="1" smtClean="0"/>
              <a:t>using</a:t>
            </a:r>
            <a:r>
              <a:rPr lang="fr-CA" dirty="0" smtClean="0"/>
              <a:t> </a:t>
            </a:r>
            <a:r>
              <a:rPr lang="fr-CA" dirty="0" err="1" smtClean="0"/>
              <a:t>conformal</a:t>
            </a:r>
            <a:r>
              <a:rPr lang="fr-CA" dirty="0" smtClean="0"/>
              <a:t> projections for area </a:t>
            </a:r>
            <a:r>
              <a:rPr lang="fr-CA" dirty="0" err="1" smtClean="0"/>
              <a:t>estimates</a:t>
            </a:r>
            <a:r>
              <a:rPr lang="fr-CA" dirty="0" smtClean="0"/>
              <a:t> (</a:t>
            </a:r>
            <a:r>
              <a:rPr lang="fr-CA" dirty="0" err="1" smtClean="0"/>
              <a:t>eg</a:t>
            </a:r>
            <a:r>
              <a:rPr lang="fr-CA" dirty="0" smtClean="0"/>
              <a:t> EU </a:t>
            </a:r>
            <a:r>
              <a:rPr lang="fr-CA" dirty="0" err="1" smtClean="0"/>
              <a:t>offical</a:t>
            </a:r>
            <a:r>
              <a:rPr lang="fr-CA" dirty="0" smtClean="0"/>
              <a:t> projection</a:t>
            </a:r>
            <a:r>
              <a:rPr lang="fr-CA" dirty="0" smtClean="0"/>
              <a:t>)</a:t>
            </a:r>
          </a:p>
          <a:p>
            <a:pPr marL="1060450" indent="-742950">
              <a:buFont typeface="+mj-lt"/>
              <a:buAutoNum type="arabicPeriod"/>
            </a:pPr>
            <a:r>
              <a:rPr lang="fr-CA" dirty="0" smtClean="0"/>
              <a:t>More radical?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876416"/>
            <a:ext cx="5025887" cy="46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39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054100" algn="l"/>
                <a:tab pos="1054100" algn="l"/>
              </a:tabLst>
            </a:pPr>
            <a:r>
              <a:rPr lang="en-US" dirty="0" smtClean="0"/>
              <a:t>GIS professionals have a duty to remove known errors and biases from reported results.</a:t>
            </a:r>
          </a:p>
          <a:p>
            <a:pPr>
              <a:tabLst>
                <a:tab pos="1054100" algn="l"/>
                <a:tab pos="1054100" algn="l"/>
              </a:tabLst>
            </a:pPr>
            <a:r>
              <a:rPr lang="en-US" dirty="0" smtClean="0"/>
              <a:t>Projection error is totally foreseeable and mathematically known.</a:t>
            </a:r>
          </a:p>
          <a:p>
            <a:pPr>
              <a:tabLst>
                <a:tab pos="1054100" algn="l"/>
                <a:tab pos="1054100" algn="l"/>
              </a:tabLst>
            </a:pPr>
            <a:r>
              <a:rPr lang="en-US" dirty="0" smtClean="0"/>
              <a:t>Small effects can have substantial consequences.</a:t>
            </a:r>
          </a:p>
        </p:txBody>
      </p:sp>
    </p:spTree>
    <p:extLst>
      <p:ext uri="{BB962C8B-B14F-4D97-AF65-F5344CB8AC3E}">
        <p14:creationId xmlns:p14="http://schemas.microsoft.com/office/powerpoint/2010/main" val="159590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Acknowledgements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768600"/>
            <a:ext cx="11099800" cy="5715000"/>
          </a:xfrm>
        </p:spPr>
        <p:txBody>
          <a:bodyPr/>
          <a:lstStyle/>
          <a:p>
            <a:r>
              <a:rPr lang="fr-CA" dirty="0" err="1" smtClean="0"/>
              <a:t>Research</a:t>
            </a:r>
            <a:r>
              <a:rPr lang="fr-CA" dirty="0" smtClean="0"/>
              <a:t> support</a:t>
            </a:r>
          </a:p>
          <a:p>
            <a:pPr lvl="1"/>
            <a:r>
              <a:rPr lang="fr-CA" dirty="0" smtClean="0"/>
              <a:t>IGN France, RMIT </a:t>
            </a:r>
          </a:p>
          <a:p>
            <a:r>
              <a:rPr lang="fr-CA" dirty="0" smtClean="0"/>
              <a:t>Assistance: John Snyder, Rod </a:t>
            </a:r>
            <a:r>
              <a:rPr lang="fr-CA" dirty="0" err="1" smtClean="0"/>
              <a:t>Deakin</a:t>
            </a:r>
            <a:r>
              <a:rPr lang="fr-CA" dirty="0" smtClean="0"/>
              <a:t> and </a:t>
            </a:r>
            <a:r>
              <a:rPr lang="fr-CA" dirty="0" err="1" smtClean="0"/>
              <a:t>other</a:t>
            </a:r>
            <a:r>
              <a:rPr lang="fr-CA" dirty="0" smtClean="0"/>
              <a:t> projection </a:t>
            </a:r>
            <a:r>
              <a:rPr lang="fr-CA" dirty="0" err="1" smtClean="0"/>
              <a:t>specialists</a:t>
            </a:r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18266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667000"/>
            <a:ext cx="3098800" cy="6705600"/>
          </a:xfrm>
        </p:spPr>
        <p:txBody>
          <a:bodyPr/>
          <a:lstStyle/>
          <a:p>
            <a:r>
              <a:rPr lang="fr-CA" sz="5400" dirty="0" smtClean="0"/>
              <a:t>Time to </a:t>
            </a:r>
            <a:r>
              <a:rPr lang="fr-CA" sz="5400" dirty="0" err="1" smtClean="0"/>
              <a:t>reduce</a:t>
            </a:r>
            <a:r>
              <a:rPr lang="fr-CA" sz="5400" dirty="0" smtClean="0"/>
              <a:t> the </a:t>
            </a:r>
            <a:r>
              <a:rPr lang="fr-CA" sz="5400" dirty="0" err="1" smtClean="0"/>
              <a:t>baggage</a:t>
            </a:r>
            <a:endParaRPr lang="en-CA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400" y="457200"/>
            <a:ext cx="8554851" cy="89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400" y="762000"/>
            <a:ext cx="3098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solidFill>
                  <a:srgbClr val="FFFF00"/>
                </a:solidFill>
              </a:rPr>
              <a:t>Theme 4</a:t>
            </a:r>
            <a:endParaRPr lang="en-A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10464800" cy="1257300"/>
          </a:xfrm>
        </p:spPr>
        <p:txBody>
          <a:bodyPr/>
          <a:lstStyle/>
          <a:p>
            <a:pPr indent="0" eaLnBrk="1" hangingPunct="1">
              <a:tabLst>
                <a:tab pos="1536700" algn="l"/>
              </a:tabLst>
            </a:pPr>
            <a:r>
              <a:rPr lang="en-US" smtClean="0"/>
              <a:t>An open secret: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16038" y="3325813"/>
            <a:ext cx="43291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baseline="0">
                <a:solidFill>
                  <a:srgbClr val="F16E00"/>
                </a:solidFill>
              </a:rPr>
              <a:t>The power of GIS: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27900" y="6289675"/>
            <a:ext cx="4521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sz="4800" baseline="0">
                <a:solidFill>
                  <a:srgbClr val="F1C200"/>
                </a:solidFill>
              </a:rPr>
              <a:t>Integration of heterogeneous information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6988" y="6323013"/>
            <a:ext cx="42402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baseline="0">
                <a:solidFill>
                  <a:srgbClr val="F16E00"/>
                </a:solidFill>
              </a:rPr>
              <a:t>The threat of GIS: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30275" y="5626100"/>
            <a:ext cx="11160125" cy="0"/>
          </a:xfrm>
          <a:prstGeom prst="line">
            <a:avLst/>
          </a:prstGeom>
          <a:noFill/>
          <a:ln w="63500">
            <a:solidFill>
              <a:srgbClr val="D3F135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327900" y="3165475"/>
            <a:ext cx="4521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sz="4800" baseline="0">
                <a:solidFill>
                  <a:srgbClr val="F1C200"/>
                </a:solidFill>
              </a:rPr>
              <a:t>Integration of heterogeneous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3276600"/>
            <a:ext cx="10464801" cy="2438400"/>
          </a:xfrm>
        </p:spPr>
        <p:txBody>
          <a:bodyPr/>
          <a:lstStyle/>
          <a:p>
            <a:r>
              <a:rPr lang="fr-CA" dirty="0" err="1" smtClean="0"/>
              <a:t>comes</a:t>
            </a:r>
            <a:r>
              <a:rPr lang="fr-CA" dirty="0" smtClean="0"/>
              <a:t> down to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391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54000"/>
            <a:ext cx="11811000" cy="1727200"/>
          </a:xfrm>
        </p:spPr>
        <p:txBody>
          <a:bodyPr/>
          <a:lstStyle/>
          <a:p>
            <a:r>
              <a:rPr lang="fr-CA" sz="5400" b="1" dirty="0" smtClean="0"/>
              <a:t>Disruption </a:t>
            </a:r>
            <a:r>
              <a:rPr lang="fr-CA" sz="5400" b="1" dirty="0" err="1" smtClean="0"/>
              <a:t>at</a:t>
            </a:r>
            <a:r>
              <a:rPr lang="fr-CA" sz="5400" b="1" dirty="0" smtClean="0"/>
              <a:t> the </a:t>
            </a:r>
            <a:r>
              <a:rPr lang="fr-CA" sz="5400" b="1" dirty="0" err="1" smtClean="0"/>
              <a:t>conceptual</a:t>
            </a:r>
            <a:r>
              <a:rPr lang="fr-CA" sz="5400" b="1" dirty="0" smtClean="0"/>
              <a:t> </a:t>
            </a:r>
            <a:r>
              <a:rPr lang="fr-CA" sz="5400" b="1" dirty="0" err="1" smtClean="0"/>
              <a:t>level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05001"/>
            <a:ext cx="12039600" cy="6578602"/>
          </a:xfrm>
        </p:spPr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idea</a:t>
            </a:r>
            <a:r>
              <a:rPr lang="fr-CA" dirty="0" smtClean="0"/>
              <a:t> of </a:t>
            </a:r>
            <a:r>
              <a:rPr lang="fr-CA" dirty="0" err="1" smtClean="0">
                <a:solidFill>
                  <a:srgbClr val="FFC000"/>
                </a:solidFill>
              </a:rPr>
              <a:t>centralized</a:t>
            </a:r>
            <a:r>
              <a:rPr lang="fr-CA" dirty="0" smtClean="0"/>
              <a:t> </a:t>
            </a:r>
            <a:r>
              <a:rPr lang="fr-CA" dirty="0" err="1" smtClean="0"/>
              <a:t>knowledge</a:t>
            </a:r>
            <a:endParaRPr lang="fr-CA" dirty="0" smtClean="0"/>
          </a:p>
          <a:p>
            <a:pPr lvl="1"/>
            <a:r>
              <a:rPr lang="fr-CA" dirty="0" err="1" smtClean="0"/>
              <a:t>European</a:t>
            </a:r>
            <a:r>
              <a:rPr lang="fr-CA" dirty="0" smtClean="0"/>
              <a:t> </a:t>
            </a:r>
            <a:r>
              <a:rPr lang="fr-CA" dirty="0" err="1" smtClean="0"/>
              <a:t>Enlightenment</a:t>
            </a:r>
            <a:r>
              <a:rPr lang="fr-CA" dirty="0" smtClean="0"/>
              <a:t>: </a:t>
            </a:r>
          </a:p>
          <a:p>
            <a:pPr lvl="2"/>
            <a:r>
              <a:rPr lang="fr-CA" dirty="0" err="1" smtClean="0"/>
              <a:t>e.g</a:t>
            </a:r>
            <a:r>
              <a:rPr lang="fr-CA" dirty="0" smtClean="0"/>
              <a:t>. Diderot: </a:t>
            </a:r>
            <a:r>
              <a:rPr lang="fr-CA" i="1" dirty="0" smtClean="0"/>
              <a:t>Encyclopédie universelle…</a:t>
            </a:r>
          </a:p>
          <a:p>
            <a:pPr lvl="2"/>
            <a:r>
              <a:rPr lang="fr-CA" dirty="0" smtClean="0"/>
              <a:t>Bruno Latour: </a:t>
            </a:r>
            <a:r>
              <a:rPr lang="fr-CA" sz="3600" i="1" dirty="0" smtClean="0"/>
              <a:t>centres de calcul </a:t>
            </a:r>
            <a:r>
              <a:rPr lang="fr-CA" sz="3600" dirty="0" smtClean="0"/>
              <a:t>(</a:t>
            </a:r>
            <a:r>
              <a:rPr lang="fr-CA" sz="3600" dirty="0" err="1" smtClean="0"/>
              <a:t>LaPerouse</a:t>
            </a:r>
            <a:r>
              <a:rPr lang="fr-CA" sz="3600" dirty="0" smtClean="0"/>
              <a:t>)</a:t>
            </a:r>
          </a:p>
          <a:p>
            <a:r>
              <a:rPr lang="fr-CA" dirty="0" smtClean="0"/>
              <a:t>This </a:t>
            </a:r>
            <a:r>
              <a:rPr lang="fr-CA" dirty="0" err="1" smtClean="0"/>
              <a:t>idea</a:t>
            </a:r>
            <a:r>
              <a:rPr lang="fr-CA" dirty="0" smtClean="0"/>
              <a:t> </a:t>
            </a:r>
            <a:r>
              <a:rPr lang="fr-CA" dirty="0" err="1" smtClean="0"/>
              <a:t>keeps</a:t>
            </a:r>
            <a:r>
              <a:rPr lang="fr-CA" dirty="0" smtClean="0"/>
              <a:t> </a:t>
            </a:r>
            <a:r>
              <a:rPr lang="fr-CA" dirty="0" err="1" smtClean="0"/>
              <a:t>coming</a:t>
            </a:r>
            <a:r>
              <a:rPr lang="fr-CA" dirty="0" smtClean="0"/>
              <a:t> back</a:t>
            </a:r>
          </a:p>
          <a:p>
            <a:pPr lvl="1"/>
            <a:r>
              <a:rPr lang="fr-CA" i="1" dirty="0" err="1" smtClean="0">
                <a:solidFill>
                  <a:srgbClr val="FFC000"/>
                </a:solidFill>
              </a:rPr>
              <a:t>actually</a:t>
            </a:r>
            <a:r>
              <a:rPr lang="fr-CA" i="1" dirty="0" smtClean="0">
                <a:solidFill>
                  <a:srgbClr val="FFC000"/>
                </a:solidFill>
              </a:rPr>
              <a:t> </a:t>
            </a:r>
            <a:r>
              <a:rPr lang="fr-CA" i="1" dirty="0" err="1" smtClean="0">
                <a:solidFill>
                  <a:srgbClr val="FFC000"/>
                </a:solidFill>
              </a:rPr>
              <a:t>behind</a:t>
            </a:r>
            <a:r>
              <a:rPr lang="fr-CA" i="1" dirty="0" smtClean="0">
                <a:solidFill>
                  <a:srgbClr val="FFC000"/>
                </a:solidFill>
              </a:rPr>
              <a:t> the World </a:t>
            </a:r>
            <a:r>
              <a:rPr lang="fr-CA" i="1" dirty="0" err="1" smtClean="0">
                <a:solidFill>
                  <a:srgbClr val="FFC000"/>
                </a:solidFill>
              </a:rPr>
              <a:t>Wide</a:t>
            </a:r>
            <a:r>
              <a:rPr lang="fr-CA" i="1" dirty="0" smtClean="0">
                <a:solidFill>
                  <a:srgbClr val="FFC000"/>
                </a:solidFill>
              </a:rPr>
              <a:t> Web</a:t>
            </a:r>
          </a:p>
          <a:p>
            <a:pPr lvl="1"/>
            <a:r>
              <a:rPr lang="fr-CA" dirty="0" smtClean="0"/>
              <a:t>but the WWW </a:t>
            </a:r>
            <a:r>
              <a:rPr lang="fr-CA" dirty="0" err="1" smtClean="0"/>
              <a:t>ends</a:t>
            </a:r>
            <a:r>
              <a:rPr lang="fr-CA" dirty="0" smtClean="0"/>
              <a:t> up </a:t>
            </a:r>
            <a:r>
              <a:rPr lang="fr-CA" dirty="0" err="1" smtClean="0"/>
              <a:t>disrupting</a:t>
            </a:r>
            <a:r>
              <a:rPr lang="fr-CA" dirty="0" smtClean="0"/>
              <a:t> </a:t>
            </a:r>
            <a:r>
              <a:rPr lang="fr-CA" dirty="0" err="1" smtClean="0"/>
              <a:t>itself</a:t>
            </a:r>
            <a:r>
              <a:rPr lang="fr-CA" dirty="0" smtClean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428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276601"/>
            <a:ext cx="11050588" cy="1600201"/>
          </a:xfrm>
        </p:spPr>
        <p:txBody>
          <a:bodyPr/>
          <a:lstStyle/>
          <a:p>
            <a:pPr marL="0" indent="25398" eaLnBrk="1" hangingPunct="1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I in GIS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2788" y="5562600"/>
            <a:ext cx="9066212" cy="2438400"/>
          </a:xfrm>
        </p:spPr>
        <p:txBody>
          <a:bodyPr/>
          <a:lstStyle/>
          <a:p>
            <a:pPr marL="749223" indent="-431756" algn="l" eaLnBrk="1" hangingPunct="1">
              <a:buFont typeface="Gill Sans" charset="0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middle word:</a:t>
            </a:r>
          </a:p>
          <a:p>
            <a:pPr marL="749223" indent="-431756" algn="l" eaLnBrk="1" hangingPunct="1">
              <a:buFont typeface="Gill Sans" charset="0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 the one argued over…</a:t>
            </a:r>
          </a:p>
          <a:p>
            <a:pPr marL="749223" indent="-431756" algn="l" eaLnBrk="1" hangingPunct="1">
              <a:buFont typeface="Gill Sans" charset="0"/>
              <a:buChar char="•"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Yet crucial.</a:t>
            </a:r>
          </a:p>
        </p:txBody>
      </p:sp>
    </p:spTree>
    <p:extLst>
      <p:ext uri="{BB962C8B-B14F-4D97-AF65-F5344CB8AC3E}">
        <p14:creationId xmlns:p14="http://schemas.microsoft.com/office/powerpoint/2010/main" val="22107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6775" y="758825"/>
            <a:ext cx="11487150" cy="82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en-US" sz="6600" i="1" baseline="0" dirty="0">
                <a:solidFill>
                  <a:srgbClr val="FFFF00"/>
                </a:solidFill>
              </a:rPr>
              <a:t>Extract from a </a:t>
            </a:r>
            <a:r>
              <a:rPr lang="en-US" sz="6600" i="1" baseline="0" dirty="0" smtClean="0">
                <a:solidFill>
                  <a:srgbClr val="FFFF00"/>
                </a:solidFill>
              </a:rPr>
              <a:t>paper </a:t>
            </a:r>
          </a:p>
          <a:p>
            <a:pPr defTabSz="1300163">
              <a:spcBef>
                <a:spcPct val="50000"/>
              </a:spcBef>
            </a:pPr>
            <a:r>
              <a:rPr lang="en-US" sz="6600" i="1" baseline="0" dirty="0" smtClean="0">
                <a:solidFill>
                  <a:srgbClr val="FFFF00"/>
                </a:solidFill>
              </a:rPr>
              <a:t>(Annals AAG, 2006):</a:t>
            </a:r>
            <a:endParaRPr lang="en-US" sz="6600" b="1" baseline="0" dirty="0">
              <a:solidFill>
                <a:srgbClr val="FFFF00"/>
              </a:solidFill>
            </a:endParaRPr>
          </a:p>
          <a:p>
            <a:pPr defTabSz="1300163">
              <a:spcBef>
                <a:spcPct val="50000"/>
              </a:spcBef>
            </a:pPr>
            <a:r>
              <a:rPr lang="en-US" sz="5400" b="1" baseline="0" dirty="0">
                <a:solidFill>
                  <a:schemeClr val="tx2"/>
                </a:solidFill>
              </a:rPr>
              <a:t>Order from Noise:</a:t>
            </a:r>
          </a:p>
          <a:p>
            <a:pPr defTabSz="1300163">
              <a:spcBef>
                <a:spcPct val="50000"/>
              </a:spcBef>
            </a:pPr>
            <a:r>
              <a:rPr lang="en-US" sz="5400" b="1" baseline="0" dirty="0">
                <a:solidFill>
                  <a:schemeClr val="tx2"/>
                </a:solidFill>
              </a:rPr>
              <a:t>Towards a social theory of information</a:t>
            </a:r>
            <a:endParaRPr lang="en-US" sz="6600" baseline="0" dirty="0">
              <a:solidFill>
                <a:srgbClr val="FFFF00"/>
              </a:solidFill>
              <a:latin typeface="Arial Black" charset="0"/>
            </a:endParaRPr>
          </a:p>
          <a:p>
            <a:pPr defTabSz="1300163">
              <a:spcBef>
                <a:spcPct val="50000"/>
              </a:spcBef>
            </a:pPr>
            <a:r>
              <a:rPr lang="en-US" sz="4800" baseline="0" dirty="0">
                <a:solidFill>
                  <a:srgbClr val="FFFF00"/>
                </a:solidFill>
              </a:rPr>
              <a:t>Barbara Poore, US Geological Survey</a:t>
            </a:r>
          </a:p>
          <a:p>
            <a:pPr defTabSz="1300163">
              <a:spcBef>
                <a:spcPct val="50000"/>
              </a:spcBef>
            </a:pPr>
            <a:r>
              <a:rPr lang="en-US" sz="4800" baseline="0" dirty="0">
                <a:solidFill>
                  <a:srgbClr val="FFFF00"/>
                </a:solidFill>
              </a:rPr>
              <a:t>Nick Chrisman, GEOIDE</a:t>
            </a:r>
            <a:endParaRPr lang="en-US" sz="6800" baseline="0" dirty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541338"/>
            <a:ext cx="11053763" cy="1625600"/>
          </a:xfrm>
        </p:spPr>
        <p:txBody>
          <a:bodyPr/>
          <a:lstStyle/>
          <a:p>
            <a:pPr marL="0" indent="25400" eaLnBrk="1" hangingPunct="1"/>
            <a:r>
              <a:rPr lang="en-US" dirty="0" smtClean="0"/>
              <a:t>Two conflicting models of information</a:t>
            </a:r>
            <a:endParaRPr lang="en-US" dirty="0" smtClean="0">
              <a:latin typeface="Arial Black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0875" y="2600325"/>
            <a:ext cx="12074525" cy="6719888"/>
          </a:xfrm>
        </p:spPr>
        <p:txBody>
          <a:bodyPr/>
          <a:lstStyle/>
          <a:p>
            <a:pPr marL="749300" indent="-431800" algn="l" eaLnBrk="1" hangingPunct="1">
              <a:buClr>
                <a:srgbClr val="CC6600"/>
              </a:buClr>
              <a:buFont typeface="Gill Sans" charset="0"/>
              <a:buChar char="•"/>
            </a:pPr>
            <a:r>
              <a:rPr lang="en-US" sz="3600" i="1" dirty="0" smtClean="0">
                <a:solidFill>
                  <a:srgbClr val="FFC000"/>
                </a:solidFill>
              </a:rPr>
              <a:t>Both arise from Cybernetics movement in late 1940s</a:t>
            </a:r>
          </a:p>
          <a:p>
            <a:pPr marL="749300" indent="-431800" algn="l" eaLnBrk="1" hangingPunct="1">
              <a:buClr>
                <a:srgbClr val="CC6600"/>
              </a:buClr>
              <a:buFont typeface="Gill Sans" charset="0"/>
              <a:buChar char="•"/>
            </a:pPr>
            <a:r>
              <a:rPr lang="en-US" dirty="0" smtClean="0"/>
              <a:t>Shannon [Bell Labs] (publicized by Weaver)</a:t>
            </a:r>
          </a:p>
          <a:p>
            <a:pPr marL="1663700" lvl="2" indent="-431800" algn="l" eaLnBrk="1" hangingPunct="1">
              <a:buClr>
                <a:srgbClr val="CC6600"/>
              </a:buClr>
              <a:buFont typeface="Gill Sans" charset="0"/>
              <a:buChar char="•"/>
            </a:pPr>
            <a:r>
              <a:rPr lang="en-US" dirty="0" smtClean="0"/>
              <a:t>Transmission model: encoding as bits</a:t>
            </a:r>
          </a:p>
          <a:p>
            <a:pPr marL="749300" indent="-431800" algn="l" eaLnBrk="1" hangingPunct="1">
              <a:buClr>
                <a:srgbClr val="CC6600"/>
              </a:buClr>
              <a:buFont typeface="Gill Sans" charset="0"/>
              <a:buChar char="•"/>
            </a:pPr>
            <a:r>
              <a:rPr lang="en-US" dirty="0" smtClean="0"/>
              <a:t>Norbert Weiner [MIT, Lincoln Labs]</a:t>
            </a:r>
          </a:p>
          <a:p>
            <a:pPr marL="1663700" lvl="2" indent="-431800" algn="l" eaLnBrk="1" hangingPunct="1">
              <a:buClr>
                <a:srgbClr val="CC6600"/>
              </a:buClr>
              <a:buFont typeface="Gill Sans" charset="0"/>
              <a:buChar char="•"/>
            </a:pPr>
            <a:r>
              <a:rPr lang="en-US" dirty="0" smtClean="0"/>
              <a:t>Control of aircraft gunnery, cybernetics</a:t>
            </a:r>
          </a:p>
          <a:p>
            <a:pPr marL="1663700" lvl="2" indent="-431800" algn="l" eaLnBrk="1" hangingPunct="1">
              <a:buClr>
                <a:srgbClr val="CC6600"/>
              </a:buClr>
              <a:buFont typeface="Gill Sans" charset="0"/>
              <a:buChar char="•"/>
            </a:pPr>
            <a:r>
              <a:rPr lang="en-US" dirty="0" smtClean="0"/>
              <a:t>Feedback as main issue</a:t>
            </a:r>
          </a:p>
        </p:txBody>
      </p:sp>
    </p:spTree>
    <p:extLst>
      <p:ext uri="{BB962C8B-B14F-4D97-AF65-F5344CB8AC3E}">
        <p14:creationId xmlns:p14="http://schemas.microsoft.com/office/powerpoint/2010/main" val="9706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588"/>
            <a:ext cx="13004800" cy="1725612"/>
          </a:xfrm>
        </p:spPr>
        <p:txBody>
          <a:bodyPr/>
          <a:lstStyle/>
          <a:p>
            <a:pPr indent="0" eaLnBrk="1" hangingPunct="1"/>
            <a:r>
              <a:rPr lang="en-US" smtClean="0"/>
              <a:t>Shannon</a:t>
            </a:r>
            <a:r>
              <a:rPr lang="en-US" smtClean="0">
                <a:latin typeface="Helvetica" charset="0"/>
              </a:rPr>
              <a:t>’</a:t>
            </a:r>
            <a:r>
              <a:rPr lang="en-US" smtClean="0"/>
              <a:t>s boxes and arrows</a:t>
            </a:r>
            <a:endParaRPr lang="en-US" smtClean="0">
              <a:latin typeface="Arial Black" charset="0"/>
            </a:endParaRPr>
          </a:p>
        </p:txBody>
      </p:sp>
      <p:pic>
        <p:nvPicPr>
          <p:cNvPr id="28675" name="Picture 3" descr="Shannon_wea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2590800"/>
            <a:ext cx="74549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33388" y="7261225"/>
            <a:ext cx="121380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en-US" sz="5100" baseline="0">
                <a:solidFill>
                  <a:srgbClr val="FFFF00"/>
                </a:solidFill>
              </a:rPr>
              <a:t>Invariance through transmission;</a:t>
            </a:r>
          </a:p>
          <a:p>
            <a:pPr defTabSz="1300163">
              <a:spcBef>
                <a:spcPct val="50000"/>
              </a:spcBef>
            </a:pPr>
            <a:r>
              <a:rPr lang="en-US" sz="5100" baseline="0">
                <a:solidFill>
                  <a:srgbClr val="FFFF00"/>
                </a:solidFill>
              </a:rPr>
              <a:t>Meaning not a part of model</a:t>
            </a:r>
            <a:endParaRPr lang="en-US" sz="5100" baseline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5438" y="0"/>
            <a:ext cx="121380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en-US" sz="7200" baseline="0">
                <a:solidFill>
                  <a:schemeClr val="tx2"/>
                </a:solidFill>
              </a:rPr>
              <a:t>Model of refinement</a:t>
            </a:r>
            <a:endParaRPr lang="en-US" sz="8500" baseline="0">
              <a:solidFill>
                <a:schemeClr val="tx1"/>
              </a:solidFill>
              <a:latin typeface="Arial Black" charset="0"/>
            </a:endParaRPr>
          </a:p>
        </p:txBody>
      </p:sp>
      <p:pic>
        <p:nvPicPr>
          <p:cNvPr id="29699" name="Picture 3" descr="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988" y="1625600"/>
            <a:ext cx="7888287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5438" y="8561388"/>
            <a:ext cx="12353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en-US" sz="4600" baseline="0">
                <a:solidFill>
                  <a:srgbClr val="FFFF00"/>
                </a:solidFill>
                <a:latin typeface="Arial Black" charset="0"/>
              </a:rPr>
              <a:t>Weiner promotes the mythology</a:t>
            </a:r>
            <a:endParaRPr lang="en-US" sz="4600" baseline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85800"/>
            <a:ext cx="13004800" cy="267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en-US" sz="6600" baseline="0" dirty="0" smtClean="0">
                <a:solidFill>
                  <a:schemeClr val="tx2"/>
                </a:solidFill>
              </a:rPr>
              <a:t>An alternative:</a:t>
            </a:r>
          </a:p>
          <a:p>
            <a:pPr defTabSz="1300163">
              <a:spcBef>
                <a:spcPct val="50000"/>
              </a:spcBef>
            </a:pPr>
            <a:r>
              <a:rPr lang="en-US" sz="6600" baseline="0" dirty="0" smtClean="0">
                <a:solidFill>
                  <a:schemeClr val="tx2"/>
                </a:solidFill>
              </a:rPr>
              <a:t> </a:t>
            </a:r>
            <a:r>
              <a:rPr lang="en-US" sz="6600" baseline="0" dirty="0">
                <a:solidFill>
                  <a:schemeClr val="tx2"/>
                </a:solidFill>
              </a:rPr>
              <a:t>S</a:t>
            </a:r>
            <a:r>
              <a:rPr lang="en-US" sz="6600" baseline="0" dirty="0" smtClean="0">
                <a:solidFill>
                  <a:schemeClr val="tx2"/>
                </a:solidFill>
              </a:rPr>
              <a:t>ocial definition </a:t>
            </a:r>
            <a:r>
              <a:rPr lang="en-US" sz="6600" baseline="0" dirty="0">
                <a:solidFill>
                  <a:schemeClr val="tx2"/>
                </a:solidFill>
              </a:rPr>
              <a:t>of information</a:t>
            </a:r>
            <a:endParaRPr lang="en-US" sz="6600" baseline="0" dirty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92199" y="4495799"/>
            <a:ext cx="11371263" cy="38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l" defTabSz="1300163">
              <a:spcBef>
                <a:spcPct val="50000"/>
              </a:spcBef>
            </a:pPr>
            <a:r>
              <a:rPr lang="en-US" sz="4800" baseline="0" dirty="0" err="1">
                <a:solidFill>
                  <a:srgbClr val="FFFF00"/>
                </a:solidFill>
              </a:rPr>
              <a:t>Goguen</a:t>
            </a:r>
            <a:r>
              <a:rPr lang="en-US" sz="4800" baseline="0" dirty="0">
                <a:solidFill>
                  <a:srgbClr val="FFFF00"/>
                </a:solidFill>
              </a:rPr>
              <a:t>: </a:t>
            </a:r>
            <a:r>
              <a:rPr lang="en-US" sz="4800" i="1" baseline="0" dirty="0">
                <a:solidFill>
                  <a:srgbClr val="FFFF00"/>
                </a:solidFill>
              </a:rPr>
              <a:t>an interpretation of a configuration of signs for which some social group is accountable.</a:t>
            </a:r>
          </a:p>
          <a:p>
            <a:pPr algn="l" defTabSz="1300163">
              <a:spcBef>
                <a:spcPct val="50000"/>
              </a:spcBef>
            </a:pPr>
            <a:endParaRPr lang="en-US" sz="1600" baseline="0" dirty="0" smtClean="0">
              <a:solidFill>
                <a:srgbClr val="FFFF00"/>
              </a:solidFill>
            </a:endParaRPr>
          </a:p>
          <a:p>
            <a:pPr algn="l" defTabSz="1300163">
              <a:spcBef>
                <a:spcPct val="50000"/>
              </a:spcBef>
            </a:pPr>
            <a:r>
              <a:rPr lang="en-US" sz="4800" i="1" baseline="0" dirty="0" smtClean="0">
                <a:solidFill>
                  <a:srgbClr val="FFFF00"/>
                </a:solidFill>
              </a:rPr>
              <a:t>“</a:t>
            </a:r>
            <a:r>
              <a:rPr lang="en-US" sz="4800" i="1" baseline="0" dirty="0">
                <a:solidFill>
                  <a:srgbClr val="FFFF00"/>
                </a:solidFill>
              </a:rPr>
              <a:t>a difference that makes a difference”</a:t>
            </a:r>
            <a:endParaRPr lang="en-US" sz="4800" i="1" baseline="0" dirty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90520"/>
            <a:ext cx="10464800" cy="714380"/>
          </a:xfrm>
        </p:spPr>
        <p:txBody>
          <a:bodyPr/>
          <a:lstStyle/>
          <a:p>
            <a:r>
              <a:rPr lang="fr-CA" sz="5400" dirty="0" smtClean="0"/>
              <a:t>So, </a:t>
            </a:r>
            <a:r>
              <a:rPr lang="fr-CA" sz="5400" dirty="0" err="1" smtClean="0"/>
              <a:t>here</a:t>
            </a:r>
            <a:r>
              <a:rPr lang="fr-CA" sz="5400" dirty="0" smtClean="0"/>
              <a:t> </a:t>
            </a:r>
            <a:r>
              <a:rPr lang="fr-CA" sz="5400" dirty="0" err="1" smtClean="0"/>
              <a:t>is</a:t>
            </a:r>
            <a:r>
              <a:rPr lang="fr-CA" sz="5400" dirty="0" smtClean="0"/>
              <a:t> the citation: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08" y="2090718"/>
            <a:ext cx="12287336" cy="7215238"/>
          </a:xfrm>
        </p:spPr>
        <p:txBody>
          <a:bodyPr/>
          <a:lstStyle/>
          <a:p>
            <a:pPr algn="l"/>
            <a:r>
              <a:rPr lang="en-US" sz="3200" b="1" dirty="0" smtClean="0"/>
              <a:t>Bateson, Gregory (1972). </a:t>
            </a:r>
            <a:r>
              <a:rPr lang="en-US" sz="3200" b="1" i="1" dirty="0" smtClean="0"/>
              <a:t>Steps to an Ecology of Mind: Collected Essays in Anthropology, Psychiatry, Evolution, and Epistemology</a:t>
            </a:r>
            <a:r>
              <a:rPr lang="en-US" sz="3200" b="1" dirty="0" smtClean="0"/>
              <a:t>. University Of Chicago Press. ISBN 0-226-03905-6</a:t>
            </a:r>
          </a:p>
          <a:p>
            <a:r>
              <a:rPr lang="fr-CA" dirty="0" smtClean="0">
                <a:solidFill>
                  <a:srgbClr val="FFC000"/>
                </a:solidFill>
              </a:rPr>
              <a:t>And </a:t>
            </a:r>
            <a:r>
              <a:rPr lang="fr-CA" dirty="0" err="1" smtClean="0">
                <a:solidFill>
                  <a:srgbClr val="FFC000"/>
                </a:solidFill>
              </a:rPr>
              <a:t>some</a:t>
            </a:r>
            <a:r>
              <a:rPr lang="fr-CA" dirty="0" smtClean="0">
                <a:solidFill>
                  <a:srgbClr val="FFC000"/>
                </a:solidFill>
              </a:rPr>
              <a:t> </a:t>
            </a:r>
            <a:r>
              <a:rPr lang="fr-CA" dirty="0" err="1" smtClean="0">
                <a:solidFill>
                  <a:srgbClr val="FFC000"/>
                </a:solidFill>
              </a:rPr>
              <a:t>context</a:t>
            </a:r>
            <a:r>
              <a:rPr lang="fr-CA" dirty="0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fr-CA" sz="3200" dirty="0" smtClean="0">
                <a:solidFill>
                  <a:srgbClr val="FFC000"/>
                </a:solidFill>
              </a:rPr>
              <a:t>Gregory Bateson, a </a:t>
            </a:r>
            <a:r>
              <a:rPr lang="fr-CA" sz="3200" dirty="0" err="1" smtClean="0">
                <a:solidFill>
                  <a:srgbClr val="FFC000"/>
                </a:solidFill>
              </a:rPr>
              <a:t>psychologist</a:t>
            </a:r>
            <a:r>
              <a:rPr lang="fr-CA" sz="3200" dirty="0" smtClean="0">
                <a:solidFill>
                  <a:srgbClr val="FFC000"/>
                </a:solidFill>
              </a:rPr>
              <a:t>, </a:t>
            </a:r>
            <a:r>
              <a:rPr lang="fr-CA" sz="3200" dirty="0" err="1" smtClean="0">
                <a:solidFill>
                  <a:srgbClr val="FFC000"/>
                </a:solidFill>
              </a:rPr>
              <a:t>married</a:t>
            </a:r>
            <a:r>
              <a:rPr lang="fr-CA" sz="3200" dirty="0" smtClean="0">
                <a:solidFill>
                  <a:srgbClr val="FFC000"/>
                </a:solidFill>
              </a:rPr>
              <a:t> Margaret Mead.</a:t>
            </a:r>
          </a:p>
          <a:p>
            <a:pPr lvl="1">
              <a:spcAft>
                <a:spcPts val="1200"/>
              </a:spcAft>
            </a:pPr>
            <a:r>
              <a:rPr lang="fr-CA" sz="3200" dirty="0" err="1" smtClean="0">
                <a:solidFill>
                  <a:srgbClr val="FFC000"/>
                </a:solidFill>
              </a:rPr>
              <a:t>Participated</a:t>
            </a:r>
            <a:r>
              <a:rPr lang="fr-CA" sz="3200" dirty="0" smtClean="0">
                <a:solidFill>
                  <a:srgbClr val="FFC000"/>
                </a:solidFill>
              </a:rPr>
              <a:t> </a:t>
            </a:r>
            <a:r>
              <a:rPr lang="fr-CA" sz="3200" dirty="0" err="1" smtClean="0">
                <a:solidFill>
                  <a:srgbClr val="FFC000"/>
                </a:solidFill>
              </a:rPr>
              <a:t>with</a:t>
            </a:r>
            <a:r>
              <a:rPr lang="fr-CA" sz="3200" dirty="0" smtClean="0">
                <a:solidFill>
                  <a:srgbClr val="FFC000"/>
                </a:solidFill>
              </a:rPr>
              <a:t> Shannon, Weaver, </a:t>
            </a:r>
            <a:r>
              <a:rPr lang="fr-CA" sz="3200" dirty="0" err="1" smtClean="0">
                <a:solidFill>
                  <a:srgbClr val="FFC000"/>
                </a:solidFill>
              </a:rPr>
              <a:t>von</a:t>
            </a:r>
            <a:r>
              <a:rPr lang="fr-CA" sz="3200" dirty="0" smtClean="0">
                <a:solidFill>
                  <a:srgbClr val="FFC000"/>
                </a:solidFill>
              </a:rPr>
              <a:t> Neumann, </a:t>
            </a:r>
            <a:r>
              <a:rPr lang="fr-CA" sz="3200" dirty="0" err="1" smtClean="0">
                <a:solidFill>
                  <a:srgbClr val="FFC000"/>
                </a:solidFill>
              </a:rPr>
              <a:t>Weiner</a:t>
            </a:r>
            <a:r>
              <a:rPr lang="fr-CA" sz="3200" dirty="0" smtClean="0">
                <a:solidFill>
                  <a:srgbClr val="FFC000"/>
                </a:solidFill>
              </a:rPr>
              <a:t>, and </a:t>
            </a:r>
            <a:r>
              <a:rPr lang="fr-CA" sz="3200" dirty="0" err="1" smtClean="0">
                <a:solidFill>
                  <a:srgbClr val="FFC000"/>
                </a:solidFill>
              </a:rPr>
              <a:t>other</a:t>
            </a:r>
            <a:r>
              <a:rPr lang="fr-CA" sz="3200" dirty="0" smtClean="0">
                <a:solidFill>
                  <a:srgbClr val="FFC000"/>
                </a:solidFill>
              </a:rPr>
              <a:t> in the Macy </a:t>
            </a:r>
            <a:r>
              <a:rPr lang="fr-CA" sz="3200" dirty="0" err="1" smtClean="0">
                <a:solidFill>
                  <a:srgbClr val="FFC000"/>
                </a:solidFill>
              </a:rPr>
              <a:t>Conferences</a:t>
            </a:r>
            <a:r>
              <a:rPr lang="fr-CA" sz="3200" dirty="0" smtClean="0">
                <a:solidFill>
                  <a:srgbClr val="FFC000"/>
                </a:solidFill>
              </a:rPr>
              <a:t> (1940s-50s) – </a:t>
            </a:r>
            <a:r>
              <a:rPr lang="fr-CA" sz="3200" dirty="0" err="1" smtClean="0">
                <a:solidFill>
                  <a:srgbClr val="FFC000"/>
                </a:solidFill>
              </a:rPr>
              <a:t>which</a:t>
            </a:r>
            <a:r>
              <a:rPr lang="fr-CA" sz="3200" dirty="0" smtClean="0">
                <a:solidFill>
                  <a:srgbClr val="FFC000"/>
                </a:solidFill>
              </a:rPr>
              <a:t> </a:t>
            </a:r>
            <a:r>
              <a:rPr lang="fr-CA" sz="3200" dirty="0" err="1" smtClean="0">
                <a:solidFill>
                  <a:srgbClr val="FFC000"/>
                </a:solidFill>
              </a:rPr>
              <a:t>defined</a:t>
            </a:r>
            <a:r>
              <a:rPr lang="fr-CA" sz="3200" dirty="0" smtClean="0">
                <a:solidFill>
                  <a:srgbClr val="FFC000"/>
                </a:solidFill>
              </a:rPr>
              <a:t> « </a:t>
            </a:r>
            <a:r>
              <a:rPr lang="fr-CA" sz="3200" dirty="0" err="1" smtClean="0">
                <a:solidFill>
                  <a:srgbClr val="FFC000"/>
                </a:solidFill>
              </a:rPr>
              <a:t>cybernetics</a:t>
            </a:r>
            <a:r>
              <a:rPr lang="fr-CA" sz="3200" dirty="0" smtClean="0">
                <a:solidFill>
                  <a:srgbClr val="FFC000"/>
                </a:solidFill>
              </a:rPr>
              <a:t> » and modern information </a:t>
            </a:r>
            <a:r>
              <a:rPr lang="fr-CA" sz="3200" dirty="0" err="1" smtClean="0">
                <a:solidFill>
                  <a:srgbClr val="FFC000"/>
                </a:solidFill>
              </a:rPr>
              <a:t>theory</a:t>
            </a:r>
            <a:r>
              <a:rPr lang="fr-CA" sz="3200" dirty="0" smtClean="0">
                <a:solidFill>
                  <a:srgbClr val="FFC000"/>
                </a:solidFill>
              </a:rPr>
              <a:t>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fr-CA" sz="3200" dirty="0" smtClean="0">
                <a:solidFill>
                  <a:srgbClr val="FFC000"/>
                </a:solidFill>
              </a:rPr>
              <a:t>Count </a:t>
            </a:r>
            <a:r>
              <a:rPr lang="fr-CA" sz="3200" dirty="0" err="1" smtClean="0">
                <a:solidFill>
                  <a:srgbClr val="FFC000"/>
                </a:solidFill>
              </a:rPr>
              <a:t>Korzybski</a:t>
            </a:r>
            <a:r>
              <a:rPr lang="fr-CA" sz="3200" dirty="0" smtClean="0">
                <a:solidFill>
                  <a:srgbClr val="FFC000"/>
                </a:solidFill>
              </a:rPr>
              <a:t> (« The </a:t>
            </a:r>
            <a:r>
              <a:rPr lang="fr-CA" sz="3200" dirty="0" err="1" smtClean="0">
                <a:solidFill>
                  <a:srgbClr val="FFC000"/>
                </a:solidFill>
              </a:rPr>
              <a:t>map</a:t>
            </a:r>
            <a:r>
              <a:rPr lang="fr-CA" sz="3200" dirty="0" smtClean="0">
                <a:solidFill>
                  <a:srgbClr val="FFC000"/>
                </a:solidFill>
              </a:rPr>
              <a:t> </a:t>
            </a:r>
            <a:r>
              <a:rPr lang="fr-CA" sz="3200" dirty="0" err="1" smtClean="0">
                <a:solidFill>
                  <a:srgbClr val="FFC000"/>
                </a:solidFill>
              </a:rPr>
              <a:t>is</a:t>
            </a:r>
            <a:r>
              <a:rPr lang="fr-CA" sz="3200" dirty="0" smtClean="0">
                <a:solidFill>
                  <a:srgbClr val="FFC000"/>
                </a:solidFill>
              </a:rPr>
              <a:t> not the </a:t>
            </a:r>
            <a:r>
              <a:rPr lang="fr-CA" sz="3200" dirty="0" err="1" smtClean="0">
                <a:solidFill>
                  <a:srgbClr val="FFC000"/>
                </a:solidFill>
              </a:rPr>
              <a:t>territory</a:t>
            </a:r>
            <a:r>
              <a:rPr lang="fr-CA" sz="3200" dirty="0" smtClean="0">
                <a:solidFill>
                  <a:srgbClr val="FFC000"/>
                </a:solidFill>
              </a:rPr>
              <a:t> ») </a:t>
            </a:r>
            <a:r>
              <a:rPr lang="fr-CA" sz="3200" dirty="0" err="1" smtClean="0">
                <a:solidFill>
                  <a:srgbClr val="FFC000"/>
                </a:solidFill>
              </a:rPr>
              <a:t>was</a:t>
            </a:r>
            <a:r>
              <a:rPr lang="fr-CA" sz="3200" dirty="0" smtClean="0">
                <a:solidFill>
                  <a:srgbClr val="FFC000"/>
                </a:solidFill>
              </a:rPr>
              <a:t> not far </a:t>
            </a:r>
            <a:r>
              <a:rPr lang="fr-CA" sz="3200" dirty="0" err="1" smtClean="0">
                <a:solidFill>
                  <a:srgbClr val="FFC000"/>
                </a:solidFill>
              </a:rPr>
              <a:t>away</a:t>
            </a:r>
            <a:r>
              <a:rPr lang="fr-CA" sz="3200" dirty="0" smtClean="0">
                <a:solidFill>
                  <a:srgbClr val="FFC000"/>
                </a:solidFill>
              </a:rPr>
              <a:t>…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43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22" y="254000"/>
            <a:ext cx="11858708" cy="2438400"/>
          </a:xfrm>
        </p:spPr>
        <p:txBody>
          <a:bodyPr/>
          <a:lstStyle/>
          <a:p>
            <a:r>
              <a:rPr lang="fr-CA" sz="6600" dirty="0" smtClean="0"/>
              <a:t>And a </a:t>
            </a:r>
            <a:r>
              <a:rPr lang="fr-CA" sz="6600" dirty="0" err="1" smtClean="0"/>
              <a:t>consequence</a:t>
            </a:r>
            <a:r>
              <a:rPr lang="fr-CA" sz="6600" dirty="0" smtClean="0"/>
              <a:t> (or </a:t>
            </a:r>
            <a:r>
              <a:rPr lang="fr-CA" sz="6600" dirty="0" err="1" smtClean="0"/>
              <a:t>two</a:t>
            </a:r>
            <a:r>
              <a:rPr lang="fr-CA" sz="6600" dirty="0" smtClean="0"/>
              <a:t>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van </a:t>
            </a:r>
            <a:r>
              <a:rPr lang="fr-CA" dirty="0" err="1" smtClean="0"/>
              <a:t>Foerster</a:t>
            </a:r>
            <a:r>
              <a:rPr lang="fr-CA" dirty="0" smtClean="0"/>
              <a:t>: </a:t>
            </a:r>
            <a:r>
              <a:rPr lang="fr-CA" i="1" dirty="0" smtClean="0"/>
              <a:t>« </a:t>
            </a:r>
            <a:r>
              <a:rPr lang="fr-CA" i="1" dirty="0" err="1" smtClean="0"/>
              <a:t>you</a:t>
            </a:r>
            <a:r>
              <a:rPr lang="fr-CA" i="1" dirty="0" smtClean="0"/>
              <a:t> </a:t>
            </a:r>
            <a:r>
              <a:rPr lang="fr-CA" i="1" dirty="0" err="1" smtClean="0"/>
              <a:t>can</a:t>
            </a:r>
            <a:r>
              <a:rPr lang="fr-CA" i="1" dirty="0" smtClean="0"/>
              <a:t> </a:t>
            </a:r>
            <a:r>
              <a:rPr lang="fr-CA" i="1" dirty="0" err="1" smtClean="0"/>
              <a:t>turn</a:t>
            </a:r>
            <a:r>
              <a:rPr lang="fr-CA" i="1" dirty="0" smtClean="0"/>
              <a:t> a </a:t>
            </a:r>
            <a:r>
              <a:rPr lang="fr-CA" i="1" dirty="0" err="1" smtClean="0"/>
              <a:t>library</a:t>
            </a:r>
            <a:r>
              <a:rPr lang="fr-CA" i="1" dirty="0" smtClean="0"/>
              <a:t> </a:t>
            </a:r>
            <a:r>
              <a:rPr lang="fr-CA" i="1" dirty="0" err="1" smtClean="0"/>
              <a:t>upside</a:t>
            </a:r>
            <a:r>
              <a:rPr lang="fr-CA" i="1" dirty="0" smtClean="0"/>
              <a:t> down, but not a drop of information </a:t>
            </a:r>
            <a:r>
              <a:rPr lang="fr-CA" i="1" dirty="0" err="1" smtClean="0"/>
              <a:t>will</a:t>
            </a:r>
            <a:r>
              <a:rPr lang="fr-CA" i="1" dirty="0" smtClean="0"/>
              <a:t> flow out »</a:t>
            </a:r>
            <a:endParaRPr lang="en-US" i="1" dirty="0" smtClean="0"/>
          </a:p>
          <a:p>
            <a:r>
              <a:rPr lang="fr-CA" dirty="0" smtClean="0"/>
              <a:t>All </a:t>
            </a:r>
            <a:r>
              <a:rPr lang="fr-CA" dirty="0" err="1" smtClean="0"/>
              <a:t>writing</a:t>
            </a:r>
            <a:r>
              <a:rPr lang="fr-CA" dirty="0" smtClean="0"/>
              <a:t> </a:t>
            </a:r>
            <a:r>
              <a:rPr lang="fr-CA" dirty="0" err="1" smtClean="0"/>
              <a:t>requires</a:t>
            </a:r>
            <a:r>
              <a:rPr lang="fr-CA" dirty="0" smtClean="0"/>
              <a:t> an audience; </a:t>
            </a:r>
            <a:r>
              <a:rPr lang="fr-CA" dirty="0" err="1" smtClean="0"/>
              <a:t>meaning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interpreted</a:t>
            </a:r>
            <a:r>
              <a:rPr lang="fr-CA" dirty="0" smtClean="0"/>
              <a:t> by the </a:t>
            </a:r>
            <a:r>
              <a:rPr lang="fr-CA" dirty="0" err="1" smtClean="0"/>
              <a:t>reader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8325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11049000" cy="1600200"/>
          </a:xfrm>
        </p:spPr>
        <p:txBody>
          <a:bodyPr/>
          <a:lstStyle/>
          <a:p>
            <a:pPr marL="0" indent="25400" eaLnBrk="1" hangingPunct="1"/>
            <a:r>
              <a:rPr lang="fr-FR" sz="6600" i="1" smtClean="0"/>
              <a:t>Everything is going to get:</a:t>
            </a:r>
            <a:endParaRPr lang="fr-FR" sz="6600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76400"/>
            <a:ext cx="5257800" cy="4648200"/>
          </a:xfrm>
        </p:spPr>
        <p:txBody>
          <a:bodyPr/>
          <a:lstStyle/>
          <a:p>
            <a:pPr marL="25400" eaLnBrk="1" hangingPunct="1"/>
            <a:r>
              <a:rPr lang="fr-FR" sz="5400" dirty="0" err="1" smtClean="0"/>
              <a:t>Smaller</a:t>
            </a:r>
            <a:endParaRPr lang="fr-FR" sz="5400" dirty="0" smtClean="0"/>
          </a:p>
          <a:p>
            <a:pPr marL="25400" eaLnBrk="1" hangingPunct="1"/>
            <a:r>
              <a:rPr lang="fr-FR" sz="5400" dirty="0" err="1" smtClean="0"/>
              <a:t>Faster</a:t>
            </a:r>
            <a:endParaRPr lang="fr-FR" sz="5400" dirty="0" smtClean="0"/>
          </a:p>
          <a:p>
            <a:pPr marL="25400" eaLnBrk="1" hangingPunct="1"/>
            <a:r>
              <a:rPr lang="fr-FR" sz="5400" dirty="0" err="1" smtClean="0"/>
              <a:t>Greater</a:t>
            </a:r>
            <a:r>
              <a:rPr lang="fr-FR" sz="5400" dirty="0" smtClean="0"/>
              <a:t> </a:t>
            </a:r>
            <a:r>
              <a:rPr lang="fr-FR" sz="5400" dirty="0" err="1" smtClean="0"/>
              <a:t>capacity</a:t>
            </a:r>
            <a:endParaRPr lang="fr-FR" dirty="0" smtClean="0"/>
          </a:p>
          <a:p>
            <a:pPr marL="25400" eaLnBrk="1" hangingPunct="1"/>
            <a:r>
              <a:rPr lang="fr-FR" sz="5400" dirty="0" smtClean="0"/>
              <a:t>More </a:t>
            </a:r>
            <a:r>
              <a:rPr lang="fr-FR" sz="5400" dirty="0" err="1" smtClean="0"/>
              <a:t>integrated</a:t>
            </a:r>
            <a:endParaRPr lang="fr-FR" sz="5400" dirty="0" smtClean="0"/>
          </a:p>
          <a:p>
            <a:pPr marL="25400" eaLnBrk="1" hangingPunct="1"/>
            <a:r>
              <a:rPr lang="fr-FR" sz="5400" dirty="0" smtClean="0"/>
              <a:t>…</a:t>
            </a:r>
          </a:p>
        </p:txBody>
      </p:sp>
      <p:sp>
        <p:nvSpPr>
          <p:cNvPr id="215044" name="Text Box 4"/>
          <p:cNvSpPr txBox="1">
            <a:spLocks/>
          </p:cNvSpPr>
          <p:nvPr/>
        </p:nvSpPr>
        <p:spPr bwMode="auto">
          <a:xfrm>
            <a:off x="990600" y="6324600"/>
            <a:ext cx="11353800" cy="2971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aseline="0">
                <a:solidFill>
                  <a:schemeClr val="tx2"/>
                </a:solidFill>
              </a:rPr>
              <a:t>But, will this marvelous new world be any </a:t>
            </a:r>
            <a:r>
              <a:rPr lang="fr-FR" b="1" baseline="0">
                <a:solidFill>
                  <a:schemeClr val="tx2"/>
                </a:solidFill>
              </a:rPr>
              <a:t>smarter</a:t>
            </a:r>
            <a:r>
              <a:rPr lang="fr-FR" baseline="0">
                <a:solidFill>
                  <a:schemeClr val="tx2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fr-FR" baseline="0">
                <a:solidFill>
                  <a:schemeClr val="tx2"/>
                </a:solidFill>
              </a:rPr>
              <a:t>Will we be stuck with the same old designs developed for a different set of conditions?</a:t>
            </a:r>
            <a:endParaRPr lang="fr-FR" baseline="0"/>
          </a:p>
        </p:txBody>
      </p:sp>
      <p:pic>
        <p:nvPicPr>
          <p:cNvPr id="215045" name="Picture 5" descr="NewCuyamaSmall"/>
          <p:cNvPicPr>
            <a:picLocks noChangeAspect="1" noChangeArrowheads="1"/>
          </p:cNvPicPr>
          <p:nvPr/>
        </p:nvPicPr>
        <p:blipFill>
          <a:blip r:embed="rId2" cstate="print"/>
          <a:srcRect t="8521" b="13176"/>
          <a:stretch>
            <a:fillRect/>
          </a:stretch>
        </p:blipFill>
        <p:spPr bwMode="auto">
          <a:xfrm>
            <a:off x="6781800" y="2590800"/>
            <a:ext cx="5715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  <p:bldP spid="2150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54000"/>
            <a:ext cx="11811000" cy="2438400"/>
          </a:xfrm>
        </p:spPr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</a:t>
            </a:r>
            <a:r>
              <a:rPr lang="fr-CA" dirty="0" err="1" smtClean="0"/>
              <a:t>reconsider</a:t>
            </a:r>
            <a:r>
              <a:rPr lang="fr-CA" dirty="0" smtClean="0"/>
              <a:t> value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768600"/>
            <a:ext cx="6248400" cy="5715000"/>
          </a:xfrm>
        </p:spPr>
        <p:txBody>
          <a:bodyPr/>
          <a:lstStyle/>
          <a:p>
            <a:r>
              <a:rPr lang="fr-CA" dirty="0" err="1" smtClean="0"/>
              <a:t>Comes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use</a:t>
            </a:r>
          </a:p>
          <a:p>
            <a:r>
              <a:rPr lang="fr-CA" dirty="0" smtClean="0"/>
              <a:t>NOT </a:t>
            </a:r>
            <a:r>
              <a:rPr lang="fr-CA" dirty="0" err="1" smtClean="0"/>
              <a:t>inherent</a:t>
            </a:r>
            <a:r>
              <a:rPr lang="fr-CA" dirty="0" smtClean="0"/>
              <a:t> in the data</a:t>
            </a:r>
          </a:p>
          <a:p>
            <a:r>
              <a:rPr lang="fr-CA" dirty="0" smtClean="0"/>
              <a:t>Information </a:t>
            </a:r>
            <a:r>
              <a:rPr lang="fr-CA" dirty="0" err="1" smtClean="0"/>
              <a:t>is</a:t>
            </a:r>
            <a:r>
              <a:rPr lang="fr-CA" dirty="0" smtClean="0"/>
              <a:t> about </a:t>
            </a:r>
            <a:r>
              <a:rPr lang="fr-CA" dirty="0" err="1" smtClean="0"/>
              <a:t>relationships</a:t>
            </a:r>
            <a:r>
              <a:rPr lang="fr-CA" dirty="0" smtClean="0"/>
              <a:t>…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950" y="2514600"/>
            <a:ext cx="5666231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838200"/>
            <a:ext cx="10464800" cy="2438400"/>
          </a:xfrm>
        </p:spPr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</a:t>
            </a:r>
            <a:r>
              <a:rPr lang="fr-CA" dirty="0" err="1" smtClean="0"/>
              <a:t>relearn</a:t>
            </a:r>
            <a:r>
              <a:rPr lang="fr-CA" dirty="0" smtClean="0"/>
              <a:t> </a:t>
            </a:r>
            <a:r>
              <a:rPr lang="fr-CA" dirty="0" err="1" smtClean="0"/>
              <a:t>forgetting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581400"/>
            <a:ext cx="10464800" cy="4902200"/>
          </a:xfrm>
        </p:spPr>
        <p:txBody>
          <a:bodyPr/>
          <a:lstStyle/>
          <a:p>
            <a:r>
              <a:rPr lang="fr-CA" dirty="0" err="1" smtClean="0"/>
              <a:t>Increase</a:t>
            </a:r>
            <a:r>
              <a:rPr lang="fr-CA" dirty="0" smtClean="0"/>
              <a:t> in </a:t>
            </a:r>
            <a:r>
              <a:rPr lang="fr-CA" dirty="0" err="1" smtClean="0"/>
              <a:t>storage</a:t>
            </a:r>
            <a:r>
              <a:rPr lang="fr-CA" dirty="0" smtClean="0"/>
              <a:t> </a:t>
            </a:r>
            <a:r>
              <a:rPr lang="fr-CA" dirty="0" err="1" smtClean="0"/>
              <a:t>delays</a:t>
            </a:r>
            <a:r>
              <a:rPr lang="fr-CA" dirty="0" smtClean="0"/>
              <a:t> the </a:t>
            </a:r>
            <a:r>
              <a:rPr lang="fr-CA" dirty="0" err="1" smtClean="0"/>
              <a:t>inevitable</a:t>
            </a:r>
            <a:endParaRPr lang="fr-CA" dirty="0" smtClean="0"/>
          </a:p>
          <a:p>
            <a:r>
              <a:rPr lang="fr-CA" dirty="0" err="1" smtClean="0"/>
              <a:t>Some</a:t>
            </a:r>
            <a:r>
              <a:rPr lang="fr-CA" dirty="0" smtClean="0"/>
              <a:t> </a:t>
            </a:r>
            <a:r>
              <a:rPr lang="fr-CA" dirty="0" err="1" smtClean="0"/>
              <a:t>day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will</a:t>
            </a:r>
            <a:r>
              <a:rPr lang="fr-CA" dirty="0" smtClean="0"/>
              <a:t> have to </a:t>
            </a:r>
            <a:r>
              <a:rPr lang="fr-CA" dirty="0" err="1" smtClean="0"/>
              <a:t>make</a:t>
            </a:r>
            <a:r>
              <a:rPr lang="fr-CA" dirty="0" smtClean="0"/>
              <a:t> </a:t>
            </a:r>
            <a:r>
              <a:rPr lang="fr-CA" dirty="0" err="1" smtClean="0"/>
              <a:t>choices</a:t>
            </a:r>
            <a:endParaRPr lang="fr-CA" dirty="0" smtClean="0"/>
          </a:p>
          <a:p>
            <a:r>
              <a:rPr lang="fr-CA" dirty="0" err="1" smtClean="0"/>
              <a:t>Deletion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required</a:t>
            </a:r>
            <a:r>
              <a:rPr lang="fr-CA" dirty="0" smtClean="0"/>
              <a:t>, </a:t>
            </a:r>
            <a:r>
              <a:rPr lang="fr-CA" dirty="0" err="1" smtClean="0"/>
              <a:t>even</a:t>
            </a:r>
            <a:r>
              <a:rPr lang="fr-CA" dirty="0" smtClean="0"/>
              <a:t> a good </a:t>
            </a:r>
            <a:r>
              <a:rPr lang="fr-CA" dirty="0" err="1" smtClean="0"/>
              <a:t>thing</a:t>
            </a:r>
            <a:endParaRPr lang="fr-CA" dirty="0" smtClean="0"/>
          </a:p>
          <a:p>
            <a:r>
              <a:rPr lang="fr-CA" dirty="0" smtClean="0"/>
              <a:t>Information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created</a:t>
            </a:r>
            <a:r>
              <a:rPr lang="fr-CA" dirty="0" smtClean="0"/>
              <a:t> by </a:t>
            </a:r>
            <a:r>
              <a:rPr lang="fr-CA" dirty="0" err="1" smtClean="0"/>
              <a:t>adding</a:t>
            </a:r>
            <a:r>
              <a:rPr lang="fr-CA" dirty="0" smtClean="0"/>
              <a:t> value, not </a:t>
            </a:r>
            <a:r>
              <a:rPr lang="fr-CA" dirty="0" err="1" smtClean="0"/>
              <a:t>saving</a:t>
            </a:r>
            <a:r>
              <a:rPr lang="fr-CA" dirty="0" smtClean="0"/>
              <a:t> </a:t>
            </a:r>
            <a:r>
              <a:rPr lang="fr-CA" dirty="0" err="1" smtClean="0"/>
              <a:t>everything</a:t>
            </a:r>
            <a:r>
              <a:rPr lang="fr-CA" dirty="0" smtClean="0"/>
              <a:t>.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</a:t>
            </a:r>
            <a:r>
              <a:rPr lang="fr-CA" dirty="0" err="1" smtClean="0"/>
              <a:t>get</a:t>
            </a:r>
            <a:r>
              <a:rPr lang="fr-CA" dirty="0" smtClean="0"/>
              <a:t> </a:t>
            </a:r>
            <a:r>
              <a:rPr lang="fr-CA" dirty="0" err="1" smtClean="0"/>
              <a:t>ready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For </a:t>
            </a:r>
            <a:r>
              <a:rPr lang="fr-CA" dirty="0" err="1" smtClean="0"/>
              <a:t>greater</a:t>
            </a:r>
            <a:r>
              <a:rPr lang="fr-CA" dirty="0" smtClean="0"/>
              <a:t> </a:t>
            </a:r>
            <a:r>
              <a:rPr lang="fr-CA" dirty="0" err="1" smtClean="0"/>
              <a:t>decentralization</a:t>
            </a:r>
            <a:r>
              <a:rPr lang="fr-CA" dirty="0" smtClean="0"/>
              <a:t> (</a:t>
            </a:r>
            <a:r>
              <a:rPr lang="fr-CA" dirty="0" err="1" smtClean="0"/>
              <a:t>sensors</a:t>
            </a:r>
            <a:r>
              <a:rPr lang="fr-CA" dirty="0" smtClean="0"/>
              <a:t>);</a:t>
            </a:r>
            <a:endParaRPr lang="fr-CA" dirty="0" smtClean="0"/>
          </a:p>
          <a:p>
            <a:r>
              <a:rPr lang="fr-CA" dirty="0" smtClean="0"/>
              <a:t>For </a:t>
            </a:r>
            <a:r>
              <a:rPr lang="fr-CA" dirty="0" err="1" smtClean="0"/>
              <a:t>greater</a:t>
            </a:r>
            <a:r>
              <a:rPr lang="fr-CA" dirty="0" smtClean="0"/>
              <a:t> </a:t>
            </a:r>
            <a:r>
              <a:rPr lang="fr-CA" dirty="0" err="1" smtClean="0"/>
              <a:t>diversity</a:t>
            </a:r>
            <a:r>
              <a:rPr lang="fr-CA" dirty="0" smtClean="0"/>
              <a:t> in </a:t>
            </a:r>
            <a:r>
              <a:rPr lang="fr-CA" dirty="0" smtClean="0"/>
              <a:t>sources</a:t>
            </a:r>
          </a:p>
          <a:p>
            <a:r>
              <a:rPr lang="fr-CA" dirty="0" smtClean="0"/>
              <a:t>For more </a:t>
            </a:r>
            <a:r>
              <a:rPr lang="fr-CA" dirty="0" err="1" smtClean="0"/>
              <a:t>dynamic</a:t>
            </a:r>
            <a:r>
              <a:rPr lang="fr-CA" dirty="0" smtClean="0"/>
              <a:t> (real-time) applications</a:t>
            </a:r>
            <a:endParaRPr lang="fr-CA" dirty="0" smtClean="0"/>
          </a:p>
          <a:p>
            <a:r>
              <a:rPr lang="fr-CA" dirty="0" smtClean="0"/>
              <a:t>For </a:t>
            </a:r>
            <a:r>
              <a:rPr lang="fr-CA" dirty="0" err="1" smtClean="0"/>
              <a:t>changing</a:t>
            </a:r>
            <a:r>
              <a:rPr lang="fr-CA" dirty="0" smtClean="0"/>
              <a:t> the business model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54000"/>
            <a:ext cx="9220200" cy="2438400"/>
          </a:xfrm>
        </p:spPr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do?</a:t>
            </a:r>
            <a:endParaRPr lang="en-CA" dirty="0"/>
          </a:p>
        </p:txBody>
      </p:sp>
      <p:pic>
        <p:nvPicPr>
          <p:cNvPr id="4" name="Picture 2" descr="http://www.dartmouthengineer.com/wp-content/uploads/2009/02/1876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657600"/>
            <a:ext cx="76200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</a:t>
            </a:r>
            <a:r>
              <a:rPr lang="fr-CA" dirty="0" err="1" smtClean="0"/>
              <a:t>modest</a:t>
            </a:r>
            <a:r>
              <a:rPr lang="fr-CA" dirty="0" smtClean="0"/>
              <a:t> suggestion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971800"/>
            <a:ext cx="11099800" cy="5715000"/>
          </a:xfrm>
        </p:spPr>
        <p:txBody>
          <a:bodyPr/>
          <a:lstStyle/>
          <a:p>
            <a:r>
              <a:rPr lang="fr-CA" dirty="0" smtClean="0"/>
              <a:t>To </a:t>
            </a:r>
            <a:r>
              <a:rPr lang="fr-CA" dirty="0" err="1" smtClean="0"/>
              <a:t>embrace</a:t>
            </a:r>
            <a:r>
              <a:rPr lang="fr-CA" dirty="0" smtClean="0"/>
              <a:t> the real, </a:t>
            </a:r>
            <a:r>
              <a:rPr lang="fr-CA" dirty="0" err="1" smtClean="0"/>
              <a:t>changing</a:t>
            </a:r>
            <a:r>
              <a:rPr lang="fr-CA" dirty="0" smtClean="0"/>
              <a:t> World, </a:t>
            </a:r>
            <a:r>
              <a:rPr lang="fr-CA" dirty="0" err="1" smtClean="0"/>
              <a:t>let’s</a:t>
            </a:r>
            <a:r>
              <a:rPr lang="fr-CA" dirty="0" smtClean="0"/>
              <a:t> stop </a:t>
            </a:r>
            <a:r>
              <a:rPr lang="fr-CA" dirty="0" err="1" smtClean="0"/>
              <a:t>calculating</a:t>
            </a:r>
            <a:r>
              <a:rPr lang="fr-CA" dirty="0" smtClean="0"/>
              <a:t> on projections</a:t>
            </a:r>
          </a:p>
          <a:p>
            <a:pPr lvl="1"/>
            <a:r>
              <a:rPr lang="fr-CA" i="1" dirty="0" err="1" smtClean="0">
                <a:solidFill>
                  <a:srgbClr val="FFC000"/>
                </a:solidFill>
              </a:rPr>
              <a:t>Yes</a:t>
            </a:r>
            <a:r>
              <a:rPr lang="fr-CA" i="1" dirty="0" smtClean="0">
                <a:solidFill>
                  <a:srgbClr val="FFC000"/>
                </a:solidFill>
              </a:rPr>
              <a:t>, I </a:t>
            </a:r>
            <a:r>
              <a:rPr lang="fr-CA" i="1" dirty="0" err="1" smtClean="0">
                <a:solidFill>
                  <a:srgbClr val="FFC000"/>
                </a:solidFill>
              </a:rPr>
              <a:t>mean</a:t>
            </a:r>
            <a:r>
              <a:rPr lang="fr-CA" i="1" dirty="0" smtClean="0">
                <a:solidFill>
                  <a:srgbClr val="FFC000"/>
                </a:solidFill>
              </a:rPr>
              <a:t> no UTM, </a:t>
            </a:r>
            <a:r>
              <a:rPr lang="fr-CA" i="1" dirty="0" smtClean="0">
                <a:solidFill>
                  <a:srgbClr val="FFC000"/>
                </a:solidFill>
              </a:rPr>
              <a:t>Gauss-Kruger, Lambert zones, or </a:t>
            </a:r>
            <a:r>
              <a:rPr lang="fr-CA" i="1" dirty="0" err="1" smtClean="0">
                <a:solidFill>
                  <a:srgbClr val="FFC000"/>
                </a:solidFill>
              </a:rPr>
              <a:t>whatever</a:t>
            </a:r>
            <a:r>
              <a:rPr lang="fr-CA" i="1" dirty="0" smtClean="0">
                <a:solidFill>
                  <a:srgbClr val="FFC000"/>
                </a:solidFill>
              </a:rPr>
              <a:t>…</a:t>
            </a:r>
          </a:p>
          <a:p>
            <a:pPr lvl="1"/>
            <a:r>
              <a:rPr lang="fr-CA" dirty="0" smtClean="0"/>
              <a:t>One </a:t>
            </a:r>
            <a:r>
              <a:rPr lang="fr-CA" dirty="0" smtClean="0"/>
              <a:t>global system of </a:t>
            </a:r>
            <a:r>
              <a:rPr lang="fr-CA" dirty="0" err="1" smtClean="0"/>
              <a:t>coordinates</a:t>
            </a:r>
            <a:r>
              <a:rPr lang="fr-CA" dirty="0" smtClean="0"/>
              <a:t> on </a:t>
            </a:r>
            <a:r>
              <a:rPr lang="fr-CA" dirty="0" err="1" smtClean="0"/>
              <a:t>ellipsoid</a:t>
            </a:r>
            <a:endParaRPr lang="fr-CA" dirty="0" smtClean="0"/>
          </a:p>
          <a:p>
            <a:pPr lvl="1"/>
            <a:r>
              <a:rPr lang="fr-CA" dirty="0" smtClean="0"/>
              <a:t>ITRF as </a:t>
            </a:r>
            <a:r>
              <a:rPr lang="fr-CA" dirty="0" err="1" smtClean="0"/>
              <a:t>reference</a:t>
            </a:r>
            <a:r>
              <a:rPr lang="fr-CA" dirty="0" smtClean="0"/>
              <a:t> frame (to </a:t>
            </a:r>
            <a:r>
              <a:rPr lang="fr-CA" dirty="0" err="1" smtClean="0"/>
              <a:t>handle</a:t>
            </a:r>
            <a:r>
              <a:rPr lang="fr-CA" dirty="0" smtClean="0"/>
              <a:t> </a:t>
            </a:r>
            <a:r>
              <a:rPr lang="fr-CA" dirty="0" err="1" smtClean="0"/>
              <a:t>dynamics</a:t>
            </a:r>
            <a:r>
              <a:rPr lang="fr-CA" dirty="0" smtClean="0"/>
              <a:t>)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/>
              <a:t>Conclusion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054100" algn="l"/>
                <a:tab pos="1054100" algn="l"/>
              </a:tabLst>
            </a:pPr>
            <a:r>
              <a:rPr lang="en-US" dirty="0" smtClean="0"/>
              <a:t>Many challenges for the geospatial sector</a:t>
            </a:r>
          </a:p>
          <a:p>
            <a:pPr lvl="1">
              <a:tabLst>
                <a:tab pos="1054100" algn="l"/>
                <a:tab pos="1054100" algn="l"/>
              </a:tabLst>
            </a:pPr>
            <a:r>
              <a:rPr lang="en-US" dirty="0" smtClean="0"/>
              <a:t>Strength will come from collaboration</a:t>
            </a:r>
          </a:p>
          <a:p>
            <a:pPr lvl="1">
              <a:tabLst>
                <a:tab pos="1054100" algn="l"/>
                <a:tab pos="1054100" algn="l"/>
              </a:tabLst>
            </a:pPr>
            <a:r>
              <a:rPr lang="en-US" dirty="0" smtClean="0"/>
              <a:t>Solutions from unexpected sources</a:t>
            </a:r>
          </a:p>
          <a:p>
            <a:pPr>
              <a:tabLst>
                <a:tab pos="1054100" algn="l"/>
                <a:tab pos="1054100" algn="l"/>
              </a:tabLst>
            </a:pPr>
            <a:r>
              <a:rPr lang="en-US" dirty="0" smtClean="0"/>
              <a:t>Don’t carve anything in stone – yet…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88938"/>
            <a:ext cx="11642725" cy="1652587"/>
          </a:xfrm>
        </p:spPr>
        <p:txBody>
          <a:bodyPr/>
          <a:lstStyle/>
          <a:p>
            <a:r>
              <a:rPr lang="fr-CA" sz="7200" i="1" dirty="0" err="1" smtClean="0"/>
              <a:t>It’s</a:t>
            </a:r>
            <a:r>
              <a:rPr lang="fr-CA" sz="7200" i="1" dirty="0" smtClean="0"/>
              <a:t> a long </a:t>
            </a:r>
            <a:r>
              <a:rPr lang="fr-CA" sz="7200" i="1" dirty="0" err="1" smtClean="0"/>
              <a:t>process</a:t>
            </a:r>
            <a:endParaRPr lang="en-CA" sz="72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83400" y="8915400"/>
            <a:ext cx="4278313" cy="457200"/>
          </a:xfrm>
        </p:spPr>
        <p:txBody>
          <a:bodyPr/>
          <a:lstStyle/>
          <a:p>
            <a:r>
              <a:rPr lang="fr-CA" dirty="0" err="1" smtClean="0"/>
              <a:t>Toward</a:t>
            </a:r>
            <a:r>
              <a:rPr lang="fr-CA" dirty="0" smtClean="0"/>
              <a:t> Los Angeles; </a:t>
            </a:r>
            <a:r>
              <a:rPr lang="fr-CA" dirty="0" err="1" smtClean="0"/>
              <a:t>Dorothea</a:t>
            </a:r>
            <a:r>
              <a:rPr lang="fr-CA" dirty="0" smtClean="0"/>
              <a:t> Lange, 1937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400" y="2291002"/>
            <a:ext cx="6553200" cy="64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Acknowledgements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819400"/>
            <a:ext cx="11099800" cy="5715000"/>
          </a:xfrm>
        </p:spPr>
        <p:txBody>
          <a:bodyPr/>
          <a:lstStyle/>
          <a:p>
            <a:r>
              <a:rPr lang="fr-CA" dirty="0" err="1" smtClean="0"/>
              <a:t>Research</a:t>
            </a:r>
            <a:r>
              <a:rPr lang="fr-CA" dirty="0" smtClean="0"/>
              <a:t> support </a:t>
            </a:r>
          </a:p>
          <a:p>
            <a:pPr lvl="1"/>
            <a:r>
              <a:rPr lang="fr-CA" dirty="0" err="1" smtClean="0"/>
              <a:t>Present</a:t>
            </a:r>
            <a:r>
              <a:rPr lang="fr-CA" dirty="0" smtClean="0"/>
              <a:t>: RMIT, </a:t>
            </a:r>
            <a:r>
              <a:rPr lang="fr-CA" dirty="0" err="1" smtClean="0"/>
              <a:t>Australia</a:t>
            </a:r>
            <a:endParaRPr lang="fr-CA" dirty="0" smtClean="0"/>
          </a:p>
          <a:p>
            <a:pPr lvl="1"/>
            <a:r>
              <a:rPr lang="fr-CA" dirty="0" err="1" smtClean="0"/>
              <a:t>Past</a:t>
            </a:r>
            <a:r>
              <a:rPr lang="fr-CA" dirty="0" smtClean="0"/>
              <a:t>: SSHRC &amp; GEOIDE, Canada</a:t>
            </a:r>
          </a:p>
          <a:p>
            <a:pPr lvl="1"/>
            <a:r>
              <a:rPr lang="fr-CA" dirty="0" err="1" smtClean="0"/>
              <a:t>Past</a:t>
            </a:r>
            <a:r>
              <a:rPr lang="fr-CA" dirty="0" smtClean="0"/>
              <a:t>: NSF, USA</a:t>
            </a:r>
            <a:endParaRPr lang="fr-CA" sz="3600" i="1" dirty="0" smtClean="0"/>
          </a:p>
          <a:p>
            <a:pPr marL="1076325" indent="-758825"/>
            <a:r>
              <a:rPr lang="fr-CA" i="1" dirty="0" smtClean="0"/>
              <a:t>Assistance: </a:t>
            </a:r>
            <a:r>
              <a:rPr lang="fr-CA" i="1" dirty="0" err="1" smtClean="0"/>
              <a:t>many</a:t>
            </a:r>
            <a:r>
              <a:rPr lang="fr-CA" i="1" dirty="0" smtClean="0"/>
              <a:t> </a:t>
            </a:r>
            <a:r>
              <a:rPr lang="fr-CA" i="1" dirty="0" err="1" smtClean="0"/>
              <a:t>students</a:t>
            </a:r>
            <a:r>
              <a:rPr lang="fr-CA" i="1" dirty="0" smtClean="0"/>
              <a:t> and </a:t>
            </a:r>
            <a:r>
              <a:rPr lang="fr-CA" i="1" dirty="0" err="1" smtClean="0"/>
              <a:t>colleagues</a:t>
            </a:r>
            <a:endParaRPr lang="fr-CA" i="1" dirty="0" smtClean="0"/>
          </a:p>
          <a:p>
            <a:r>
              <a:rPr lang="fr-CA" i="1" dirty="0" smtClean="0">
                <a:solidFill>
                  <a:srgbClr val="FFC000"/>
                </a:solidFill>
              </a:rPr>
              <a:t>Photos: </a:t>
            </a:r>
            <a:r>
              <a:rPr lang="fr-CA" i="1" dirty="0" err="1" smtClean="0">
                <a:solidFill>
                  <a:srgbClr val="FFC000"/>
                </a:solidFill>
              </a:rPr>
              <a:t>Dorothea</a:t>
            </a:r>
            <a:r>
              <a:rPr lang="fr-CA" i="1" dirty="0" smtClean="0">
                <a:solidFill>
                  <a:srgbClr val="FFC000"/>
                </a:solidFill>
              </a:rPr>
              <a:t> Lange (FSA, 1937…)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5800" y="7277262"/>
            <a:ext cx="1991961" cy="21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12039600" cy="571500"/>
          </a:xfrm>
        </p:spPr>
        <p:txBody>
          <a:bodyPr/>
          <a:lstStyle/>
          <a:p>
            <a:pPr indent="0" eaLnBrk="1" hangingPunct="1"/>
            <a:r>
              <a:rPr lang="fr-FR" sz="4400" b="1" smtClean="0"/>
              <a:t>At the entry to New Cuyama, California</a:t>
            </a:r>
            <a:endParaRPr lang="fr-F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7924800"/>
            <a:ext cx="10464800" cy="1384300"/>
          </a:xfrm>
        </p:spPr>
        <p:txBody>
          <a:bodyPr/>
          <a:lstStyle/>
          <a:p>
            <a:pPr indent="0" eaLnBrk="1" hangingPunct="1"/>
            <a:r>
              <a:rPr lang="fr-FR" sz="4000" b="1" smtClean="0">
                <a:solidFill>
                  <a:srgbClr val="FFC000"/>
                </a:solidFill>
              </a:rPr>
              <a:t>Integration at its most basic?</a:t>
            </a:r>
          </a:p>
          <a:p>
            <a:pPr indent="0" eaLnBrk="1" hangingPunct="1"/>
            <a:r>
              <a:rPr lang="fr-FR" i="1" smtClean="0"/>
              <a:t>At least they know it is a joke.</a:t>
            </a:r>
          </a:p>
        </p:txBody>
      </p:sp>
      <p:pic>
        <p:nvPicPr>
          <p:cNvPr id="221188" name="Picture 4" descr="NewCuyamaSmall"/>
          <p:cNvPicPr>
            <a:picLocks noChangeAspect="1" noChangeArrowheads="1"/>
          </p:cNvPicPr>
          <p:nvPr/>
        </p:nvPicPr>
        <p:blipFill>
          <a:blip r:embed="rId2" cstate="print"/>
          <a:srcRect t="8521" b="13176"/>
          <a:stretch>
            <a:fillRect/>
          </a:stretch>
        </p:blipFill>
        <p:spPr bwMode="auto">
          <a:xfrm>
            <a:off x="609600" y="1219200"/>
            <a:ext cx="120396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Big</a:t>
            </a:r>
            <a:r>
              <a:rPr lang="fr-CA" dirty="0" smtClean="0"/>
              <a:t> Data?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768600"/>
            <a:ext cx="11887200" cy="5715000"/>
          </a:xfrm>
        </p:spPr>
        <p:txBody>
          <a:bodyPr/>
          <a:lstStyle/>
          <a:p>
            <a:r>
              <a:rPr lang="fr-CA" dirty="0" smtClean="0"/>
              <a:t>At AGILE 2012, Jean-Philippe </a:t>
            </a:r>
            <a:r>
              <a:rPr lang="fr-CA" dirty="0" smtClean="0"/>
              <a:t>LAGRANGE (</a:t>
            </a:r>
            <a:r>
              <a:rPr lang="fr-CA" dirty="0" err="1" smtClean="0"/>
              <a:t>then</a:t>
            </a:r>
            <a:r>
              <a:rPr lang="fr-CA" dirty="0" smtClean="0"/>
              <a:t> at IGN France) </a:t>
            </a:r>
            <a:r>
              <a:rPr lang="fr-CA" dirty="0" smtClean="0"/>
              <a:t>set out the </a:t>
            </a:r>
            <a:r>
              <a:rPr lang="fr-CA" dirty="0" err="1" smtClean="0"/>
              <a:t>dilemma</a:t>
            </a:r>
            <a:r>
              <a:rPr lang="fr-CA" dirty="0" smtClean="0"/>
              <a:t> of an </a:t>
            </a:r>
            <a:r>
              <a:rPr lang="fr-CA" dirty="0" err="1" smtClean="0"/>
              <a:t>organization</a:t>
            </a:r>
            <a:r>
              <a:rPr lang="fr-CA" dirty="0" smtClean="0"/>
              <a:t> </a:t>
            </a:r>
            <a:r>
              <a:rPr lang="fr-CA" dirty="0" err="1" smtClean="0"/>
              <a:t>flooded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data.</a:t>
            </a:r>
          </a:p>
          <a:p>
            <a:r>
              <a:rPr lang="fr-CA" dirty="0" err="1" smtClean="0"/>
              <a:t>Years</a:t>
            </a:r>
            <a:r>
              <a:rPr lang="fr-CA" dirty="0" smtClean="0"/>
              <a:t> </a:t>
            </a:r>
            <a:r>
              <a:rPr lang="fr-CA" dirty="0" err="1" smtClean="0"/>
              <a:t>prior</a:t>
            </a:r>
            <a:r>
              <a:rPr lang="fr-CA" dirty="0" smtClean="0"/>
              <a:t> to 2007: 50 Tb total</a:t>
            </a:r>
          </a:p>
          <a:p>
            <a:r>
              <a:rPr lang="fr-CA" dirty="0" err="1" smtClean="0"/>
              <a:t>Now</a:t>
            </a:r>
            <a:r>
              <a:rPr lang="fr-CA" dirty="0" smtClean="0"/>
              <a:t> 100 Tb / </a:t>
            </a:r>
            <a:r>
              <a:rPr lang="fr-CA" dirty="0" err="1" smtClean="0"/>
              <a:t>year</a:t>
            </a:r>
            <a:r>
              <a:rPr lang="fr-CA" dirty="0" smtClean="0"/>
              <a:t> and </a:t>
            </a:r>
            <a:r>
              <a:rPr lang="fr-CA" dirty="0" err="1" smtClean="0"/>
              <a:t>increasing</a:t>
            </a:r>
            <a:r>
              <a:rPr lang="fr-CA" dirty="0" smtClean="0"/>
              <a:t>…</a:t>
            </a:r>
          </a:p>
          <a:p>
            <a:pPr>
              <a:buNone/>
            </a:pPr>
            <a:r>
              <a:rPr lang="fr-CA" i="1" dirty="0" smtClean="0">
                <a:solidFill>
                  <a:srgbClr val="FFC000"/>
                </a:solidFill>
              </a:rPr>
              <a:t>I </a:t>
            </a:r>
            <a:r>
              <a:rPr lang="fr-CA" i="1" dirty="0" err="1" smtClean="0">
                <a:solidFill>
                  <a:srgbClr val="FFC000"/>
                </a:solidFill>
              </a:rPr>
              <a:t>am</a:t>
            </a:r>
            <a:r>
              <a:rPr lang="fr-CA" i="1" dirty="0" smtClean="0">
                <a:solidFill>
                  <a:srgbClr val="FFC000"/>
                </a:solidFill>
              </a:rPr>
              <a:t> </a:t>
            </a:r>
            <a:r>
              <a:rPr lang="fr-CA" i="1" dirty="0" err="1" smtClean="0">
                <a:solidFill>
                  <a:srgbClr val="FFC000"/>
                </a:solidFill>
              </a:rPr>
              <a:t>suspicious</a:t>
            </a:r>
            <a:r>
              <a:rPr lang="fr-CA" i="1" dirty="0" smtClean="0">
                <a:solidFill>
                  <a:srgbClr val="FFC000"/>
                </a:solidFill>
              </a:rPr>
              <a:t>; </a:t>
            </a:r>
            <a:r>
              <a:rPr lang="fr-CA" i="1" dirty="0" err="1" smtClean="0">
                <a:solidFill>
                  <a:srgbClr val="FFC000"/>
                </a:solidFill>
              </a:rPr>
              <a:t>demand</a:t>
            </a:r>
            <a:r>
              <a:rPr lang="fr-CA" i="1" dirty="0" smtClean="0">
                <a:solidFill>
                  <a:srgbClr val="FFC000"/>
                </a:solidFill>
              </a:rPr>
              <a:t> out of balance.</a:t>
            </a:r>
            <a:endParaRPr lang="en-CA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Geospatial</a:t>
            </a:r>
            <a:r>
              <a:rPr lang="fr-CA" dirty="0" smtClean="0"/>
              <a:t> </a:t>
            </a:r>
            <a:r>
              <a:rPr lang="fr-CA" dirty="0" err="1" smtClean="0"/>
              <a:t>Sector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/>
              <a:t>has </a:t>
            </a:r>
            <a:r>
              <a:rPr lang="fr-CA" dirty="0" err="1" smtClean="0"/>
              <a:t>always</a:t>
            </a:r>
            <a:r>
              <a:rPr lang="fr-CA" dirty="0" smtClean="0"/>
              <a:t> </a:t>
            </a:r>
            <a:r>
              <a:rPr lang="fr-CA" dirty="0" err="1" smtClean="0"/>
              <a:t>had</a:t>
            </a:r>
            <a:r>
              <a:rPr lang="fr-CA" dirty="0" smtClean="0"/>
              <a:t> BIG DATA.</a:t>
            </a:r>
          </a:p>
          <a:p>
            <a:pPr lvl="1"/>
            <a:r>
              <a:rPr lang="fr-CA" dirty="0" err="1" smtClean="0"/>
              <a:t>Now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add</a:t>
            </a:r>
            <a:r>
              <a:rPr lang="fr-CA" dirty="0" smtClean="0"/>
              <a:t> real-time </a:t>
            </a:r>
            <a:r>
              <a:rPr lang="fr-CA" dirty="0" err="1" smtClean="0"/>
              <a:t>streams</a:t>
            </a:r>
            <a:endParaRPr lang="fr-CA" dirty="0" smtClean="0"/>
          </a:p>
          <a:p>
            <a:pPr lvl="1"/>
            <a:r>
              <a:rPr lang="fr-CA" dirty="0" err="1" smtClean="0"/>
              <a:t>LiDAR</a:t>
            </a:r>
            <a:r>
              <a:rPr lang="fr-CA" dirty="0" smtClean="0"/>
              <a:t> point </a:t>
            </a:r>
            <a:r>
              <a:rPr lang="fr-CA" dirty="0" err="1" smtClean="0"/>
              <a:t>clouds</a:t>
            </a:r>
            <a:endParaRPr lang="fr-CA" dirty="0" smtClean="0"/>
          </a:p>
          <a:p>
            <a:pPr lvl="1"/>
            <a:r>
              <a:rPr lang="fr-CA" dirty="0" smtClean="0"/>
              <a:t>And more…</a:t>
            </a:r>
          </a:p>
          <a:p>
            <a:r>
              <a:rPr lang="fr-CA" sz="4800" i="1" dirty="0" err="1" smtClean="0">
                <a:solidFill>
                  <a:srgbClr val="FFC000"/>
                </a:solidFill>
              </a:rPr>
              <a:t>Beware</a:t>
            </a:r>
            <a:r>
              <a:rPr lang="fr-CA" sz="4800" i="1" dirty="0" smtClean="0">
                <a:solidFill>
                  <a:srgbClr val="FFC000"/>
                </a:solidFill>
              </a:rPr>
              <a:t> the urge of the moment</a:t>
            </a:r>
            <a:endParaRPr lang="en-CA" sz="48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12">
  <a:themeElements>
    <a:clrScheme name="">
      <a:dk1>
        <a:srgbClr val="FFFFFF"/>
      </a:dk1>
      <a:lt1>
        <a:srgbClr val="FFFFFF"/>
      </a:lt1>
      <a:dk2>
        <a:srgbClr val="F18E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-25000" smtClean="0">
            <a:ln>
              <a:noFill/>
            </a:ln>
            <a:solidFill>
              <a:srgbClr val="FFFFFF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-25000" smtClean="0">
            <a:ln>
              <a:noFill/>
            </a:ln>
            <a:solidFill>
              <a:srgbClr val="FFFFFF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#13">
  <a:themeElements>
    <a:clrScheme name="">
      <a:dk1>
        <a:srgbClr val="FFFFFF"/>
      </a:dk1>
      <a:lt1>
        <a:srgbClr val="FFFFFF"/>
      </a:lt1>
      <a:dk2>
        <a:srgbClr val="F28D00"/>
      </a:dk2>
      <a:lt2>
        <a:srgbClr val="000000"/>
      </a:lt2>
      <a:accent1>
        <a:srgbClr val="FF1A1A"/>
      </a:accent1>
      <a:accent2>
        <a:srgbClr val="333399"/>
      </a:accent2>
      <a:accent3>
        <a:srgbClr val="FFFFFF"/>
      </a:accent3>
      <a:accent4>
        <a:srgbClr val="DADADA"/>
      </a:accent4>
      <a:accent5>
        <a:srgbClr val="FF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3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-25000" smtClean="0">
            <a:ln>
              <a:noFill/>
            </a:ln>
            <a:solidFill>
              <a:srgbClr val="FFFFFF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-25000" smtClean="0">
            <a:ln>
              <a:noFill/>
            </a:ln>
            <a:solidFill>
              <a:srgbClr val="FFFFFF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aster #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7869</TotalTime>
  <Pages>0</Pages>
  <Words>2130</Words>
  <Characters>0</Characters>
  <Application>Microsoft Office PowerPoint</Application>
  <PresentationFormat>Custom</PresentationFormat>
  <Lines>0</Lines>
  <Paragraphs>353</Paragraphs>
  <Slides>67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Black</vt:lpstr>
      <vt:lpstr>Gill Sans</vt:lpstr>
      <vt:lpstr>Helvetica</vt:lpstr>
      <vt:lpstr>Times New Roman</vt:lpstr>
      <vt:lpstr>Master #12</vt:lpstr>
      <vt:lpstr>Master #13</vt:lpstr>
      <vt:lpstr>Challenges in the geospatial sector:  A reflection</vt:lpstr>
      <vt:lpstr>What are the challenges?</vt:lpstr>
      <vt:lpstr>A moment to reflect</vt:lpstr>
      <vt:lpstr>Today: 4 themes</vt:lpstr>
      <vt:lpstr>An open secret:</vt:lpstr>
      <vt:lpstr>Everything is going to get:</vt:lpstr>
      <vt:lpstr>At the entry to New Cuyama, California</vt:lpstr>
      <vt:lpstr>Big Data?</vt:lpstr>
      <vt:lpstr>Geospatial Sector</vt:lpstr>
      <vt:lpstr>Economic bubbles</vt:lpstr>
      <vt:lpstr>Has Moore’s Law been protecting us from our lack of innovation?</vt:lpstr>
      <vt:lpstr>Moore’s Law</vt:lpstr>
      <vt:lpstr>Applies to other computer technologies</vt:lpstr>
      <vt:lpstr>The Great Moore’s Law Compensator (TGMLC) </vt:lpstr>
      <vt:lpstr>Consequences for Geographic Information Science</vt:lpstr>
      <vt:lpstr>Inability to choose</vt:lpstr>
      <vt:lpstr>Reduced attention to algorithmic complexity</vt:lpstr>
      <vt:lpstr>Quick reminder</vt:lpstr>
      <vt:lpstr>Persistence</vt:lpstr>
      <vt:lpstr>Reducing complexity</vt:lpstr>
      <vt:lpstr>Solving truly big problems</vt:lpstr>
      <vt:lpstr>Even bigger: sensors</vt:lpstr>
      <vt:lpstr>A river gage:  12048000 Dungeness River near Sequim WA</vt:lpstr>
      <vt:lpstr>Advances in measurement</vt:lpstr>
      <vt:lpstr>Sensors everywhere</vt:lpstr>
      <vt:lpstr>Results: a sensor network opens new science</vt:lpstr>
      <vt:lpstr>Distributed Sensor Networks- a potentially disruptive technology</vt:lpstr>
      <vt:lpstr>What is so disruptive?</vt:lpstr>
      <vt:lpstr>Lessons?</vt:lpstr>
      <vt:lpstr>Useful glimmers</vt:lpstr>
      <vt:lpstr>Theme 3</vt:lpstr>
      <vt:lpstr>FIRST, DO NO HARM: Eliminating Systematic Error  In Analytical Results Of GIS Applications </vt:lpstr>
      <vt:lpstr>Precautionary principle</vt:lpstr>
      <vt:lpstr>We all know that map projections distort</vt:lpstr>
      <vt:lpstr>Yet,</vt:lpstr>
      <vt:lpstr>Official coordinates</vt:lpstr>
      <vt:lpstr>Transverse Mercator</vt:lpstr>
      <vt:lpstr>Let’s rephrase it</vt:lpstr>
      <vt:lpstr>Lambert conformal conic</vt:lpstr>
      <vt:lpstr>Zones</vt:lpstr>
      <vt:lpstr>Oblique stereographic</vt:lpstr>
      <vt:lpstr>Extending zones increases error</vt:lpstr>
      <vt:lpstr>Real cases</vt:lpstr>
      <vt:lpstr>Area error</vt:lpstr>
      <vt:lpstr>Policy consequences</vt:lpstr>
      <vt:lpstr>Solutions</vt:lpstr>
      <vt:lpstr>Lessons</vt:lpstr>
      <vt:lpstr>Acknowledgements</vt:lpstr>
      <vt:lpstr>Time to reduce the baggage</vt:lpstr>
      <vt:lpstr>comes down to information</vt:lpstr>
      <vt:lpstr>Disruption at the conceptual level</vt:lpstr>
      <vt:lpstr>The I in GIS</vt:lpstr>
      <vt:lpstr>PowerPoint Presentation</vt:lpstr>
      <vt:lpstr>Two conflicting models of information</vt:lpstr>
      <vt:lpstr>Shannon’s boxes and arrows</vt:lpstr>
      <vt:lpstr>PowerPoint Presentation</vt:lpstr>
      <vt:lpstr>PowerPoint Presentation</vt:lpstr>
      <vt:lpstr>So, here is the citation:</vt:lpstr>
      <vt:lpstr>And a consequence (or two)</vt:lpstr>
      <vt:lpstr>Let’s reconsider value</vt:lpstr>
      <vt:lpstr>Let’s relearn forgetting</vt:lpstr>
      <vt:lpstr>Let’s get ready</vt:lpstr>
      <vt:lpstr>What can we do?</vt:lpstr>
      <vt:lpstr>A modest suggestion</vt:lpstr>
      <vt:lpstr>Conclusion</vt:lpstr>
      <vt:lpstr>It’s a long process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Voyage of Discovery in GIS</dc:title>
  <dc:subject/>
  <dc:creator>Nick</dc:creator>
  <cp:keywords/>
  <dc:description/>
  <cp:lastModifiedBy>Nick</cp:lastModifiedBy>
  <cp:revision>89</cp:revision>
  <dcterms:modified xsi:type="dcterms:W3CDTF">2014-01-21T13:57:53Z</dcterms:modified>
</cp:coreProperties>
</file>