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44" r:id="rId2"/>
    <p:sldId id="1004" r:id="rId3"/>
    <p:sldId id="804" r:id="rId4"/>
    <p:sldId id="1007" r:id="rId5"/>
    <p:sldId id="967" r:id="rId6"/>
    <p:sldId id="1011" r:id="rId7"/>
    <p:sldId id="1006" r:id="rId8"/>
    <p:sldId id="1010" r:id="rId9"/>
    <p:sldId id="1012" r:id="rId10"/>
    <p:sldId id="1013" r:id="rId11"/>
    <p:sldId id="1008" r:id="rId12"/>
    <p:sldId id="1017" r:id="rId13"/>
    <p:sldId id="774" r:id="rId14"/>
    <p:sldId id="995" r:id="rId15"/>
    <p:sldId id="1030" r:id="rId16"/>
    <p:sldId id="1028" r:id="rId17"/>
    <p:sldId id="1032" r:id="rId18"/>
    <p:sldId id="1014" r:id="rId19"/>
    <p:sldId id="1033" r:id="rId20"/>
    <p:sldId id="1034" r:id="rId21"/>
    <p:sldId id="1035" r:id="rId22"/>
    <p:sldId id="1015" r:id="rId23"/>
    <p:sldId id="779" r:id="rId24"/>
    <p:sldId id="800" r:id="rId25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IERREZ ROMERO MARCO ANTONIO" initials="GRMA" lastIdx="5" clrIdx="0">
    <p:extLst>
      <p:ext uri="{19B8F6BF-5375-455C-9EA6-DF929625EA0E}">
        <p15:presenceInfo xmlns:p15="http://schemas.microsoft.com/office/powerpoint/2012/main" userId="S-1-5-21-1606980848-1500820517-1801674531-84088" providerId="AD"/>
      </p:ext>
    </p:extLst>
  </p:cmAuthor>
  <p:cmAuthor id="2" name="RUBIO SOTO GLORIA MARTHA" initials="RSGM" lastIdx="7" clrIdx="1">
    <p:extLst>
      <p:ext uri="{19B8F6BF-5375-455C-9EA6-DF929625EA0E}">
        <p15:presenceInfo xmlns:p15="http://schemas.microsoft.com/office/powerpoint/2012/main" userId="S-1-5-21-1606980848-1500820517-1801674531-1386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A3C7E7"/>
    <a:srgbClr val="0087D2"/>
    <a:srgbClr val="BFBFBF"/>
    <a:srgbClr val="0079BF"/>
    <a:srgbClr val="235685"/>
    <a:srgbClr val="28659C"/>
    <a:srgbClr val="255D8F"/>
    <a:srgbClr val="2E74B4"/>
    <a:srgbClr val="009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61" d="100"/>
          <a:sy n="61" d="100"/>
        </p:scale>
        <p:origin x="1852" y="5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6009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00645313158705E-2"/>
                      <c:h val="6.60194949836618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0F3-4B9A-B11E-94630BF7D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Hoja1!$B$3:$B$8</c:f>
              <c:strCache>
                <c:ptCount val="6"/>
                <c:pt idx="0">
                  <c:v>Pertinencia</c:v>
                </c:pt>
                <c:pt idx="1">
                  <c:v>Accesibilidad</c:v>
                </c:pt>
                <c:pt idx="2">
                  <c:v>Oportunidad</c:v>
                </c:pt>
                <c:pt idx="3">
                  <c:v>Coherencia y comparabilidad</c:v>
                </c:pt>
                <c:pt idx="4">
                  <c:v>Metadatos</c:v>
                </c:pt>
                <c:pt idx="5">
                  <c:v>Precisión y confiabilidad</c:v>
                </c:pt>
              </c:strCache>
            </c:strRef>
          </c:cat>
          <c:val>
            <c:numRef>
              <c:f>Hoja1!$C$3:$C$8</c:f>
              <c:numCache>
                <c:formatCode>General</c:formatCode>
                <c:ptCount val="6"/>
                <c:pt idx="0">
                  <c:v>26</c:v>
                </c:pt>
                <c:pt idx="1">
                  <c:v>4</c:v>
                </c:pt>
                <c:pt idx="2">
                  <c:v>72</c:v>
                </c:pt>
                <c:pt idx="3">
                  <c:v>52</c:v>
                </c:pt>
                <c:pt idx="4">
                  <c:v>18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3-4B9A-B11E-94630BF7D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3013135"/>
        <c:axId val="1703009807"/>
      </c:barChart>
      <c:catAx>
        <c:axId val="170301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009807"/>
        <c:crosses val="autoZero"/>
        <c:auto val="1"/>
        <c:lblAlgn val="ctr"/>
        <c:lblOffset val="100"/>
        <c:noMultiLvlLbl val="0"/>
      </c:catAx>
      <c:valAx>
        <c:axId val="170300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01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B105-0C39-4691-A17C-6BF844C77122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1EFF-FA90-47DD-8861-6A1B475E37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3F7C-C6D9-43A9-93A2-7740FAD630C2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0C9A7-1CB4-47DE-959A-4070DC0C56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El uso algún indicador para medir la calidad de los productos es una práctica que se observa solamente en la mitad de los proyectos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El</a:t>
            </a:r>
            <a:r>
              <a:rPr lang="es-MX" sz="1200" baseline="0" dirty="0">
                <a:solidFill>
                  <a:schemeClr val="tx2"/>
                </a:solidFill>
                <a:latin typeface="+mn-lt"/>
                <a:cs typeface="Arial" pitchFamily="34" charset="0"/>
              </a:rPr>
              <a:t> uso de evaluaciones es el más extendido, ya que e</a:t>
            </a:r>
            <a:r>
              <a:rPr lang="es-MX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l 80% de los proyectos cuenta con algún tipo de evaluación:</a:t>
            </a:r>
            <a:r>
              <a:rPr lang="es-MX" sz="1200" baseline="0" dirty="0">
                <a:solidFill>
                  <a:schemeClr val="tx2"/>
                </a:solidFill>
                <a:latin typeface="+mn-lt"/>
                <a:cs typeface="Arial" pitchFamily="34" charset="0"/>
              </a:rPr>
              <a:t> l</a:t>
            </a:r>
            <a:r>
              <a:rPr lang="es-MX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a autoevaluación es la más común (70%), seguida de la revisión entre pares (23%)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Sin embargo, es importante considerar el alcance y rigor de las evaluaciones realizadas.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La gráfica de la derecha muestra en las barras de color oscuro el porcentaje de proyectos con una evaluación completa de cada atributo de calidad,</a:t>
            </a:r>
            <a:r>
              <a:rPr lang="es-MX" sz="1200" baseline="0" dirty="0">
                <a:solidFill>
                  <a:schemeClr val="tx2"/>
                </a:solidFill>
                <a:latin typeface="+mn-lt"/>
                <a:cs typeface="Arial" pitchFamily="34" charset="0"/>
              </a:rPr>
              <a:t> el color más claro indica una evaluación parcial.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aseline="0" dirty="0">
                <a:solidFill>
                  <a:schemeClr val="tx2"/>
                </a:solidFill>
                <a:latin typeface="+mn-lt"/>
                <a:cs typeface="Arial" pitchFamily="34" charset="0"/>
              </a:rPr>
              <a:t>En este caso, se propone, como lo establece la Norma, contar con un SGCI que incluya </a:t>
            </a:r>
            <a:r>
              <a:rPr lang="es-MX" sz="1200" dirty="0">
                <a:latin typeface="+mn-lt"/>
              </a:rPr>
              <a:t>un conjunto de elementos comunes para la medición, evaluación y reporte de la calidad de los productos y procesos.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B24CB-F2E6-41C9-A2EC-DB0F91CB0388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049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 lámina, al igual que la anterior presenta</a:t>
            </a:r>
            <a:r>
              <a:rPr lang="es-MX" baseline="0" dirty="0"/>
              <a:t> los resultados en relación a los atributos de calidad de los procesos.</a:t>
            </a:r>
            <a:endParaRPr lang="es-MX" dirty="0"/>
          </a:p>
          <a:p>
            <a:r>
              <a:rPr lang="es-MX" dirty="0"/>
              <a:t>Aquí se observa un</a:t>
            </a:r>
            <a:r>
              <a:rPr lang="es-MX" baseline="0" dirty="0"/>
              <a:t> mayor número de prácticas asociadas a la calidad de los procesos que rebasan incluso el nivel del 80% de los proyectos.</a:t>
            </a:r>
          </a:p>
          <a:p>
            <a:r>
              <a:rPr lang="es-MX" baseline="0" dirty="0"/>
              <a:t>Además, en comparación con los productos, un mayor porcentaje de estas prácticas se realizan de forma completa, como lo indica el tono oscuro de las barras. Aunque en algunos atributos hasta 1 de cada 4 proyectos registran una práctica parcial.</a:t>
            </a:r>
          </a:p>
          <a:p>
            <a:r>
              <a:rPr lang="es-MX" baseline="0" dirty="0"/>
              <a:t>Finalmente, también se ven áreas de oportunidad en prácticas conducentes a una implementación adecuada, a una operación costo-efectiva y a la aplicación de metodologías científicamente sustentadas. Como se verá a continuación.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B24CB-F2E6-41C9-A2EC-DB0F91CB0388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73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77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99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879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325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76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70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98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</a:t>
            </a:r>
            <a:r>
              <a:rPr lang="es-MX" baseline="0" dirty="0"/>
              <a:t> lámina resume las prácticas asociadas con cada uno de los 6 principios de calidad de los productos que se reportaron para cada uno de los 89 proyectos recibidos. </a:t>
            </a:r>
          </a:p>
          <a:p>
            <a:r>
              <a:rPr lang="es-MX" baseline="0" dirty="0"/>
              <a:t>Específicamente, cada barra representa el porcentaje de proyectos que llevaron a cabo cada práctica. Idealmente, estas prácticas deberían estar presentes en todos los proyectos independientemente de su tipo.</a:t>
            </a:r>
          </a:p>
          <a:p>
            <a:r>
              <a:rPr lang="es-MX" baseline="0" dirty="0"/>
              <a:t>El color más oscuro indica que la práctica es completa, es decir, se realiza y está documentada/disponible. La porción de la barra de color más claro implica que hay una práctica parcial ya que en esos proyectos la acción se realizó de manera incompleta, o se realizó pero no está documentada o la información existe pero no está disponible a los usuarios.</a:t>
            </a:r>
          </a:p>
          <a:p>
            <a:r>
              <a:rPr lang="es-MX" baseline="0" dirty="0"/>
              <a:t>Un primer resultado global del autodiagnóstico es que la mayoría de las prácticas asociadas con el aseguramiento de la calidad de los productos se observa en el rango entre 60 y 80% de los proyectos. No obstante, se observan áreas de oportunidad en la consolidación y documentación de dichas prácticas como lo indica el color claro. Además, hay prácticas asociadas a los atributos de pertinencia, accesibilidad y puntualidad en las que habría que tomar acciones para su incorporación sistemática en los proyectos. Más adelante se discutirán con detalle estas áreas de oportunidad.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B24CB-F2E6-41C9-A2EC-DB0F91CB0388}" type="slidenum">
              <a:rPr lang="es-MX" smtClean="0"/>
              <a:pPr>
                <a:defRPr/>
              </a:pPr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312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2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4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77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15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4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89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52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5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58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1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3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5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EE35-0102-43D7-90E4-BF900BD90586}" type="datetimeFigureOut">
              <a:rPr lang="es-MX" smtClean="0"/>
              <a:pPr/>
              <a:t>26/11/2021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5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0271B7-C203-F742-AB2C-0604D9EF0447}"/>
              </a:ext>
            </a:extLst>
          </p:cNvPr>
          <p:cNvSpPr txBox="1">
            <a:spLocks/>
          </p:cNvSpPr>
          <p:nvPr/>
        </p:nvSpPr>
        <p:spPr>
          <a:xfrm>
            <a:off x="702197" y="3346631"/>
            <a:ext cx="7780009" cy="677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 de la Calidad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6B1290-C681-AA4C-A12F-F7094CB49F60}"/>
              </a:ext>
            </a:extLst>
          </p:cNvPr>
          <p:cNvSpPr txBox="1">
            <a:spLocks/>
          </p:cNvSpPr>
          <p:nvPr/>
        </p:nvSpPr>
        <p:spPr>
          <a:xfrm>
            <a:off x="680065" y="4389903"/>
            <a:ext cx="11036557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6F4CB6D-519A-E44E-B32F-108B2DF549BE}"/>
              </a:ext>
            </a:extLst>
          </p:cNvPr>
          <p:cNvSpPr txBox="1">
            <a:spLocks/>
          </p:cNvSpPr>
          <p:nvPr/>
        </p:nvSpPr>
        <p:spPr>
          <a:xfrm>
            <a:off x="883574" y="5599480"/>
            <a:ext cx="6111630" cy="421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ASEGURAMIENTO DE LA CALIDAD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2F79C82-E2DE-094F-9A29-9C3989350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62" y="4090455"/>
            <a:ext cx="736600" cy="1651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9832444" y="5601133"/>
            <a:ext cx="1857588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12/08/2021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57937" y="54992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57937" y="59945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6513833F-CE02-4094-B0D1-C530A75CA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43" y="578226"/>
            <a:ext cx="2771988" cy="93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6DF57FC-ED44-B649-BA4F-4037F3F9B144}"/>
              </a:ext>
            </a:extLst>
          </p:cNvPr>
          <p:cNvSpPr txBox="1">
            <a:spLocks/>
          </p:cNvSpPr>
          <p:nvPr/>
        </p:nvSpPr>
        <p:spPr>
          <a:xfrm>
            <a:off x="6410372" y="1780504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Calidad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905A64A-EA9E-D548-A6A8-D75FA82D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352" y="40650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2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ESTRATEGIA DE ASEGURAMIENTO DE LA CALIDAD</a:t>
            </a:r>
            <a:endParaRPr lang="en-US" sz="2400" b="1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EA3E2EB-8353-4DD3-95A7-58A8389815B5}"/>
              </a:ext>
            </a:extLst>
          </p:cNvPr>
          <p:cNvGrpSpPr/>
          <p:nvPr/>
        </p:nvGrpSpPr>
        <p:grpSpPr>
          <a:xfrm>
            <a:off x="1508139" y="1237009"/>
            <a:ext cx="9885951" cy="4621958"/>
            <a:chOff x="1122840" y="184934"/>
            <a:chExt cx="9885951" cy="462195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E10C3B9-C883-4413-BF68-E4DE4E5BCAA0}"/>
                </a:ext>
              </a:extLst>
            </p:cNvPr>
            <p:cNvGrpSpPr/>
            <p:nvPr/>
          </p:nvGrpSpPr>
          <p:grpSpPr>
            <a:xfrm>
              <a:off x="1122840" y="184934"/>
              <a:ext cx="9885951" cy="4517143"/>
              <a:chOff x="1122840" y="184934"/>
              <a:chExt cx="9885951" cy="4517143"/>
            </a:xfrm>
          </p:grpSpPr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23F42DE2-724A-4568-9985-973130663F29}"/>
                  </a:ext>
                </a:extLst>
              </p:cNvPr>
              <p:cNvGrpSpPr/>
              <p:nvPr/>
            </p:nvGrpSpPr>
            <p:grpSpPr>
              <a:xfrm>
                <a:off x="1122840" y="184934"/>
                <a:ext cx="9885951" cy="4517143"/>
                <a:chOff x="625670" y="102746"/>
                <a:chExt cx="9244326" cy="4182095"/>
              </a:xfrm>
            </p:grpSpPr>
            <p:sp>
              <p:nvSpPr>
                <p:cNvPr id="8" name="Cerrar llave 7">
                  <a:extLst>
                    <a:ext uri="{FF2B5EF4-FFF2-40B4-BE49-F238E27FC236}">
                      <a16:creationId xmlns:a16="http://schemas.microsoft.com/office/drawing/2014/main" id="{A51ED41D-E47F-4889-ABE5-DD6952B4C0D7}"/>
                    </a:ext>
                  </a:extLst>
                </p:cNvPr>
                <p:cNvSpPr/>
                <p:nvPr/>
              </p:nvSpPr>
              <p:spPr>
                <a:xfrm>
                  <a:off x="8220739" y="1826065"/>
                  <a:ext cx="258241" cy="2458776"/>
                </a:xfrm>
                <a:prstGeom prst="rightBrace">
                  <a:avLst>
                    <a:gd name="adj1" fmla="val 37306"/>
                    <a:gd name="adj2" fmla="val 50000"/>
                  </a:avLst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ángulo 8">
                  <a:extLst>
                    <a:ext uri="{FF2B5EF4-FFF2-40B4-BE49-F238E27FC236}">
                      <a16:creationId xmlns:a16="http://schemas.microsoft.com/office/drawing/2014/main" id="{4AE1D096-5411-470D-B4F2-EF4B93556986}"/>
                    </a:ext>
                  </a:extLst>
                </p:cNvPr>
                <p:cNvSpPr/>
                <p:nvPr/>
              </p:nvSpPr>
              <p:spPr>
                <a:xfrm>
                  <a:off x="8349859" y="2794275"/>
                  <a:ext cx="1494535" cy="7164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400" dirty="0">
                      <a:solidFill>
                        <a:schemeClr val="tx2"/>
                      </a:solidFill>
                    </a:rPr>
                    <a:t>Sistema</a:t>
                  </a:r>
                </a:p>
                <a:p>
                  <a:pPr algn="ctr"/>
                  <a:r>
                    <a:rPr lang="es-MX" sz="1400" dirty="0">
                      <a:solidFill>
                        <a:schemeClr val="tx2"/>
                      </a:solidFill>
                    </a:rPr>
                    <a:t>de Gestión </a:t>
                  </a:r>
                </a:p>
                <a:p>
                  <a:pPr algn="ctr"/>
                  <a:r>
                    <a:rPr lang="es-MX" sz="1400" dirty="0">
                      <a:solidFill>
                        <a:schemeClr val="tx2"/>
                      </a:solidFill>
                    </a:rPr>
                    <a:t>de Calidad</a:t>
                  </a:r>
                </a:p>
                <a:p>
                  <a:pPr algn="ctr"/>
                  <a:r>
                    <a:rPr lang="es-MX" sz="1400" dirty="0">
                      <a:solidFill>
                        <a:schemeClr val="tx2"/>
                      </a:solidFill>
                    </a:rPr>
                    <a:t>(establece el cómo)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" name="Cerrar llave 9">
                  <a:extLst>
                    <a:ext uri="{FF2B5EF4-FFF2-40B4-BE49-F238E27FC236}">
                      <a16:creationId xmlns:a16="http://schemas.microsoft.com/office/drawing/2014/main" id="{61B8FBF1-E8CC-418C-9F7B-1C90FE514B02}"/>
                    </a:ext>
                  </a:extLst>
                </p:cNvPr>
                <p:cNvSpPr/>
                <p:nvPr/>
              </p:nvSpPr>
              <p:spPr>
                <a:xfrm>
                  <a:off x="8220739" y="682360"/>
                  <a:ext cx="258241" cy="1033768"/>
                </a:xfrm>
                <a:prstGeom prst="rightBrace">
                  <a:avLst>
                    <a:gd name="adj1" fmla="val 37306"/>
                    <a:gd name="adj2" fmla="val 50000"/>
                  </a:avLst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3848B450-9C3A-47AD-9BC9-3500807FB6F4}"/>
                    </a:ext>
                  </a:extLst>
                </p:cNvPr>
                <p:cNvSpPr/>
                <p:nvPr/>
              </p:nvSpPr>
              <p:spPr>
                <a:xfrm>
                  <a:off x="8146918" y="851800"/>
                  <a:ext cx="1723078" cy="7164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400" dirty="0">
                      <a:solidFill>
                        <a:schemeClr val="tx2"/>
                      </a:solidFill>
                    </a:rPr>
                    <a:t>Principios y </a:t>
                  </a:r>
                  <a:br>
                    <a:rPr lang="es-MX" sz="1400" dirty="0">
                      <a:solidFill>
                        <a:schemeClr val="tx2"/>
                      </a:solidFill>
                    </a:rPr>
                  </a:br>
                  <a:r>
                    <a:rPr lang="es-MX" sz="1400" dirty="0">
                      <a:solidFill>
                        <a:schemeClr val="tx2"/>
                      </a:solidFill>
                    </a:rPr>
                    <a:t>Directrices </a:t>
                  </a:r>
                  <a:br>
                    <a:rPr lang="es-MX" sz="1400" dirty="0">
                      <a:solidFill>
                        <a:schemeClr val="tx2"/>
                      </a:solidFill>
                    </a:rPr>
                  </a:br>
                  <a:r>
                    <a:rPr lang="es-MX" sz="1400" dirty="0">
                      <a:solidFill>
                        <a:schemeClr val="tx2"/>
                      </a:solidFill>
                    </a:rPr>
                    <a:t>de Calidad</a:t>
                  </a:r>
                  <a:br>
                    <a:rPr lang="es-MX" sz="1400" dirty="0">
                      <a:solidFill>
                        <a:schemeClr val="tx2"/>
                      </a:solidFill>
                    </a:rPr>
                  </a:br>
                  <a:r>
                    <a:rPr lang="es-MX" sz="1400" dirty="0">
                      <a:solidFill>
                        <a:schemeClr val="tx2"/>
                      </a:solidFill>
                    </a:rPr>
                    <a:t>(establece el qué)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793C4A69-B999-444B-A503-9B563C41F602}"/>
                    </a:ext>
                  </a:extLst>
                </p:cNvPr>
                <p:cNvGrpSpPr/>
                <p:nvPr/>
              </p:nvGrpSpPr>
              <p:grpSpPr>
                <a:xfrm>
                  <a:off x="625670" y="680510"/>
                  <a:ext cx="7602975" cy="1059015"/>
                  <a:chOff x="706298" y="467059"/>
                  <a:chExt cx="7602975" cy="1059015"/>
                </a:xfrm>
              </p:grpSpPr>
              <p:grpSp>
                <p:nvGrpSpPr>
                  <p:cNvPr id="17" name="Grupo 16">
                    <a:extLst>
                      <a:ext uri="{FF2B5EF4-FFF2-40B4-BE49-F238E27FC236}">
                        <a16:creationId xmlns:a16="http://schemas.microsoft.com/office/drawing/2014/main" id="{4BC46025-3132-4D42-A0D3-74DC89AF1C64}"/>
                      </a:ext>
                    </a:extLst>
                  </p:cNvPr>
                  <p:cNvGrpSpPr/>
                  <p:nvPr/>
                </p:nvGrpSpPr>
                <p:grpSpPr>
                  <a:xfrm>
                    <a:off x="706298" y="467059"/>
                    <a:ext cx="7602975" cy="1059015"/>
                    <a:chOff x="349318" y="404424"/>
                    <a:chExt cx="7602975" cy="965827"/>
                  </a:xfrm>
                </p:grpSpPr>
                <p:sp>
                  <p:nvSpPr>
                    <p:cNvPr id="20" name="Rectángulo 19">
                      <a:extLst>
                        <a:ext uri="{FF2B5EF4-FFF2-40B4-BE49-F238E27FC236}">
                          <a16:creationId xmlns:a16="http://schemas.microsoft.com/office/drawing/2014/main" id="{F351CE09-7183-497F-BB60-75B43FC43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318" y="404424"/>
                      <a:ext cx="7602975" cy="965827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 b="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" name="Rectángulo 20">
                      <a:extLst>
                        <a:ext uri="{FF2B5EF4-FFF2-40B4-BE49-F238E27FC236}">
                          <a16:creationId xmlns:a16="http://schemas.microsoft.com/office/drawing/2014/main" id="{DA189197-77A0-461F-B503-EF9C5ED17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138" y="730467"/>
                      <a:ext cx="6380417" cy="481166"/>
                    </a:xfrm>
                    <a:prstGeom prst="rect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2" name="59 CuadroTexto">
                      <a:extLst>
                        <a:ext uri="{FF2B5EF4-FFF2-40B4-BE49-F238E27FC236}">
                          <a16:creationId xmlns:a16="http://schemas.microsoft.com/office/drawing/2014/main" id="{96A7D658-9DF0-42E1-8E1D-63BBF71948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9319" y="822540"/>
                      <a:ext cx="928904" cy="2526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I. SISTEMA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3" name="Rectángulo 22">
                      <a:extLst>
                        <a:ext uri="{FF2B5EF4-FFF2-40B4-BE49-F238E27FC236}">
                          <a16:creationId xmlns:a16="http://schemas.microsoft.com/office/drawing/2014/main" id="{3953BC75-16C7-4D70-A887-D3831A53D3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7203" y="846082"/>
                      <a:ext cx="1852962" cy="244247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III. PROCESOS</a:t>
                      </a:r>
                    </a:p>
                  </p:txBody>
                </p:sp>
                <p:sp>
                  <p:nvSpPr>
                    <p:cNvPr id="24" name="Rectángulo 23">
                      <a:extLst>
                        <a:ext uri="{FF2B5EF4-FFF2-40B4-BE49-F238E27FC236}">
                          <a16:creationId xmlns:a16="http://schemas.microsoft.com/office/drawing/2014/main" id="{D14C3FDE-16C8-4159-8D34-BC6DFD117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2899" y="846082"/>
                      <a:ext cx="1736161" cy="244247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   IV. PRODUCTOS </a:t>
                      </a:r>
                    </a:p>
                  </p:txBody>
                </p:sp>
                <p:sp>
                  <p:nvSpPr>
                    <p:cNvPr id="25" name="Rectángulo 24">
                      <a:extLst>
                        <a:ext uri="{FF2B5EF4-FFF2-40B4-BE49-F238E27FC236}">
                          <a16:creationId xmlns:a16="http://schemas.microsoft.com/office/drawing/2014/main" id="{B91D8874-22E5-47E9-8D55-2446BAAEF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0624" y="837703"/>
                      <a:ext cx="2223325" cy="25262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II. ENTORNO INSTITUCIONAL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8" name="59 CuadroTexto">
                    <a:extLst>
                      <a:ext uri="{FF2B5EF4-FFF2-40B4-BE49-F238E27FC236}">
                        <a16:creationId xmlns:a16="http://schemas.microsoft.com/office/drawing/2014/main" id="{1096F73D-2ACE-4F7F-87C4-5F9B75F707DC}"/>
                      </a:ext>
                    </a:extLst>
                  </p:cNvPr>
                  <p:cNvSpPr txBox="1"/>
                  <p:nvPr/>
                </p:nvSpPr>
                <p:spPr>
                  <a:xfrm>
                    <a:off x="3232754" y="515664"/>
                    <a:ext cx="245744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rPr>
                      <a:t>Dimensiones de la Calidad:</a:t>
                    </a:r>
                    <a:endParaRPr lang="en-US" sz="1400" b="1" dirty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964E917E-8536-47E8-8ADD-B30A23C0DDB8}"/>
                    </a:ext>
                  </a:extLst>
                </p:cNvPr>
                <p:cNvSpPr/>
                <p:nvPr/>
              </p:nvSpPr>
              <p:spPr>
                <a:xfrm>
                  <a:off x="2656176" y="102746"/>
                  <a:ext cx="3446968" cy="32425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400" dirty="0"/>
                    <a:t>NECESIDADES DE LOS USUARIOS</a:t>
                  </a:r>
                  <a:endParaRPr lang="en-US" sz="1400" dirty="0"/>
                </a:p>
              </p:txBody>
            </p:sp>
            <p:cxnSp>
              <p:nvCxnSpPr>
                <p:cNvPr id="14" name="Conector: angular 13">
                  <a:extLst>
                    <a:ext uri="{FF2B5EF4-FFF2-40B4-BE49-F238E27FC236}">
                      <a16:creationId xmlns:a16="http://schemas.microsoft.com/office/drawing/2014/main" id="{BB01A967-B2AE-44E4-BC51-0DB7E36AA377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 rot="16200000" flipH="1">
                  <a:off x="1037600" y="1468491"/>
                  <a:ext cx="1513530" cy="1408483"/>
                </a:xfrm>
                <a:prstGeom prst="bentConnector3">
                  <a:avLst>
                    <a:gd name="adj1" fmla="val 100802"/>
                  </a:avLst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: angular 14">
                  <a:extLst>
                    <a:ext uri="{FF2B5EF4-FFF2-40B4-BE49-F238E27FC236}">
                      <a16:creationId xmlns:a16="http://schemas.microsoft.com/office/drawing/2014/main" id="{A3D4A3C4-346F-431C-8721-2364AB91C9CA}"/>
                    </a:ext>
                  </a:extLst>
                </p:cNvPr>
                <p:cNvCxnSpPr>
                  <a:cxnSpLocks/>
                  <a:endCxn id="13" idx="3"/>
                </p:cNvCxnSpPr>
                <p:nvPr/>
              </p:nvCxnSpPr>
              <p:spPr>
                <a:xfrm rot="10800000">
                  <a:off x="6103146" y="264876"/>
                  <a:ext cx="1550401" cy="1352858"/>
                </a:xfrm>
                <a:prstGeom prst="bentConnector3">
                  <a:avLst>
                    <a:gd name="adj1" fmla="val -1432"/>
                  </a:avLst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: angular 15">
                  <a:extLst>
                    <a:ext uri="{FF2B5EF4-FFF2-40B4-BE49-F238E27FC236}">
                      <a16:creationId xmlns:a16="http://schemas.microsoft.com/office/drawing/2014/main" id="{C7FDE07E-BD36-4248-8464-914122C283BD}"/>
                    </a:ext>
                  </a:extLst>
                </p:cNvPr>
                <p:cNvCxnSpPr>
                  <a:cxnSpLocks/>
                  <a:stCxn id="13" idx="1"/>
                  <a:endCxn id="22" idx="0"/>
                </p:cNvCxnSpPr>
                <p:nvPr/>
              </p:nvCxnSpPr>
              <p:spPr>
                <a:xfrm rot="10800000" flipV="1">
                  <a:off x="1090124" y="264876"/>
                  <a:ext cx="1566053" cy="874092"/>
                </a:xfrm>
                <a:prstGeom prst="bentConnector2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Conector: angular 6">
                <a:extLst>
                  <a:ext uri="{FF2B5EF4-FFF2-40B4-BE49-F238E27FC236}">
                    <a16:creationId xmlns:a16="http://schemas.microsoft.com/office/drawing/2014/main" id="{B5DCD17D-68CB-4A78-A0EE-EB151F91C9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3553" y="1951303"/>
                <a:ext cx="1719267" cy="1222281"/>
              </a:xfrm>
              <a:prstGeom prst="bentConnector3">
                <a:avLst>
                  <a:gd name="adj1" fmla="val 100258"/>
                </a:avLst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59E6FB8-7271-4CF9-99F5-D87EFD404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3957" y="2151131"/>
              <a:ext cx="4269966" cy="2655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7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ESTRATEGIA DE ASEGURAMIENTO DE LA CALIDAD</a:t>
            </a:r>
            <a:endParaRPr lang="en-US" sz="24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BA8F386-9025-40AC-B2C8-530C0FC487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41" y="1357657"/>
            <a:ext cx="9145181" cy="5108921"/>
          </a:xfrm>
          <a:prstGeom prst="rect">
            <a:avLst/>
          </a:prstGeom>
          <a:noFill/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E9887CF5-467B-470B-92E9-EEF37B793408}"/>
              </a:ext>
            </a:extLst>
          </p:cNvPr>
          <p:cNvSpPr/>
          <p:nvPr/>
        </p:nvSpPr>
        <p:spPr>
          <a:xfrm>
            <a:off x="370954" y="541609"/>
            <a:ext cx="9872741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tx2"/>
                </a:solidFill>
              </a:rPr>
              <a:t>Principios y Directrices de Calidad (establece el qué)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4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0551095-2D87-463D-BCC4-31A1D3D9B82F}"/>
              </a:ext>
            </a:extLst>
          </p:cNvPr>
          <p:cNvSpPr/>
          <p:nvPr/>
        </p:nvSpPr>
        <p:spPr>
          <a:xfrm>
            <a:off x="0" y="-9331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6C569AB-EE64-46FD-A57A-6AA27CAE456F}"/>
              </a:ext>
            </a:extLst>
          </p:cNvPr>
          <p:cNvSpPr/>
          <p:nvPr/>
        </p:nvSpPr>
        <p:spPr>
          <a:xfrm>
            <a:off x="111967" y="806022"/>
            <a:ext cx="8892074" cy="5870757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1D4BC47-64A4-45D9-8BDF-A0E83EFB7453}"/>
              </a:ext>
            </a:extLst>
          </p:cNvPr>
          <p:cNvSpPr/>
          <p:nvPr/>
        </p:nvSpPr>
        <p:spPr>
          <a:xfrm>
            <a:off x="3634521" y="115821"/>
            <a:ext cx="8308333" cy="4375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Norma de </a:t>
            </a:r>
            <a:r>
              <a:rPr lang="en-US" sz="2000" dirty="0" err="1"/>
              <a:t>Aseguramiento</a:t>
            </a:r>
            <a:r>
              <a:rPr lang="en-US" sz="2000" dirty="0"/>
              <a:t> de la Calidad:   </a:t>
            </a:r>
            <a:r>
              <a:rPr lang="en-US" sz="2000" dirty="0" err="1"/>
              <a:t>alineada</a:t>
            </a:r>
            <a:r>
              <a:rPr lang="en-US" sz="2000" dirty="0"/>
              <a:t> a la </a:t>
            </a:r>
            <a:r>
              <a:rPr lang="en-US" sz="2000" dirty="0" err="1"/>
              <a:t>estrategia</a:t>
            </a:r>
            <a:r>
              <a:rPr lang="en-US" sz="2000" dirty="0"/>
              <a:t> del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B22D756-444E-4826-B1EB-1432A98D999A}"/>
              </a:ext>
            </a:extLst>
          </p:cNvPr>
          <p:cNvSpPr txBox="1"/>
          <p:nvPr/>
        </p:nvSpPr>
        <p:spPr>
          <a:xfrm>
            <a:off x="1770926" y="134566"/>
            <a:ext cx="121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Cómo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674116E-7624-4C15-9A24-1F8748E9A937}"/>
              </a:ext>
            </a:extLst>
          </p:cNvPr>
          <p:cNvCxnSpPr/>
          <p:nvPr/>
        </p:nvCxnSpPr>
        <p:spPr>
          <a:xfrm>
            <a:off x="2740580" y="334621"/>
            <a:ext cx="61722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20304459-CEE8-41B1-8337-90E93CE574B8}"/>
              </a:ext>
            </a:extLst>
          </p:cNvPr>
          <p:cNvSpPr/>
          <p:nvPr/>
        </p:nvSpPr>
        <p:spPr>
          <a:xfrm>
            <a:off x="7072604" y="4054764"/>
            <a:ext cx="6805126" cy="3845040"/>
          </a:xfrm>
          <a:prstGeom prst="ellipse">
            <a:avLst/>
          </a:prstGeom>
          <a:solidFill>
            <a:schemeClr val="bg1"/>
          </a:solidFill>
          <a:ln w="1238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3FBF1CFE-50C4-4A03-9A0A-442FCCB9C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17" y="5040912"/>
            <a:ext cx="3332928" cy="11262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FC1603-E2C4-45A6-BE98-611C5752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5" y="1623527"/>
            <a:ext cx="8012998" cy="42200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939BB20-8071-4C5D-86CD-E0A3DCB8FD83}"/>
              </a:ext>
            </a:extLst>
          </p:cNvPr>
          <p:cNvSpPr/>
          <p:nvPr/>
        </p:nvSpPr>
        <p:spPr>
          <a:xfrm>
            <a:off x="2435290" y="3079099"/>
            <a:ext cx="2174032" cy="21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Capítulo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II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003B958-2B57-47D9-A91B-8683D149F9D1}"/>
              </a:ext>
            </a:extLst>
          </p:cNvPr>
          <p:cNvSpPr/>
          <p:nvPr/>
        </p:nvSpPr>
        <p:spPr>
          <a:xfrm>
            <a:off x="6575205" y="3984562"/>
            <a:ext cx="1962306" cy="21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Capítulo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III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E2F980D-5AAC-4F1F-8B09-2EB4251525C6}"/>
              </a:ext>
            </a:extLst>
          </p:cNvPr>
          <p:cNvSpPr/>
          <p:nvPr/>
        </p:nvSpPr>
        <p:spPr>
          <a:xfrm>
            <a:off x="1125283" y="4238849"/>
            <a:ext cx="1962306" cy="21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Capítulo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IV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9FE8FF5-0A5F-4282-8764-C01AC3D08923}"/>
              </a:ext>
            </a:extLst>
          </p:cNvPr>
          <p:cNvSpPr/>
          <p:nvPr/>
        </p:nvSpPr>
        <p:spPr>
          <a:xfrm>
            <a:off x="9015044" y="6229151"/>
            <a:ext cx="1962306" cy="21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Capítulo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93482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819" y="797313"/>
            <a:ext cx="736600" cy="1651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42C1485E-EB13-4C4F-8B45-8CCB4EB9D4E1}"/>
              </a:ext>
            </a:extLst>
          </p:cNvPr>
          <p:cNvSpPr txBox="1">
            <a:spLocks/>
          </p:cNvSpPr>
          <p:nvPr/>
        </p:nvSpPr>
        <p:spPr>
          <a:xfrm>
            <a:off x="-94880" y="188114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4000" b="1" dirty="0">
                <a:solidFill>
                  <a:srgbClr val="033057"/>
                </a:solidFill>
                <a:cs typeface="Arial" panose="020B0604020202020204" pitchFamily="34" charset="0"/>
              </a:rPr>
              <a:t>Estrategias y metas </a:t>
            </a:r>
            <a:r>
              <a:rPr lang="es-ES" altLang="ko-KR" sz="4000" b="1" dirty="0" err="1">
                <a:solidFill>
                  <a:srgbClr val="033057"/>
                </a:solidFill>
                <a:cs typeface="Arial" panose="020B0604020202020204" pitchFamily="34" charset="0"/>
              </a:rPr>
              <a:t>CoAC</a:t>
            </a:r>
            <a:endParaRPr lang="ko-KR" altLang="en-US" sz="40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72F6C8-4A1B-4EAE-BA6C-2A14E5FD382A}"/>
              </a:ext>
            </a:extLst>
          </p:cNvPr>
          <p:cNvGraphicFramePr>
            <a:graphicFrameLocks noGrp="1"/>
          </p:cNvGraphicFramePr>
          <p:nvPr/>
        </p:nvGraphicFramePr>
        <p:xfrm>
          <a:off x="3212905" y="1112405"/>
          <a:ext cx="8731250" cy="189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915">
                  <a:extLst>
                    <a:ext uri="{9D8B030D-6E8A-4147-A177-3AD203B41FA5}">
                      <a16:colId xmlns:a16="http://schemas.microsoft.com/office/drawing/2014/main" val="1462549179"/>
                    </a:ext>
                  </a:extLst>
                </a:gridCol>
                <a:gridCol w="5220335">
                  <a:extLst>
                    <a:ext uri="{9D8B030D-6E8A-4147-A177-3AD203B41FA5}">
                      <a16:colId xmlns:a16="http://schemas.microsoft.com/office/drawing/2014/main" val="3205448358"/>
                    </a:ext>
                  </a:extLst>
                </a:gridCol>
              </a:tblGrid>
              <a:tr h="1897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</a:rPr>
                        <a:t>Estrategias: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  <a:p>
                      <a:pPr marL="217170" indent="-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</a:rPr>
                        <a:t>1.1.   Estandarización y documentación de procesos. 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  <a:p>
                      <a:pPr marL="217170" indent="-193675"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</a:rPr>
                        <a:t>1.2.   Establecimiento de controles de calidad y monitoreo de costos.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</a:rPr>
                        <a:t>Metas de mediano plazo (2020-2022): 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  <a:p>
                      <a:pPr marL="113030" indent="-113030"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</a:rPr>
                        <a:t>• El 100% de las evidencias del MPEG son recopiladas de forma estandarizada, dependiendo de la naturaleza de cada fase. 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  <a:p>
                      <a:pPr marL="107950" indent="-107950">
                        <a:spcAft>
                          <a:spcPts val="600"/>
                        </a:spcAft>
                      </a:pPr>
                      <a:r>
                        <a:rPr lang="es-MX" sz="1600" b="0" dirty="0">
                          <a:effectLst/>
                          <a:latin typeface="+mn-lt"/>
                        </a:rPr>
                        <a:t>• Se cuenta con indicadores operativos y tableros con el fin de apoyar el control de calidad en el proceso del 100% de los programas de información.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1881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D3BEEB2-8A96-40F2-A315-FC2F2832EAD1}"/>
              </a:ext>
            </a:extLst>
          </p:cNvPr>
          <p:cNvGraphicFramePr>
            <a:graphicFrameLocks noGrp="1"/>
          </p:cNvGraphicFramePr>
          <p:nvPr/>
        </p:nvGraphicFramePr>
        <p:xfrm>
          <a:off x="3212905" y="3285540"/>
          <a:ext cx="8731250" cy="1542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915">
                  <a:extLst>
                    <a:ext uri="{9D8B030D-6E8A-4147-A177-3AD203B41FA5}">
                      <a16:colId xmlns:a16="http://schemas.microsoft.com/office/drawing/2014/main" val="1259776444"/>
                    </a:ext>
                  </a:extLst>
                </a:gridCol>
                <a:gridCol w="5220335">
                  <a:extLst>
                    <a:ext uri="{9D8B030D-6E8A-4147-A177-3AD203B41FA5}">
                      <a16:colId xmlns:a16="http://schemas.microsoft.com/office/drawing/2014/main" val="3953514943"/>
                    </a:ext>
                  </a:extLst>
                </a:gridCol>
              </a:tblGrid>
              <a:tr h="1542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Estrategias:</a:t>
                      </a:r>
                      <a:endParaRPr lang="en-US" sz="1600" b="0" dirty="0">
                        <a:effectLst/>
                      </a:endParaRPr>
                    </a:p>
                    <a:p>
                      <a:pPr marL="217170" indent="-193675"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2.1 Elaboración de indicadores e informes de calidad. </a:t>
                      </a:r>
                      <a:endParaRPr lang="en-US" sz="1600" b="0" dirty="0">
                        <a:effectLst/>
                      </a:endParaRPr>
                    </a:p>
                    <a:p>
                      <a:pPr marL="219710" indent="-194310">
                        <a:spcAft>
                          <a:spcPts val="600"/>
                        </a:spcAft>
                      </a:pPr>
                      <a:r>
                        <a:rPr lang="es-MX" sz="1600" b="0" dirty="0">
                          <a:effectLst/>
                        </a:rPr>
                        <a:t>2.2 Diseño y aplicación de herramientas de evaluación. 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9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Metas de mediano plazo (2020-2022): </a:t>
                      </a:r>
                      <a:endParaRPr lang="en-US" sz="1600" b="0" dirty="0">
                        <a:effectLst/>
                      </a:endParaRPr>
                    </a:p>
                    <a:p>
                      <a:pPr marL="113030" indent="-113030"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• 100% de los programas del INEGI incluye en sus metadatos indicadores de calidad. </a:t>
                      </a:r>
                      <a:endParaRPr lang="en-US" sz="1600" b="0" dirty="0">
                        <a:effectLst/>
                      </a:endParaRPr>
                    </a:p>
                    <a:p>
                      <a:pPr marL="107950" indent="-107950">
                        <a:spcAft>
                          <a:spcPts val="600"/>
                        </a:spcAft>
                      </a:pPr>
                      <a:r>
                        <a:rPr lang="es-MX" sz="1600" b="0" dirty="0">
                          <a:effectLst/>
                        </a:rPr>
                        <a:t>• Existe un catálogo de evaluaciones para el 100% de los tipos de programas de información.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3687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AC549E-87FE-4C12-82CA-F29AEFA675AF}"/>
              </a:ext>
            </a:extLst>
          </p:cNvPr>
          <p:cNvGraphicFramePr>
            <a:graphicFrameLocks noGrp="1"/>
          </p:cNvGraphicFramePr>
          <p:nvPr/>
        </p:nvGraphicFramePr>
        <p:xfrm>
          <a:off x="3212905" y="5018215"/>
          <a:ext cx="8731250" cy="1676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915">
                  <a:extLst>
                    <a:ext uri="{9D8B030D-6E8A-4147-A177-3AD203B41FA5}">
                      <a16:colId xmlns:a16="http://schemas.microsoft.com/office/drawing/2014/main" val="1898287676"/>
                    </a:ext>
                  </a:extLst>
                </a:gridCol>
                <a:gridCol w="5220335">
                  <a:extLst>
                    <a:ext uri="{9D8B030D-6E8A-4147-A177-3AD203B41FA5}">
                      <a16:colId xmlns:a16="http://schemas.microsoft.com/office/drawing/2014/main" val="747508357"/>
                    </a:ext>
                  </a:extLst>
                </a:gridCol>
              </a:tblGrid>
              <a:tr h="1676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Estrategias: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217170" indent="-193675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3.1 Documentación de cambios. 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217170" indent="-193675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3.2 Capacitación y difusión del aseguramiento de la calidad.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Metas de mediano plazo (2020-2022): 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111760" indent="-111760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• 100% de los programas del INEGI documentan sus mejoras a través del Sistema de Seguimiento de Cambios (</a:t>
                      </a:r>
                      <a:r>
                        <a:rPr lang="es-MX" sz="16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Ptracking</a:t>
                      </a: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).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111760" indent="-111760">
                        <a:spcAft>
                          <a:spcPts val="600"/>
                        </a:spcAft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• Existen cursos de capacitación para el 100% de las iniciativas aprobadas por el Comité de Aseguramiento de la Calidad.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70017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7F1A2F72-4F78-4C3B-A817-B981AE051429}"/>
              </a:ext>
            </a:extLst>
          </p:cNvPr>
          <p:cNvSpPr/>
          <p:nvPr/>
        </p:nvSpPr>
        <p:spPr>
          <a:xfrm>
            <a:off x="406208" y="1112405"/>
            <a:ext cx="2632045" cy="1897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chemeClr val="bg1"/>
                </a:solidFill>
              </a:rPr>
              <a:t>1</a:t>
            </a:r>
            <a:r>
              <a:rPr lang="es-MX" dirty="0">
                <a:solidFill>
                  <a:schemeClr val="bg1"/>
                </a:solidFill>
              </a:rPr>
              <a:t>. Establecer controles de calidad en </a:t>
            </a:r>
            <a:r>
              <a:rPr lang="es-MX" b="1" dirty="0">
                <a:solidFill>
                  <a:schemeClr val="bg1"/>
                </a:solidFill>
              </a:rPr>
              <a:t>PROCESOS ESTANDARIZADOS </a:t>
            </a:r>
            <a:r>
              <a:rPr lang="es-MX" dirty="0">
                <a:solidFill>
                  <a:schemeClr val="bg1"/>
                </a:solidFill>
              </a:rPr>
              <a:t>y documentados </a:t>
            </a:r>
            <a:endParaRPr lang="es-MX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587EF6-1892-4717-9458-E15937C10F8D}"/>
              </a:ext>
            </a:extLst>
          </p:cNvPr>
          <p:cNvSpPr/>
          <p:nvPr/>
        </p:nvSpPr>
        <p:spPr>
          <a:xfrm>
            <a:off x="406208" y="3285542"/>
            <a:ext cx="2632045" cy="1511944"/>
          </a:xfrm>
          <a:prstGeom prst="rect">
            <a:avLst/>
          </a:prstGeom>
          <a:solidFill>
            <a:srgbClr val="0079BF"/>
          </a:solidFill>
          <a:ln>
            <a:solidFill>
              <a:srgbClr val="007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chemeClr val="bg1"/>
                </a:solidFill>
              </a:rPr>
              <a:t>2. </a:t>
            </a:r>
            <a:r>
              <a:rPr lang="es-MX" b="1" dirty="0">
                <a:solidFill>
                  <a:schemeClr val="bg1"/>
                </a:solidFill>
              </a:rPr>
              <a:t>EVALUAR</a:t>
            </a:r>
            <a:r>
              <a:rPr lang="es-MX" dirty="0">
                <a:solidFill>
                  <a:schemeClr val="bg1"/>
                </a:solidFill>
              </a:rPr>
              <a:t> de forma sistemática la calidad de la información.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142F81-14D6-48B2-A0EA-350F1088C5DD}"/>
              </a:ext>
            </a:extLst>
          </p:cNvPr>
          <p:cNvSpPr/>
          <p:nvPr/>
        </p:nvSpPr>
        <p:spPr>
          <a:xfrm>
            <a:off x="406208" y="5012211"/>
            <a:ext cx="2632045" cy="16767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Medir y documentar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impacto de las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MEJORAS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DAE86F5F-E3EA-4C15-9F0E-0A814478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6" y="1022191"/>
            <a:ext cx="10882303" cy="1859441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6942" y="816001"/>
            <a:ext cx="599305" cy="13432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-19406" y="4651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000" dirty="0">
                <a:solidFill>
                  <a:srgbClr val="033057"/>
                </a:solidFill>
                <a:cs typeface="Arial" panose="020B0604020202020204" pitchFamily="34" charset="0"/>
              </a:rPr>
              <a:t>Mapa de implementación del MPEG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1" y="30791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Estandarización de evidencias</a:t>
            </a:r>
            <a:endParaRPr lang="en-US" altLang="ko-KR" sz="32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D547C31-D167-4F5D-821B-0221926E479D}"/>
              </a:ext>
            </a:extLst>
          </p:cNvPr>
          <p:cNvGrpSpPr/>
          <p:nvPr/>
        </p:nvGrpSpPr>
        <p:grpSpPr>
          <a:xfrm>
            <a:off x="2742571" y="3398099"/>
            <a:ext cx="4483306" cy="2944701"/>
            <a:chOff x="4906367" y="3262731"/>
            <a:chExt cx="4483306" cy="2944701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E6AEC35-FD52-45D0-A989-82B66ECC7782}"/>
                </a:ext>
              </a:extLst>
            </p:cNvPr>
            <p:cNvSpPr/>
            <p:nvPr/>
          </p:nvSpPr>
          <p:spPr>
            <a:xfrm>
              <a:off x="4906368" y="3262731"/>
              <a:ext cx="4233224" cy="29447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28A2A2D4-FF81-4ADA-89B1-88EC6760C9DA}"/>
                </a:ext>
              </a:extLst>
            </p:cNvPr>
            <p:cNvSpPr txBox="1"/>
            <p:nvPr/>
          </p:nvSpPr>
          <p:spPr>
            <a:xfrm>
              <a:off x="4906368" y="4210621"/>
              <a:ext cx="2031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solidFill>
                    <a:srgbClr val="FF9933"/>
                  </a:solidFill>
                </a:rPr>
                <a:t>Diseño conceptual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978E825-614A-4F76-AF33-5C4A60DF2E15}"/>
                </a:ext>
              </a:extLst>
            </p:cNvPr>
            <p:cNvSpPr txBox="1"/>
            <p:nvPr/>
          </p:nvSpPr>
          <p:spPr>
            <a:xfrm>
              <a:off x="4906367" y="4548428"/>
              <a:ext cx="4086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Diseño de la captación (incluyendo el cuestionario)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7C170A0-0552-4C89-A21B-C4A5D7500388}"/>
                </a:ext>
              </a:extLst>
            </p:cNvPr>
            <p:cNvSpPr txBox="1"/>
            <p:nvPr/>
          </p:nvSpPr>
          <p:spPr>
            <a:xfrm>
              <a:off x="4906368" y="5224042"/>
              <a:ext cx="4483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Diseño de los sistemas de producción y flujos de trabajo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B2FDBF0-A33C-4AB6-8F1B-F37FF5604955}"/>
                </a:ext>
              </a:extLst>
            </p:cNvPr>
            <p:cNvSpPr txBox="1"/>
            <p:nvPr/>
          </p:nvSpPr>
          <p:spPr>
            <a:xfrm>
              <a:off x="4906368" y="4886235"/>
              <a:ext cx="4187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solidFill>
                    <a:srgbClr val="00B050"/>
                  </a:solidFill>
                </a:rPr>
                <a:t>Determinación del marco muestral y tipo de muestreo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EFA4E47-AA26-4FA8-AC14-0950583F5190}"/>
                </a:ext>
              </a:extLst>
            </p:cNvPr>
            <p:cNvSpPr txBox="1"/>
            <p:nvPr/>
          </p:nvSpPr>
          <p:spPr>
            <a:xfrm>
              <a:off x="4906368" y="5899655"/>
              <a:ext cx="32939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400" dirty="0">
                  <a:solidFill>
                    <a:srgbClr val="000000"/>
                  </a:solidFill>
                  <a:latin typeface="+mn-lt"/>
                </a:rPr>
                <a:t>Diseño del esquema de difusión</a:t>
              </a:r>
              <a:endParaRPr lang="en-US" sz="1400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51FE9258-E37D-4581-B3DB-453035FF5EE5}"/>
                </a:ext>
              </a:extLst>
            </p:cNvPr>
            <p:cNvSpPr txBox="1"/>
            <p:nvPr/>
          </p:nvSpPr>
          <p:spPr>
            <a:xfrm>
              <a:off x="4906368" y="5561849"/>
              <a:ext cx="428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Diseño del procesamiento y análisis de la producción</a:t>
              </a:r>
            </a:p>
          </p:txBody>
        </p:sp>
      </p:grp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A761F2D6-A069-43B2-8893-8425969296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24764" y="3011638"/>
            <a:ext cx="682001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960FD16-E4A4-400C-96A6-6C03D7BDD929}"/>
              </a:ext>
            </a:extLst>
          </p:cNvPr>
          <p:cNvSpPr txBox="1"/>
          <p:nvPr/>
        </p:nvSpPr>
        <p:spPr>
          <a:xfrm>
            <a:off x="2742571" y="3528030"/>
            <a:ext cx="4282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Por ser la fase donde se establece lo que se realizará en el resto del proceso, se desarrollarán guías para acordar formatos comunes para los distintos programas: </a:t>
            </a:r>
          </a:p>
        </p:txBody>
      </p:sp>
      <p:sp>
        <p:nvSpPr>
          <p:cNvPr id="39" name="Abrir llave 38">
            <a:extLst>
              <a:ext uri="{FF2B5EF4-FFF2-40B4-BE49-F238E27FC236}">
                <a16:creationId xmlns:a16="http://schemas.microsoft.com/office/drawing/2014/main" id="{EB46D18F-827F-419D-8BCA-4B2C7C3C181C}"/>
              </a:ext>
            </a:extLst>
          </p:cNvPr>
          <p:cNvSpPr/>
          <p:nvPr/>
        </p:nvSpPr>
        <p:spPr>
          <a:xfrm rot="16200000">
            <a:off x="6598506" y="733019"/>
            <a:ext cx="385284" cy="4803204"/>
          </a:xfrm>
          <a:prstGeom prst="leftBrace">
            <a:avLst>
              <a:gd name="adj1" fmla="val 46543"/>
              <a:gd name="adj2" fmla="val 77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5D00435C-3057-41ED-8055-C7469AE3B6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21840" y="3015057"/>
            <a:ext cx="682001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CA530398-7A18-4572-9BE2-4CB9417A291B}"/>
              </a:ext>
            </a:extLst>
          </p:cNvPr>
          <p:cNvSpPr/>
          <p:nvPr/>
        </p:nvSpPr>
        <p:spPr>
          <a:xfrm>
            <a:off x="823490" y="3392301"/>
            <a:ext cx="1669000" cy="2283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Mediante la normatividad sobre la detección de necesidades, se homogeneizarán los formatos de las “necesidades estructuradas de información”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5945312-F386-4BE3-B192-2647E39BEAE2}"/>
              </a:ext>
            </a:extLst>
          </p:cNvPr>
          <p:cNvSpPr/>
          <p:nvPr/>
        </p:nvSpPr>
        <p:spPr>
          <a:xfrm>
            <a:off x="7225877" y="3392301"/>
            <a:ext cx="2415700" cy="9619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Para las fases operativas se desarrollarán guías genéricas para la entrega de evidencias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BB41CFDD-0C7D-4192-82FD-A05E4A6B7AAC}"/>
              </a:ext>
            </a:extLst>
          </p:cNvPr>
          <p:cNvSpPr/>
          <p:nvPr/>
        </p:nvSpPr>
        <p:spPr>
          <a:xfrm>
            <a:off x="9473401" y="4824477"/>
            <a:ext cx="2648754" cy="1659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Acuerdos para medir de la misma forma los programas de información similares: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FF9933"/>
                </a:solidFill>
              </a:rPr>
              <a:t>Indicadores de precisión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</a:rPr>
              <a:t>Indicadores operativos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B050"/>
                </a:solidFill>
              </a:rPr>
              <a:t>Herramientas (ej. HECRA)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9F201BD5-8CD6-4000-9F23-B52DC8CAC2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36813" y="3825036"/>
            <a:ext cx="2025298" cy="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6942" y="816001"/>
            <a:ext cx="599305" cy="13432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-19406" y="4651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000" dirty="0">
                <a:solidFill>
                  <a:srgbClr val="033057"/>
                </a:solidFill>
                <a:cs typeface="Arial" panose="020B0604020202020204" pitchFamily="34" charset="0"/>
              </a:rPr>
              <a:t>Mapa de implementación del MPEG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1" y="30791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Estandarización para la interoperabilidad con otros procesos</a:t>
            </a:r>
            <a:endParaRPr lang="en-US" altLang="ko-KR" sz="32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EDF10E88-961D-4690-B085-E83AB173691A}"/>
              </a:ext>
            </a:extLst>
          </p:cNvPr>
          <p:cNvGrpSpPr/>
          <p:nvPr/>
        </p:nvGrpSpPr>
        <p:grpSpPr>
          <a:xfrm>
            <a:off x="515056" y="2930836"/>
            <a:ext cx="10880113" cy="1857430"/>
            <a:chOff x="442218" y="895253"/>
            <a:chExt cx="11512094" cy="3060524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F8FACE88-71A0-4C2D-8258-FD3C9E3A93FD}"/>
                </a:ext>
              </a:extLst>
            </p:cNvPr>
            <p:cNvSpPr/>
            <p:nvPr/>
          </p:nvSpPr>
          <p:spPr>
            <a:xfrm>
              <a:off x="442218" y="895253"/>
              <a:ext cx="11512094" cy="3060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08D889E3-2B61-4C16-A8E1-06A86599884B}"/>
                </a:ext>
              </a:extLst>
            </p:cNvPr>
            <p:cNvSpPr txBox="1"/>
            <p:nvPr/>
          </p:nvSpPr>
          <p:spPr>
            <a:xfrm rot="16200000">
              <a:off x="-273050" y="2186801"/>
              <a:ext cx="1919061" cy="35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</a:rPr>
                <a:t>NTPPIEG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DB2ACC2F-B143-44A2-A7F6-0489ACC15100}"/>
                </a:ext>
              </a:extLst>
            </p:cNvPr>
            <p:cNvSpPr/>
            <p:nvPr/>
          </p:nvSpPr>
          <p:spPr>
            <a:xfrm>
              <a:off x="885699" y="895253"/>
              <a:ext cx="48375" cy="3060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39" name="Abrir llave 38">
            <a:extLst>
              <a:ext uri="{FF2B5EF4-FFF2-40B4-BE49-F238E27FC236}">
                <a16:creationId xmlns:a16="http://schemas.microsoft.com/office/drawing/2014/main" id="{EB46D18F-827F-419D-8BCA-4B2C7C3C181C}"/>
              </a:ext>
            </a:extLst>
          </p:cNvPr>
          <p:cNvSpPr/>
          <p:nvPr/>
        </p:nvSpPr>
        <p:spPr>
          <a:xfrm rot="5400000">
            <a:off x="5972303" y="-2292335"/>
            <a:ext cx="385284" cy="9763124"/>
          </a:xfrm>
          <a:prstGeom prst="leftBrace">
            <a:avLst>
              <a:gd name="adj1" fmla="val 46543"/>
              <a:gd name="adj2" fmla="val 518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CAA453C-ACC4-4157-8709-7852FA91C8C3}"/>
              </a:ext>
            </a:extLst>
          </p:cNvPr>
          <p:cNvSpPr/>
          <p:nvPr/>
        </p:nvSpPr>
        <p:spPr>
          <a:xfrm>
            <a:off x="915187" y="6241881"/>
            <a:ext cx="8582569" cy="460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La gestión de cambios está vinculada a las evidencias de diseño </a:t>
            </a:r>
            <a:r>
              <a:rPr lang="es-MX" sz="1400" dirty="0">
                <a:solidFill>
                  <a:srgbClr val="00B050"/>
                </a:solidFill>
              </a:rPr>
              <a:t>(lineamientos aprobados y sistema funcionando)</a:t>
            </a: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20CFD721-D21B-4CE1-8FB0-2DC7F834155C}"/>
              </a:ext>
            </a:extLst>
          </p:cNvPr>
          <p:cNvSpPr/>
          <p:nvPr/>
        </p:nvSpPr>
        <p:spPr>
          <a:xfrm rot="16200000">
            <a:off x="7277394" y="3304123"/>
            <a:ext cx="385284" cy="3169922"/>
          </a:xfrm>
          <a:prstGeom prst="leftBrace">
            <a:avLst>
              <a:gd name="adj1" fmla="val 46543"/>
              <a:gd name="adj2" fmla="val 518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E9EC552-EC33-4A12-913B-EE8A480A38D9}"/>
              </a:ext>
            </a:extLst>
          </p:cNvPr>
          <p:cNvSpPr/>
          <p:nvPr/>
        </p:nvSpPr>
        <p:spPr>
          <a:xfrm>
            <a:off x="5935184" y="5033400"/>
            <a:ext cx="3069705" cy="674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Vinculación de la información producida con los sistemas de difusión 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4F6061A-82C6-4FBA-90CB-2D820F200E0C}"/>
              </a:ext>
            </a:extLst>
          </p:cNvPr>
          <p:cNvSpPr/>
          <p:nvPr/>
        </p:nvSpPr>
        <p:spPr>
          <a:xfrm>
            <a:off x="3665997" y="1443345"/>
            <a:ext cx="2082823" cy="875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FFC000"/>
                </a:solidFill>
              </a:rPr>
              <a:t>Sistema Integrador de Metadatos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A905F52-B91C-4DA3-8F0E-0040E16D4E3E}"/>
              </a:ext>
            </a:extLst>
          </p:cNvPr>
          <p:cNvSpPr/>
          <p:nvPr/>
        </p:nvSpPr>
        <p:spPr>
          <a:xfrm>
            <a:off x="8178922" y="1440203"/>
            <a:ext cx="3148089" cy="87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B050"/>
                </a:solidFill>
              </a:rPr>
              <a:t>Inventario de Programas de Información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>
                <a:solidFill>
                  <a:srgbClr val="FFC000"/>
                </a:solidFill>
              </a:rPr>
              <a:t>Data Warehouse, Lago de Datos y el sistemas de difusión</a:t>
            </a:r>
            <a:endParaRPr lang="es-MX" sz="1400" dirty="0">
              <a:solidFill>
                <a:srgbClr val="00B050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075CE0F-3133-4622-BC8D-6BC60C7B8E0C}"/>
              </a:ext>
            </a:extLst>
          </p:cNvPr>
          <p:cNvSpPr/>
          <p:nvPr/>
        </p:nvSpPr>
        <p:spPr>
          <a:xfrm>
            <a:off x="1563888" y="1428489"/>
            <a:ext cx="2008927" cy="905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B050"/>
                </a:solidFill>
              </a:rPr>
              <a:t>Modelo de Costos por Proceso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831A15C-98DC-475A-8A41-2B552EE682CE}"/>
              </a:ext>
            </a:extLst>
          </p:cNvPr>
          <p:cNvSpPr/>
          <p:nvPr/>
        </p:nvSpPr>
        <p:spPr>
          <a:xfrm>
            <a:off x="960854" y="4984089"/>
            <a:ext cx="4597891" cy="955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Una vez definidos los formatos de evidencias del diseño, se vincularán a los informes metodológicos</a:t>
            </a:r>
          </a:p>
          <a:p>
            <a:pPr algn="ctr"/>
            <a:r>
              <a:rPr lang="es-MX" sz="1400" dirty="0">
                <a:solidFill>
                  <a:srgbClr val="00B050"/>
                </a:solidFill>
              </a:rPr>
              <a:t>(diseño conceptual de encuestas y diseño de la muestra)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9FBBC32-0FE4-41C8-863A-E3C8287D50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59" t="1498" r="24908" b="78381"/>
          <a:stretch/>
        </p:blipFill>
        <p:spPr>
          <a:xfrm>
            <a:off x="1623174" y="3018186"/>
            <a:ext cx="8663876" cy="1667083"/>
          </a:xfrm>
          <a:prstGeom prst="rect">
            <a:avLst/>
          </a:prstGeom>
        </p:spPr>
      </p:pic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CB12B8DC-D171-4D83-88A9-1D3C95658CE3}"/>
              </a:ext>
            </a:extLst>
          </p:cNvPr>
          <p:cNvCxnSpPr>
            <a:cxnSpLocks/>
            <a:endCxn id="48" idx="0"/>
          </p:cNvCxnSpPr>
          <p:nvPr/>
        </p:nvCxnSpPr>
        <p:spPr>
          <a:xfrm rot="5400000">
            <a:off x="3050210" y="4620539"/>
            <a:ext cx="573140" cy="15396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A346939-5DB1-4212-97F5-D74266EA34E5}"/>
              </a:ext>
            </a:extLst>
          </p:cNvPr>
          <p:cNvSpPr/>
          <p:nvPr/>
        </p:nvSpPr>
        <p:spPr>
          <a:xfrm>
            <a:off x="5842002" y="1440203"/>
            <a:ext cx="2233456" cy="878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FFC000"/>
                </a:solidFill>
              </a:rPr>
              <a:t>Arquitectura de datos y de procedimientos </a:t>
            </a:r>
            <a:endParaRPr lang="es-MX" sz="1400" dirty="0">
              <a:solidFill>
                <a:srgbClr val="00B050"/>
              </a:solidFill>
            </a:endParaRP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A1FF470B-4E18-41D7-B2F7-1DE55CBD24C1}"/>
              </a:ext>
            </a:extLst>
          </p:cNvPr>
          <p:cNvCxnSpPr>
            <a:cxnSpLocks/>
          </p:cNvCxnSpPr>
          <p:nvPr/>
        </p:nvCxnSpPr>
        <p:spPr>
          <a:xfrm rot="5400000">
            <a:off x="2685316" y="6100886"/>
            <a:ext cx="374804" cy="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DCAA453C-ACC4-4157-8709-7852FA91C8C3}"/>
              </a:ext>
            </a:extLst>
          </p:cNvPr>
          <p:cNvSpPr/>
          <p:nvPr/>
        </p:nvSpPr>
        <p:spPr>
          <a:xfrm>
            <a:off x="1121728" y="6109831"/>
            <a:ext cx="10621349" cy="385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A medida que se vayan aprobando indicadores y herramientas de evaluación, se realizarán evaluaciones y se sistematizarán los planes de acción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BAEDBF-1BC0-4973-9E69-F586103E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64" y="1261334"/>
            <a:ext cx="10882303" cy="1859441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32F03F70-A84D-4AE7-ACB0-1E565EE5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6942" y="816001"/>
            <a:ext cx="599305" cy="13432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9255EB0-57C6-4D77-B1EE-7D536C2E736C}"/>
              </a:ext>
            </a:extLst>
          </p:cNvPr>
          <p:cNvSpPr txBox="1">
            <a:spLocks/>
          </p:cNvSpPr>
          <p:nvPr/>
        </p:nvSpPr>
        <p:spPr>
          <a:xfrm>
            <a:off x="-19406" y="4651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2000" dirty="0">
                <a:solidFill>
                  <a:srgbClr val="033057"/>
                </a:solidFill>
                <a:cs typeface="Arial" panose="020B0604020202020204" pitchFamily="34" charset="0"/>
              </a:rPr>
              <a:t>Mapa de implementación del MPEG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AC828D-9231-4FFE-BE0C-953F2A2CAD53}"/>
              </a:ext>
            </a:extLst>
          </p:cNvPr>
          <p:cNvSpPr txBox="1">
            <a:spLocks/>
          </p:cNvSpPr>
          <p:nvPr/>
        </p:nvSpPr>
        <p:spPr>
          <a:xfrm>
            <a:off x="1" y="30791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3200" b="1" dirty="0">
                <a:solidFill>
                  <a:srgbClr val="033057"/>
                </a:solidFill>
                <a:cs typeface="Arial" panose="020B0604020202020204" pitchFamily="34" charset="0"/>
              </a:rPr>
              <a:t>Verificación y evaluación</a:t>
            </a:r>
            <a:endParaRPr lang="en-US" altLang="ko-KR" sz="3200" b="1" dirty="0">
              <a:solidFill>
                <a:srgbClr val="033057"/>
              </a:solidFill>
              <a:cs typeface="Arial" panose="020B0604020202020204" pitchFamily="34" charset="0"/>
            </a:endParaRPr>
          </a:p>
        </p:txBody>
      </p: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D7C3E518-BCA8-494F-A9E9-B478E7A8C104}"/>
              </a:ext>
            </a:extLst>
          </p:cNvPr>
          <p:cNvCxnSpPr>
            <a:cxnSpLocks/>
          </p:cNvCxnSpPr>
          <p:nvPr/>
        </p:nvCxnSpPr>
        <p:spPr>
          <a:xfrm rot="5400000">
            <a:off x="6012760" y="3037954"/>
            <a:ext cx="793991" cy="62344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95D3877A-529B-46F9-905B-C42E30DCCA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61953" y="3215561"/>
            <a:ext cx="751409" cy="29191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brir llave 38">
            <a:extLst>
              <a:ext uri="{FF2B5EF4-FFF2-40B4-BE49-F238E27FC236}">
                <a16:creationId xmlns:a16="http://schemas.microsoft.com/office/drawing/2014/main" id="{EB46D18F-827F-419D-8BCA-4B2C7C3C181C}"/>
              </a:ext>
            </a:extLst>
          </p:cNvPr>
          <p:cNvSpPr/>
          <p:nvPr/>
        </p:nvSpPr>
        <p:spPr>
          <a:xfrm rot="16200000">
            <a:off x="5810649" y="281917"/>
            <a:ext cx="385284" cy="9763124"/>
          </a:xfrm>
          <a:prstGeom prst="leftBrace">
            <a:avLst>
              <a:gd name="adj1" fmla="val 46543"/>
              <a:gd name="adj2" fmla="val 518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5945312-F386-4BE3-B192-2647E39BEAE2}"/>
              </a:ext>
            </a:extLst>
          </p:cNvPr>
          <p:cNvSpPr/>
          <p:nvPr/>
        </p:nvSpPr>
        <p:spPr>
          <a:xfrm>
            <a:off x="1765863" y="5359106"/>
            <a:ext cx="8660273" cy="385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Una vez acordados los formatos se verificará el contenido, para asegurar su consistencia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EB6CE1B-4CD8-40A0-9D2D-33D78D25B3FD}"/>
              </a:ext>
            </a:extLst>
          </p:cNvPr>
          <p:cNvSpPr/>
          <p:nvPr/>
        </p:nvSpPr>
        <p:spPr>
          <a:xfrm>
            <a:off x="6951860" y="3771406"/>
            <a:ext cx="1623967" cy="1272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FFC000"/>
                </a:solidFill>
              </a:rPr>
              <a:t>En esta fase se calculan los indicadores de precisión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(falta Cuentas Nacionales)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C5CB73AD-B04A-45C2-B0C4-A8D99780F0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87401" y="3349360"/>
            <a:ext cx="676710" cy="16738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brir llave 43">
            <a:extLst>
              <a:ext uri="{FF2B5EF4-FFF2-40B4-BE49-F238E27FC236}">
                <a16:creationId xmlns:a16="http://schemas.microsoft.com/office/drawing/2014/main" id="{0CC5989D-4B99-4B70-92C8-075DC3134DA1}"/>
              </a:ext>
            </a:extLst>
          </p:cNvPr>
          <p:cNvSpPr/>
          <p:nvPr/>
        </p:nvSpPr>
        <p:spPr>
          <a:xfrm rot="16200000">
            <a:off x="2736513" y="2108285"/>
            <a:ext cx="385284" cy="2448637"/>
          </a:xfrm>
          <a:prstGeom prst="leftBrace">
            <a:avLst>
              <a:gd name="adj1" fmla="val 46543"/>
              <a:gd name="adj2" fmla="val 3667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49F0F03-6E7F-423F-BA4F-329230F9B955}"/>
              </a:ext>
            </a:extLst>
          </p:cNvPr>
          <p:cNvSpPr/>
          <p:nvPr/>
        </p:nvSpPr>
        <p:spPr>
          <a:xfrm>
            <a:off x="1304516" y="3793851"/>
            <a:ext cx="2144186" cy="1249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FFC000"/>
                </a:solidFill>
              </a:rPr>
              <a:t>A partir de las necesidades estructuradas y los indicadores objetivo podrá evaluarse la pertinencia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F96DE34-C862-4269-BE5B-4ABACD523D94}"/>
              </a:ext>
            </a:extLst>
          </p:cNvPr>
          <p:cNvSpPr/>
          <p:nvPr/>
        </p:nvSpPr>
        <p:spPr>
          <a:xfrm>
            <a:off x="5171508" y="3755549"/>
            <a:ext cx="1683164" cy="1297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A partir de las validaciones podrán especificarse indicadores de calidad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831A15C-98DC-475A-8A41-2B552EE682CE}"/>
              </a:ext>
            </a:extLst>
          </p:cNvPr>
          <p:cNvSpPr/>
          <p:nvPr/>
        </p:nvSpPr>
        <p:spPr>
          <a:xfrm>
            <a:off x="3593716" y="3746670"/>
            <a:ext cx="1480604" cy="1297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FFC000"/>
                </a:solidFill>
              </a:rPr>
              <a:t>En esta fase se calculan los indicadores operativos</a:t>
            </a:r>
          </a:p>
        </p:txBody>
      </p: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9F578CEF-7944-4AD6-AC12-DD7C34E5A3C1}"/>
              </a:ext>
            </a:extLst>
          </p:cNvPr>
          <p:cNvCxnSpPr>
            <a:cxnSpLocks/>
          </p:cNvCxnSpPr>
          <p:nvPr/>
        </p:nvCxnSpPr>
        <p:spPr>
          <a:xfrm rot="5400000">
            <a:off x="4561024" y="2575108"/>
            <a:ext cx="747605" cy="15955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3F75686-078E-4762-8991-16C223073F6E}"/>
              </a:ext>
            </a:extLst>
          </p:cNvPr>
          <p:cNvSpPr/>
          <p:nvPr/>
        </p:nvSpPr>
        <p:spPr>
          <a:xfrm>
            <a:off x="8661498" y="3755549"/>
            <a:ext cx="2122173" cy="1270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B050"/>
                </a:solidFill>
              </a:rPr>
              <a:t>En esta fase se calculan los indicadores de oportunidad, puntualidad y accesibilidad</a:t>
            </a:r>
          </a:p>
        </p:txBody>
      </p:sp>
    </p:spTree>
    <p:extLst>
      <p:ext uri="{BB962C8B-B14F-4D97-AF65-F5344CB8AC3E}">
        <p14:creationId xmlns:p14="http://schemas.microsoft.com/office/powerpoint/2010/main" val="42643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6DF57FC-ED44-B649-BA4F-4037F3F9B144}"/>
              </a:ext>
            </a:extLst>
          </p:cNvPr>
          <p:cNvSpPr txBox="1">
            <a:spLocks/>
          </p:cNvSpPr>
          <p:nvPr/>
        </p:nvSpPr>
        <p:spPr>
          <a:xfrm>
            <a:off x="6410372" y="1780504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resgistradas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PAEG 2022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905A64A-EA9E-D548-A6A8-D75FA82D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352" y="40650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1A2F72-4F78-4C3B-A817-B981AE051429}"/>
              </a:ext>
            </a:extLst>
          </p:cNvPr>
          <p:cNvSpPr/>
          <p:nvPr/>
        </p:nvSpPr>
        <p:spPr>
          <a:xfrm>
            <a:off x="868663" y="80858"/>
            <a:ext cx="10293912" cy="417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chemeClr val="bg1"/>
                </a:solidFill>
              </a:rPr>
              <a:t>1</a:t>
            </a:r>
            <a:r>
              <a:rPr lang="es-MX" dirty="0">
                <a:solidFill>
                  <a:schemeClr val="bg1"/>
                </a:solidFill>
              </a:rPr>
              <a:t>. Establecer controles de calidad en </a:t>
            </a:r>
            <a:r>
              <a:rPr lang="es-MX" b="1" dirty="0">
                <a:solidFill>
                  <a:schemeClr val="bg1"/>
                </a:solidFill>
              </a:rPr>
              <a:t>PROCESOS ESTANDARIZADOS </a:t>
            </a:r>
            <a:r>
              <a:rPr lang="es-MX" dirty="0">
                <a:solidFill>
                  <a:schemeClr val="bg1"/>
                </a:solidFill>
              </a:rPr>
              <a:t>y documentados </a:t>
            </a:r>
            <a:endParaRPr lang="es-MX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D1D71F2-7A6C-4CA4-928E-178A696B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2627"/>
              </p:ext>
            </p:extLst>
          </p:nvPr>
        </p:nvGraphicFramePr>
        <p:xfrm>
          <a:off x="427520" y="665739"/>
          <a:ext cx="11336960" cy="601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08">
                  <a:extLst>
                    <a:ext uri="{9D8B030D-6E8A-4147-A177-3AD203B41FA5}">
                      <a16:colId xmlns:a16="http://schemas.microsoft.com/office/drawing/2014/main" val="3510422145"/>
                    </a:ext>
                  </a:extLst>
                </a:gridCol>
                <a:gridCol w="8195165">
                  <a:extLst>
                    <a:ext uri="{9D8B030D-6E8A-4147-A177-3AD203B41FA5}">
                      <a16:colId xmlns:a16="http://schemas.microsoft.com/office/drawing/2014/main" val="4008352325"/>
                    </a:ext>
                  </a:extLst>
                </a:gridCol>
                <a:gridCol w="2308187">
                  <a:extLst>
                    <a:ext uri="{9D8B030D-6E8A-4147-A177-3AD203B41FA5}">
                      <a16:colId xmlns:a16="http://schemas.microsoft.com/office/drawing/2014/main" val="15449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UA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Actividad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Ámbito de aplicación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21466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DGES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riesgos inherentes a los procesos de IIN.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ENOE, ENIGH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57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los informes del Modelo de Costos por Proceso.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Encuestas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76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Modelo del Proceso Estadístico y Geográfico (MPEG).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ENADID, ENOE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27763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DGEE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auditorías de recertificación en la norma NMX-CC-9001-IMNC-2015.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INPP / INPC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8878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Modelo del Proceso Estadístico y Geográfico (MPEG).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Censos Económicos</a:t>
                      </a:r>
                    </a:p>
                    <a:p>
                      <a:r>
                        <a:rPr lang="es-MX" sz="1600" b="0" dirty="0">
                          <a:latin typeface="+mn-lt"/>
                        </a:rPr>
                        <a:t>Censo Agropecuario</a:t>
                      </a:r>
                    </a:p>
                    <a:p>
                      <a:r>
                        <a:rPr lang="es-MX" sz="1600" b="0" dirty="0">
                          <a:latin typeface="+mn-lt"/>
                        </a:rPr>
                        <a:t>Cuentas Nacionales (IIN)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8340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auditorías internas al Sistema de Gestión de Calidad.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Programas DGEE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5145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CGOR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Mantenimiento al Tablero de Seguimiento a Programas de Información en el ámbito territorial. 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 rowSpan="7"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Programas de información del INEGI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547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Impulsar la adopción de los Lineamientos de Coordinación Operativa.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2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DGA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reportes de los costos por Fase del MPEG 2022.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9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CGI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Brindar soporte tecnológico para la implementación del MPEG.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899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DGIAI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el informe de avance de carga de evidencias en P-Tracking.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51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Proponer herramientas para la estandarización de procesos.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67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+mn-lt"/>
                        </a:rPr>
                        <a:t>Elaborar guías y formatos para la estandarización y documentación de procesos.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L="36195" marR="68580" marT="0" marB="0"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2517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el MPEG entre las UE generadoras de IIN.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SNIEG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787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6DF57FC-ED44-B649-BA4F-4037F3F9B144}"/>
              </a:ext>
            </a:extLst>
          </p:cNvPr>
          <p:cNvSpPr txBox="1">
            <a:spLocks/>
          </p:cNvSpPr>
          <p:nvPr/>
        </p:nvSpPr>
        <p:spPr>
          <a:xfrm>
            <a:off x="6410372" y="1780504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</a:t>
            </a:r>
            <a:r>
              <a:rPr lang="en-U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2015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905A64A-EA9E-D548-A6A8-D75FA82D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352" y="40650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587EF6-1892-4717-9458-E15937C10F8D}"/>
              </a:ext>
            </a:extLst>
          </p:cNvPr>
          <p:cNvSpPr/>
          <p:nvPr/>
        </p:nvSpPr>
        <p:spPr>
          <a:xfrm>
            <a:off x="763560" y="163970"/>
            <a:ext cx="10293912" cy="382568"/>
          </a:xfrm>
          <a:prstGeom prst="rect">
            <a:avLst/>
          </a:prstGeom>
          <a:solidFill>
            <a:schemeClr val="tx2"/>
          </a:solidFill>
          <a:ln>
            <a:solidFill>
              <a:srgbClr val="007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chemeClr val="bg1"/>
                </a:solidFill>
              </a:rPr>
              <a:t>2. </a:t>
            </a:r>
            <a:r>
              <a:rPr lang="es-MX" b="1" dirty="0">
                <a:solidFill>
                  <a:schemeClr val="bg1"/>
                </a:solidFill>
              </a:rPr>
              <a:t>EVALUAR</a:t>
            </a:r>
            <a:r>
              <a:rPr lang="es-MX" dirty="0">
                <a:solidFill>
                  <a:schemeClr val="bg1"/>
                </a:solidFill>
              </a:rPr>
              <a:t> de forma sistemática la calidad de la información.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87122A5-50B4-4E77-ABA8-95FC74FB9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53955"/>
              </p:ext>
            </p:extLst>
          </p:nvPr>
        </p:nvGraphicFramePr>
        <p:xfrm>
          <a:off x="472966" y="1102233"/>
          <a:ext cx="11246067" cy="539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054">
                  <a:extLst>
                    <a:ext uri="{9D8B030D-6E8A-4147-A177-3AD203B41FA5}">
                      <a16:colId xmlns:a16="http://schemas.microsoft.com/office/drawing/2014/main" val="3680040621"/>
                    </a:ext>
                  </a:extLst>
                </a:gridCol>
                <a:gridCol w="6425324">
                  <a:extLst>
                    <a:ext uri="{9D8B030D-6E8A-4147-A177-3AD203B41FA5}">
                      <a16:colId xmlns:a16="http://schemas.microsoft.com/office/drawing/2014/main" val="708646780"/>
                    </a:ext>
                  </a:extLst>
                </a:gridCol>
                <a:gridCol w="3748689">
                  <a:extLst>
                    <a:ext uri="{9D8B030D-6E8A-4147-A177-3AD203B41FA5}">
                      <a16:colId xmlns:a16="http://schemas.microsoft.com/office/drawing/2014/main" val="468893943"/>
                    </a:ext>
                  </a:extLst>
                </a:gridCol>
              </a:tblGrid>
              <a:tr h="518295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UA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Actividad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Ámbito de aplicación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883199"/>
                  </a:ext>
                </a:extLst>
              </a:tr>
              <a:tr h="1180433"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DGES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Reportar los indicadores de calidad determinados por el </a:t>
                      </a:r>
                      <a:r>
                        <a:rPr lang="es-MX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</a:t>
                      </a: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Censo de Población y Vivienda</a:t>
                      </a:r>
                    </a:p>
                    <a:p>
                      <a:r>
                        <a:rPr lang="es-MX" sz="1600" b="0" dirty="0">
                          <a:latin typeface="+mn-lt"/>
                        </a:rPr>
                        <a:t>Defunciones fetales</a:t>
                      </a:r>
                    </a:p>
                    <a:p>
                      <a:r>
                        <a:rPr lang="es-MX" sz="1600" b="0" dirty="0">
                          <a:latin typeface="+mn-lt"/>
                        </a:rPr>
                        <a:t>Defunciones registradas</a:t>
                      </a:r>
                    </a:p>
                    <a:p>
                      <a:r>
                        <a:rPr lang="es-MX" sz="1600" b="0" dirty="0">
                          <a:latin typeface="+mn-lt"/>
                        </a:rPr>
                        <a:t>ENOE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688622"/>
                  </a:ext>
                </a:extLst>
              </a:tr>
              <a:tr h="640807">
                <a:tc rowSpan="2"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DGEE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36195" algn="just"/>
                      <a:r>
                        <a:rPr lang="es-MX" sz="1600" b="0" kern="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Indicadores de precisión y confiabilidad.</a:t>
                      </a:r>
                      <a:endParaRPr lang="en-US" sz="1600" b="0" kern="0" dirty="0"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Encuestas de la DGEE</a:t>
                      </a:r>
                    </a:p>
                    <a:p>
                      <a:r>
                        <a:rPr lang="es-MX" sz="1600" b="0" dirty="0">
                          <a:latin typeface="+mn-lt"/>
                        </a:rPr>
                        <a:t>Registros Administrativos de la DGEE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366161"/>
                  </a:ext>
                </a:extLst>
              </a:tr>
              <a:tr h="434517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los indicadores operativos.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IMMEX / Industria </a:t>
                      </a:r>
                      <a:r>
                        <a:rPr lang="es-MX" sz="1600" b="0" dirty="0" err="1">
                          <a:latin typeface="+mn-lt"/>
                        </a:rPr>
                        <a:t>Minerometalúrgica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543597"/>
                  </a:ext>
                </a:extLst>
              </a:tr>
              <a:tr h="910620"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DGGMA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Reportar los indicadores de calidad determinados por el </a:t>
                      </a:r>
                      <a:r>
                        <a:rPr lang="es-MX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</a:t>
                      </a: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Red Nacional de Caminos / </a:t>
                      </a:r>
                      <a:r>
                        <a:rPr lang="es-MX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 Uso del Suelo y Vegetación escala 1:250 000. / Información Topográfica escala 1: 50 000.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666828"/>
                  </a:ext>
                </a:extLst>
              </a:tr>
              <a:tr h="426817"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DGEGSPJ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Reportar los indicadores de calidad determinados por el </a:t>
                      </a:r>
                      <a:r>
                        <a:rPr lang="es-MX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</a:t>
                      </a: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IIN de la DGEGSPJ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80322"/>
                  </a:ext>
                </a:extLst>
              </a:tr>
              <a:tr h="370993">
                <a:tc rowSpan="2"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DGIAI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el reporte de indicadores de calidad.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Programas de información del INEGI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492585"/>
                  </a:ext>
                </a:extLst>
              </a:tr>
              <a:tr h="396578"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Proponer indicadores para medir la calidad de la información.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54035"/>
                  </a:ext>
                </a:extLst>
              </a:tr>
              <a:tr h="518295">
                <a:tc>
                  <a:txBody>
                    <a:bodyPr/>
                    <a:lstStyle/>
                    <a:p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Instrumentar la HECRA en las UE.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SNIEG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09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557DE2F-F0B5-4E7C-9091-4693141834F6}"/>
              </a:ext>
            </a:extLst>
          </p:cNvPr>
          <p:cNvSpPr txBox="1"/>
          <p:nvPr/>
        </p:nvSpPr>
        <p:spPr>
          <a:xfrm>
            <a:off x="10700120" y="6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142F81-14D6-48B2-A0EA-350F1088C5DD}"/>
              </a:ext>
            </a:extLst>
          </p:cNvPr>
          <p:cNvSpPr/>
          <p:nvPr/>
        </p:nvSpPr>
        <p:spPr>
          <a:xfrm>
            <a:off x="1131421" y="145921"/>
            <a:ext cx="10293912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chemeClr val="bg1"/>
                </a:solidFill>
              </a:rPr>
              <a:t>3. </a:t>
            </a:r>
            <a:r>
              <a:rPr lang="es-MX" dirty="0">
                <a:solidFill>
                  <a:schemeClr val="bg1"/>
                </a:solidFill>
              </a:rPr>
              <a:t>Medir y documentar el impacto de las </a:t>
            </a:r>
            <a:r>
              <a:rPr lang="es-MX" b="1" dirty="0">
                <a:solidFill>
                  <a:schemeClr val="bg1"/>
                </a:solidFill>
              </a:rPr>
              <a:t>MEJORAS</a:t>
            </a:r>
            <a:endParaRPr lang="es-MX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0FF9531-FDCD-474C-B90B-B07558452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08455"/>
              </p:ext>
            </p:extLst>
          </p:nvPr>
        </p:nvGraphicFramePr>
        <p:xfrm>
          <a:off x="697384" y="893302"/>
          <a:ext cx="11161986" cy="475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59">
                  <a:extLst>
                    <a:ext uri="{9D8B030D-6E8A-4147-A177-3AD203B41FA5}">
                      <a16:colId xmlns:a16="http://schemas.microsoft.com/office/drawing/2014/main" val="1879603493"/>
                    </a:ext>
                  </a:extLst>
                </a:gridCol>
                <a:gridCol w="6695089">
                  <a:extLst>
                    <a:ext uri="{9D8B030D-6E8A-4147-A177-3AD203B41FA5}">
                      <a16:colId xmlns:a16="http://schemas.microsoft.com/office/drawing/2014/main" val="3312822913"/>
                    </a:ext>
                  </a:extLst>
                </a:gridCol>
                <a:gridCol w="3289738">
                  <a:extLst>
                    <a:ext uri="{9D8B030D-6E8A-4147-A177-3AD203B41FA5}">
                      <a16:colId xmlns:a16="http://schemas.microsoft.com/office/drawing/2014/main" val="622060213"/>
                    </a:ext>
                  </a:extLst>
                </a:gridCol>
              </a:tblGrid>
              <a:tr h="45177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+mn-lt"/>
                        </a:rPr>
                        <a:t>UA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Actividad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latin typeface="+mn-lt"/>
                        </a:rPr>
                        <a:t>Ámbito de aplicación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992635"/>
                  </a:ext>
                </a:extLst>
              </a:tr>
              <a:tr h="779768">
                <a:tc>
                  <a:txBody>
                    <a:bodyPr/>
                    <a:lstStyle/>
                    <a:p>
                      <a:r>
                        <a:rPr lang="es-MX" sz="1600" dirty="0"/>
                        <a:t>DGES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las modificaciones de los programas estadísticos de Interés Nacional en el Sistema de seguimiento de cambios del MPEG.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IIN de la DGES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115386"/>
                  </a:ext>
                </a:extLst>
              </a:tr>
              <a:tr h="779768">
                <a:tc>
                  <a:txBody>
                    <a:bodyPr/>
                    <a:lstStyle/>
                    <a:p>
                      <a:r>
                        <a:rPr lang="es-MX" sz="1600" dirty="0"/>
                        <a:t>DGEE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Reporte sobre los Programas de IIN que registraron mejoras en fuentes, metodologías y tecnologías.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ENEC / EMIM / EMEC / 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3251855"/>
                  </a:ext>
                </a:extLst>
              </a:tr>
              <a:tr h="779768">
                <a:tc>
                  <a:txBody>
                    <a:bodyPr/>
                    <a:lstStyle/>
                    <a:p>
                      <a:r>
                        <a:rPr lang="es-MX" sz="1600" dirty="0"/>
                        <a:t>DGEGSPJ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Reporte sobre los Programas de IIN que registraron mejoras en fuentes, metodologías y tecnologías.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IIN de la DGEGSPJ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275175"/>
                  </a:ext>
                </a:extLst>
              </a:tr>
              <a:tr h="851055">
                <a:tc rowSpan="2">
                  <a:txBody>
                    <a:bodyPr/>
                    <a:lstStyle/>
                    <a:p>
                      <a:r>
                        <a:rPr lang="es-MX" sz="1600" dirty="0"/>
                        <a:t>DGIAI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la cultura de la calidad y la mejora continua a través de cursos y estrategias de comunicación interna en el INEGI.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INEGI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935388"/>
                  </a:ext>
                </a:extLst>
              </a:tr>
              <a:tr h="11139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 </a:t>
                      </a: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seguimiento a los cambios registrados en el Sistema de Seguimiento de Cambios</a:t>
                      </a: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Programas INEGI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821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6DF57FC-ED44-B649-BA4F-4037F3F9B144}"/>
              </a:ext>
            </a:extLst>
          </p:cNvPr>
          <p:cNvSpPr txBox="1">
            <a:spLocks/>
          </p:cNvSpPr>
          <p:nvPr/>
        </p:nvSpPr>
        <p:spPr>
          <a:xfrm>
            <a:off x="6410372" y="1780504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Anexos</a:t>
            </a:r>
            <a:endParaRPr lang="ko-KR" alt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905A64A-EA9E-D548-A6A8-D75FA82D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352" y="40650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6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332657"/>
            <a:ext cx="8676456" cy="65795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87488" y="651466"/>
            <a:ext cx="172819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200" b="1" dirty="0">
                <a:solidFill>
                  <a:schemeClr val="accent6"/>
                </a:solidFill>
              </a:rPr>
              <a:t>PERTINENCIA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87488" y="1700809"/>
            <a:ext cx="172819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200" b="1" dirty="0">
                <a:solidFill>
                  <a:schemeClr val="accent3"/>
                </a:solidFill>
              </a:rPr>
              <a:t>ACCESIBILIDAD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87488" y="2576518"/>
            <a:ext cx="172819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OPORTUNIDAD</a:t>
            </a:r>
          </a:p>
          <a:p>
            <a:r>
              <a:rPr lang="es-MX" sz="1200" b="1" dirty="0">
                <a:solidFill>
                  <a:schemeClr val="accent1"/>
                </a:solidFill>
              </a:rPr>
              <a:t>Y PUNTUALIDAD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87488" y="3800654"/>
            <a:ext cx="18995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200" b="1" dirty="0">
                <a:solidFill>
                  <a:srgbClr val="FFC000"/>
                </a:solidFill>
              </a:rPr>
              <a:t>COHERENCIA Y</a:t>
            </a:r>
          </a:p>
          <a:p>
            <a:r>
              <a:rPr lang="es-MX" sz="1200" b="1" dirty="0">
                <a:solidFill>
                  <a:srgbClr val="FFC000"/>
                </a:solidFill>
              </a:rPr>
              <a:t>COMPARABILIDAD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87488" y="5157193"/>
            <a:ext cx="18995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METADATOS</a:t>
            </a:r>
          </a:p>
          <a:p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ESTANDARIZADOS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2241" y="52756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 2015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24000" y="6669360"/>
            <a:ext cx="896448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que la acción se realizó parcialmente o no está documentada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24000" y="5877272"/>
            <a:ext cx="467544" cy="105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1487488" y="5877273"/>
            <a:ext cx="18995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200" b="1" dirty="0">
                <a:solidFill>
                  <a:schemeClr val="accent4">
                    <a:lumMod val="75000"/>
                  </a:schemeClr>
                </a:solidFill>
              </a:rPr>
              <a:t>PRECISIÓN Y</a:t>
            </a:r>
          </a:p>
          <a:p>
            <a:r>
              <a:rPr lang="es-MX" sz="1200" b="1" dirty="0">
                <a:solidFill>
                  <a:schemeClr val="accent4">
                    <a:lumMod val="75000"/>
                  </a:schemeClr>
                </a:solidFill>
              </a:rPr>
              <a:t>CONFIABILIDAD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27648" y="560294"/>
            <a:ext cx="4248472" cy="852483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2927648" y="1496398"/>
            <a:ext cx="4248472" cy="780475"/>
          </a:xfrm>
          <a:prstGeom prst="rect">
            <a:avLst/>
          </a:prstGeom>
          <a:solidFill>
            <a:srgbClr val="99CC00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2927648" y="2360494"/>
            <a:ext cx="4248472" cy="780475"/>
          </a:xfrm>
          <a:prstGeom prst="rect">
            <a:avLst/>
          </a:prstGeom>
          <a:solidFill>
            <a:srgbClr val="3399FF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2927648" y="3224589"/>
            <a:ext cx="4248472" cy="178858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2927648" y="5096798"/>
            <a:ext cx="4248472" cy="70846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2927648" y="5877272"/>
            <a:ext cx="4248472" cy="828328"/>
          </a:xfrm>
          <a:prstGeom prst="rect">
            <a:avLst/>
          </a:prstGeom>
          <a:solidFill>
            <a:srgbClr val="5C005C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Conector recto 10"/>
          <p:cNvCxnSpPr/>
          <p:nvPr/>
        </p:nvCxnSpPr>
        <p:spPr>
          <a:xfrm>
            <a:off x="9768408" y="560294"/>
            <a:ext cx="0" cy="614530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9120336" y="548681"/>
            <a:ext cx="0" cy="614530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52400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1524000" y="6623774"/>
            <a:ext cx="644420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que la acción se realizó parcialmente o no está documentada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354" y="402130"/>
            <a:ext cx="8237215" cy="626723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9496" y="764705"/>
            <a:ext cx="1584176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300" b="1" dirty="0">
                <a:solidFill>
                  <a:srgbClr val="F79646"/>
                </a:solidFill>
              </a:rPr>
              <a:t>RELACIÓN CON LOS USUARIOS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24000" y="2448472"/>
            <a:ext cx="1835696" cy="6924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CIENTÍFICAMENTE SUSTENTADA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24000" y="3645025"/>
            <a:ext cx="1835696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ADECUADA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566672" y="4592741"/>
            <a:ext cx="1793025" cy="2923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300" b="1" dirty="0">
                <a:solidFill>
                  <a:schemeClr val="accent3">
                    <a:lumMod val="75000"/>
                  </a:schemeClr>
                </a:solidFill>
              </a:rPr>
              <a:t>COSTO-EFECTIVIDAD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49608" y="5733257"/>
            <a:ext cx="1810088" cy="6924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NO EXCESIVA PARA LOS INFORMANTES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43672" y="2420888"/>
            <a:ext cx="3707904" cy="1224136"/>
          </a:xfrm>
          <a:prstGeom prst="rect">
            <a:avLst/>
          </a:prstGeom>
          <a:solidFill>
            <a:srgbClr val="FFE697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3143672" y="3721888"/>
            <a:ext cx="3707904" cy="787232"/>
          </a:xfrm>
          <a:prstGeom prst="rect">
            <a:avLst/>
          </a:prstGeom>
          <a:solidFill>
            <a:srgbClr val="3399FF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3143672" y="4585984"/>
            <a:ext cx="3707904" cy="1147272"/>
          </a:xfrm>
          <a:prstGeom prst="rect">
            <a:avLst/>
          </a:prstGeom>
          <a:solidFill>
            <a:srgbClr val="99CC00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3143672" y="5810121"/>
            <a:ext cx="3707904" cy="86599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43672" y="764704"/>
            <a:ext cx="3707904" cy="1602378"/>
          </a:xfrm>
          <a:prstGeom prst="rect">
            <a:avLst/>
          </a:prstGeom>
          <a:solidFill>
            <a:srgbClr val="FFBE7D">
              <a:alpha val="20000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5" name="Conector recto 24"/>
          <p:cNvCxnSpPr/>
          <p:nvPr/>
        </p:nvCxnSpPr>
        <p:spPr>
          <a:xfrm>
            <a:off x="9552384" y="560294"/>
            <a:ext cx="0" cy="614530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8904312" y="548681"/>
            <a:ext cx="0" cy="614530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FFE9F6F-39A1-4211-A029-22F2EC341A4B}"/>
              </a:ext>
            </a:extLst>
          </p:cNvPr>
          <p:cNvSpPr txBox="1"/>
          <p:nvPr/>
        </p:nvSpPr>
        <p:spPr>
          <a:xfrm>
            <a:off x="102241" y="52756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 2015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9D795C-844B-44BE-B78C-2040278B514F}"/>
              </a:ext>
            </a:extLst>
          </p:cNvPr>
          <p:cNvSpPr/>
          <p:nvPr/>
        </p:nvSpPr>
        <p:spPr>
          <a:xfrm>
            <a:off x="0" y="788276"/>
            <a:ext cx="6611007" cy="6069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AFDB47-2A0B-41CE-B3AF-7A628249CBEB}"/>
              </a:ext>
            </a:extLst>
          </p:cNvPr>
          <p:cNvSpPr/>
          <p:nvPr/>
        </p:nvSpPr>
        <p:spPr>
          <a:xfrm>
            <a:off x="396355" y="186980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Medición y evaluación de la calidad</a:t>
            </a:r>
            <a:endParaRPr lang="en-US" sz="24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F0A1D4-38A0-4E42-8F08-55DB555C1B94}"/>
              </a:ext>
            </a:extLst>
          </p:cNvPr>
          <p:cNvSpPr/>
          <p:nvPr/>
        </p:nvSpPr>
        <p:spPr>
          <a:xfrm>
            <a:off x="803062" y="1224672"/>
            <a:ext cx="4881653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Porcentaje de los “proyectos” que reportaron contar con una evaluación de calidad, por atributo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898E45-85E8-4084-AB42-880256DB2D3C}"/>
              </a:ext>
            </a:extLst>
          </p:cNvPr>
          <p:cNvSpPr txBox="1"/>
          <p:nvPr/>
        </p:nvSpPr>
        <p:spPr>
          <a:xfrm>
            <a:off x="8563069" y="558643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 al 2021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63D6341-E2E9-4191-9B30-7691D547159C}"/>
              </a:ext>
            </a:extLst>
          </p:cNvPr>
          <p:cNvSpPr/>
          <p:nvPr/>
        </p:nvSpPr>
        <p:spPr>
          <a:xfrm>
            <a:off x="6985673" y="1332116"/>
            <a:ext cx="4996439" cy="5027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Actualmente se cuenta con un </a:t>
            </a:r>
            <a:r>
              <a:rPr lang="es-MX" b="1" dirty="0">
                <a:solidFill>
                  <a:schemeClr val="accent1"/>
                </a:solidFill>
              </a:rPr>
              <a:t>Inventario de Programas de Información</a:t>
            </a:r>
            <a:r>
              <a:rPr lang="es-MX" b="1" dirty="0">
                <a:solidFill>
                  <a:schemeClr val="accent5"/>
                </a:solidFill>
              </a:rPr>
              <a:t> </a:t>
            </a:r>
            <a:r>
              <a:rPr lang="es-MX" dirty="0">
                <a:solidFill>
                  <a:schemeClr val="tx2"/>
                </a:solidFill>
              </a:rPr>
              <a:t>que permite conocer el universo de la producción del INEGI.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El </a:t>
            </a:r>
            <a:r>
              <a:rPr lang="es-MX" b="1" dirty="0">
                <a:solidFill>
                  <a:schemeClr val="accent1"/>
                </a:solidFill>
              </a:rPr>
              <a:t>79% </a:t>
            </a:r>
            <a:r>
              <a:rPr lang="es-MX" dirty="0">
                <a:solidFill>
                  <a:schemeClr val="tx2"/>
                </a:solidFill>
              </a:rPr>
              <a:t>de los programas/procesos activos han reportado al menos un informe de evaluación en el P-Tracking.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En el </a:t>
            </a:r>
            <a:r>
              <a:rPr lang="es-MX" dirty="0" err="1">
                <a:solidFill>
                  <a:schemeClr val="tx2"/>
                </a:solidFill>
              </a:rPr>
              <a:t>CoAC</a:t>
            </a:r>
            <a:r>
              <a:rPr lang="es-MX" dirty="0">
                <a:solidFill>
                  <a:schemeClr val="tx2"/>
                </a:solidFill>
              </a:rPr>
              <a:t> se han acordado </a:t>
            </a:r>
            <a:r>
              <a:rPr lang="es-MX" b="1" dirty="0">
                <a:solidFill>
                  <a:schemeClr val="accent1"/>
                </a:solidFill>
              </a:rPr>
              <a:t>indicadores homogéneos </a:t>
            </a:r>
            <a:r>
              <a:rPr lang="es-MX" dirty="0">
                <a:solidFill>
                  <a:schemeClr val="tx2"/>
                </a:solidFill>
              </a:rPr>
              <a:t>que permiten medir de la misma forma a los programas de información.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Se han aprobado indicadores de </a:t>
            </a:r>
            <a:r>
              <a:rPr lang="es-MX" b="1" dirty="0">
                <a:solidFill>
                  <a:schemeClr val="accent1"/>
                </a:solidFill>
              </a:rPr>
              <a:t>pertinencia, accesibilidad (metadatos), puntualidad y oportunidad </a:t>
            </a:r>
            <a:r>
              <a:rPr lang="es-MX" dirty="0">
                <a:solidFill>
                  <a:schemeClr val="tx2"/>
                </a:solidFill>
              </a:rPr>
              <a:t> para el </a:t>
            </a:r>
            <a:r>
              <a:rPr lang="es-MX" b="1" dirty="0">
                <a:solidFill>
                  <a:schemeClr val="accent1"/>
                </a:solidFill>
              </a:rPr>
              <a:t>100%</a:t>
            </a:r>
            <a:r>
              <a:rPr lang="es-MX" dirty="0">
                <a:solidFill>
                  <a:schemeClr val="tx2"/>
                </a:solidFill>
              </a:rPr>
              <a:t> los programas de información del INEGI.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Se han aprobado indicadores de precisión para </a:t>
            </a:r>
            <a:r>
              <a:rPr lang="es-MX" b="1" dirty="0">
                <a:solidFill>
                  <a:schemeClr val="accent1"/>
                </a:solidFill>
              </a:rPr>
              <a:t>encuestas, registros administrativos e información geográfica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FAFDB30-A319-4146-A97D-3B71986EB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394290"/>
              </p:ext>
            </p:extLst>
          </p:nvPr>
        </p:nvGraphicFramePr>
        <p:xfrm>
          <a:off x="396355" y="1800405"/>
          <a:ext cx="5972914" cy="433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EBD06CD8-375E-4B60-868F-96E6834A1578}"/>
              </a:ext>
            </a:extLst>
          </p:cNvPr>
          <p:cNvSpPr/>
          <p:nvPr/>
        </p:nvSpPr>
        <p:spPr>
          <a:xfrm>
            <a:off x="19836" y="6208354"/>
            <a:ext cx="6778504" cy="575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* Para el diagnóstico 2015 cada DG eligió los “proyectos” participantes, ya que no se tenía una relación del universo de programas de información del INEGI.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5497963-5D21-490C-865D-70F43FED6DED}"/>
              </a:ext>
            </a:extLst>
          </p:cNvPr>
          <p:cNvSpPr/>
          <p:nvPr/>
        </p:nvSpPr>
        <p:spPr>
          <a:xfrm>
            <a:off x="0" y="840827"/>
            <a:ext cx="8178800" cy="6017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Procesos relevantes</a:t>
            </a:r>
            <a:endParaRPr lang="en-US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D6508-AFFB-4264-8FD1-D79A787116D2}"/>
              </a:ext>
            </a:extLst>
          </p:cNvPr>
          <p:cNvSpPr txBox="1"/>
          <p:nvPr/>
        </p:nvSpPr>
        <p:spPr>
          <a:xfrm>
            <a:off x="548166" y="1576958"/>
            <a:ext cx="4443041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ADECUADA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078285C-3CB0-491C-BE9B-918D26C5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9663"/>
          <a:stretch/>
        </p:blipFill>
        <p:spPr>
          <a:xfrm>
            <a:off x="-315310" y="2276286"/>
            <a:ext cx="8178800" cy="6252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4300786-63BE-41FD-9E74-29DEA122F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72" b="-12296"/>
          <a:stretch/>
        </p:blipFill>
        <p:spPr>
          <a:xfrm>
            <a:off x="-315310" y="3192308"/>
            <a:ext cx="8178799" cy="6252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B18B91-E055-45D9-AD3A-6EC82F6FE9AD}"/>
              </a:ext>
            </a:extLst>
          </p:cNvPr>
          <p:cNvSpPr txBox="1"/>
          <p:nvPr/>
        </p:nvSpPr>
        <p:spPr>
          <a:xfrm>
            <a:off x="299725" y="4370152"/>
            <a:ext cx="388125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accent6"/>
                </a:solidFill>
              </a:rPr>
              <a:t>COSTO-EFECTIVIDAD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8A9278-BAE1-4349-BB76-D8C442414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8787" r="20059" b="-3838"/>
          <a:stretch/>
        </p:blipFill>
        <p:spPr>
          <a:xfrm>
            <a:off x="0" y="4973268"/>
            <a:ext cx="7809592" cy="6252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32DB2C1-8B84-4112-BE7C-34A3DD16C759}"/>
              </a:ext>
            </a:extLst>
          </p:cNvPr>
          <p:cNvSpPr txBox="1"/>
          <p:nvPr/>
        </p:nvSpPr>
        <p:spPr>
          <a:xfrm>
            <a:off x="9099096" y="573578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 al 2021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BF15E78-9BA9-42AD-AF52-B2CA40FF8975}"/>
              </a:ext>
            </a:extLst>
          </p:cNvPr>
          <p:cNvSpPr/>
          <p:nvPr/>
        </p:nvSpPr>
        <p:spPr>
          <a:xfrm>
            <a:off x="8304799" y="1151667"/>
            <a:ext cx="3805064" cy="550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Actualmente se cuenta con un </a:t>
            </a:r>
            <a:r>
              <a:rPr lang="es-MX" b="1" dirty="0">
                <a:solidFill>
                  <a:schemeClr val="accent1"/>
                </a:solidFill>
              </a:rPr>
              <a:t>Inventario de Programas de Información</a:t>
            </a:r>
            <a:r>
              <a:rPr lang="es-MX" b="1" dirty="0">
                <a:solidFill>
                  <a:schemeClr val="accent5"/>
                </a:solidFill>
              </a:rPr>
              <a:t> </a:t>
            </a:r>
            <a:r>
              <a:rPr lang="es-MX" dirty="0">
                <a:solidFill>
                  <a:schemeClr val="tx2"/>
                </a:solidFill>
              </a:rPr>
              <a:t>que permite conocer el universo de la producción del INEGI.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b="1" dirty="0">
                <a:solidFill>
                  <a:schemeClr val="accent1"/>
                </a:solidFill>
              </a:rPr>
              <a:t>100%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>
                <a:solidFill>
                  <a:schemeClr val="tx2"/>
                </a:solidFill>
              </a:rPr>
              <a:t>de los programas de información deben seguir el proceso establecido en la NTPPIEG.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2"/>
                </a:solidFill>
              </a:rPr>
              <a:t> </a:t>
            </a:r>
            <a:r>
              <a:rPr lang="es-MX" b="1" dirty="0">
                <a:solidFill>
                  <a:schemeClr val="accent1"/>
                </a:solidFill>
              </a:rPr>
              <a:t>100%</a:t>
            </a:r>
            <a:r>
              <a:rPr lang="es-MX" b="1" dirty="0">
                <a:solidFill>
                  <a:schemeClr val="tx2"/>
                </a:solidFill>
              </a:rPr>
              <a:t> </a:t>
            </a:r>
            <a:r>
              <a:rPr lang="es-MX" dirty="0">
                <a:solidFill>
                  <a:schemeClr val="tx2"/>
                </a:solidFill>
              </a:rPr>
              <a:t>de los programas de información han iniciado la documentación de evidencias a través del P-Tracking.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El modelo de costos por proceso ha sido implementado para el </a:t>
            </a:r>
            <a:r>
              <a:rPr lang="es-MX" b="1" dirty="0">
                <a:solidFill>
                  <a:schemeClr val="accent1"/>
                </a:solidFill>
              </a:rPr>
              <a:t>88%</a:t>
            </a:r>
            <a:r>
              <a:rPr lang="es-MX" dirty="0">
                <a:solidFill>
                  <a:schemeClr val="tx2"/>
                </a:solidFill>
              </a:rPr>
              <a:t> de los programas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AD1A9B6-2BC9-4C2F-8807-097CC398391F}"/>
              </a:ext>
            </a:extLst>
          </p:cNvPr>
          <p:cNvSpPr/>
          <p:nvPr/>
        </p:nvSpPr>
        <p:spPr>
          <a:xfrm>
            <a:off x="396355" y="6540215"/>
            <a:ext cx="5115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una cobertura parcial de los temas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66011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284065B-1436-4EFB-8291-09F116A2C379}"/>
              </a:ext>
            </a:extLst>
          </p:cNvPr>
          <p:cNvSpPr/>
          <p:nvPr/>
        </p:nvSpPr>
        <p:spPr>
          <a:xfrm>
            <a:off x="0" y="3722894"/>
            <a:ext cx="8177048" cy="2646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3921FC-3957-4932-A90C-BC424C9C021E}"/>
              </a:ext>
            </a:extLst>
          </p:cNvPr>
          <p:cNvSpPr/>
          <p:nvPr/>
        </p:nvSpPr>
        <p:spPr>
          <a:xfrm>
            <a:off x="0" y="1009354"/>
            <a:ext cx="8177048" cy="2144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Necesidades de los Usuarios</a:t>
            </a:r>
            <a:endParaRPr lang="en-US" sz="2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7197F5-964C-4BD1-A45E-9C82C618D9FD}"/>
              </a:ext>
            </a:extLst>
          </p:cNvPr>
          <p:cNvSpPr txBox="1"/>
          <p:nvPr/>
        </p:nvSpPr>
        <p:spPr>
          <a:xfrm>
            <a:off x="179512" y="1280769"/>
            <a:ext cx="230425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chemeClr val="accent2"/>
                </a:solidFill>
              </a:rPr>
              <a:t>PERTINENCIA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22A35C5-EAD9-4857-A9D8-41113B620E8F}"/>
              </a:ext>
            </a:extLst>
          </p:cNvPr>
          <p:cNvSpPr txBox="1"/>
          <p:nvPr/>
        </p:nvSpPr>
        <p:spPr>
          <a:xfrm>
            <a:off x="347468" y="4212569"/>
            <a:ext cx="417710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rgbClr val="F79646"/>
                </a:solidFill>
              </a:rPr>
              <a:t>RELACIÓN CON LOS USUARIOS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2F4F1C-CC65-48B0-8497-CEE29B5C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721" r="17842"/>
          <a:stretch/>
        </p:blipFill>
        <p:spPr>
          <a:xfrm>
            <a:off x="179512" y="1680879"/>
            <a:ext cx="7472020" cy="10870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300C515-706E-4F53-B17E-F347881B8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05" r="10441"/>
          <a:stretch/>
        </p:blipFill>
        <p:spPr>
          <a:xfrm>
            <a:off x="179512" y="4574503"/>
            <a:ext cx="7722011" cy="16042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D37C96-D22A-447E-A9C1-2F4B0370A54D}"/>
              </a:ext>
            </a:extLst>
          </p:cNvPr>
          <p:cNvSpPr txBox="1"/>
          <p:nvPr/>
        </p:nvSpPr>
        <p:spPr>
          <a:xfrm>
            <a:off x="9099096" y="573578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 al 2021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4140F06-DC71-434B-9389-B82DA26DA865}"/>
              </a:ext>
            </a:extLst>
          </p:cNvPr>
          <p:cNvSpPr/>
          <p:nvPr/>
        </p:nvSpPr>
        <p:spPr>
          <a:xfrm>
            <a:off x="8356560" y="1123619"/>
            <a:ext cx="3805064" cy="2144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b="1" dirty="0">
                <a:solidFill>
                  <a:schemeClr val="accent1"/>
                </a:solidFill>
              </a:rPr>
              <a:t>98%</a:t>
            </a:r>
            <a:r>
              <a:rPr lang="es-MX" dirty="0">
                <a:solidFill>
                  <a:schemeClr val="tx2"/>
                </a:solidFill>
              </a:rPr>
              <a:t> de los programas han documentado las </a:t>
            </a:r>
            <a:r>
              <a:rPr lang="es-MX" i="1" dirty="0">
                <a:solidFill>
                  <a:schemeClr val="tx2"/>
                </a:solidFill>
              </a:rPr>
              <a:t>Necesidades Estructuradas de Información </a:t>
            </a:r>
            <a:r>
              <a:rPr lang="es-MX" dirty="0">
                <a:solidFill>
                  <a:schemeClr val="tx2"/>
                </a:solidFill>
              </a:rPr>
              <a:t>en el P-Tracking.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Los indicadores de pertinencia que se calculan para el </a:t>
            </a:r>
            <a:r>
              <a:rPr lang="es-MX" b="1" dirty="0">
                <a:solidFill>
                  <a:schemeClr val="accent1"/>
                </a:solidFill>
              </a:rPr>
              <a:t>100% </a:t>
            </a:r>
            <a:r>
              <a:rPr lang="es-MX" dirty="0">
                <a:solidFill>
                  <a:schemeClr val="tx2"/>
                </a:solidFill>
              </a:rPr>
              <a:t>de los programas de información.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7D14D4-8C38-46B0-867D-59EB8E359664}"/>
              </a:ext>
            </a:extLst>
          </p:cNvPr>
          <p:cNvSpPr/>
          <p:nvPr/>
        </p:nvSpPr>
        <p:spPr>
          <a:xfrm>
            <a:off x="8248991" y="4362745"/>
            <a:ext cx="3805064" cy="200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La DGCSPIRI ha presentado varias propuestas a la Junta de Gobierno, sin embargo aún no se ha aprobado una normatividad para definir las actividades que se deben realizar para la identificación de necesidades.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4EED23-19AF-49EC-911B-F76AB27D887B}"/>
              </a:ext>
            </a:extLst>
          </p:cNvPr>
          <p:cNvSpPr/>
          <p:nvPr/>
        </p:nvSpPr>
        <p:spPr>
          <a:xfrm>
            <a:off x="396355" y="6540215"/>
            <a:ext cx="5115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una cobertura parcial de los temas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255188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45C0DC-01E6-4059-A99C-0DE9F7625FC6}"/>
              </a:ext>
            </a:extLst>
          </p:cNvPr>
          <p:cNvSpPr/>
          <p:nvPr/>
        </p:nvSpPr>
        <p:spPr>
          <a:xfrm>
            <a:off x="-1" y="840828"/>
            <a:ext cx="11782097" cy="2512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Uso e interpretación de la información</a:t>
            </a:r>
            <a:endParaRPr lang="en-US" sz="2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4F13E-40EF-41C4-B6A1-23EBEC00B5E8}"/>
              </a:ext>
            </a:extLst>
          </p:cNvPr>
          <p:cNvSpPr txBox="1"/>
          <p:nvPr/>
        </p:nvSpPr>
        <p:spPr>
          <a:xfrm>
            <a:off x="484218" y="1237692"/>
            <a:ext cx="433880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chemeClr val="accent1"/>
                </a:solidFill>
              </a:rPr>
              <a:t>OPORTUNIDAD Y PUNTUALIDAD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26C998B-A28F-4A4F-9D48-A622D582D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0337" b="56466"/>
          <a:stretch/>
        </p:blipFill>
        <p:spPr>
          <a:xfrm>
            <a:off x="-84083" y="1701726"/>
            <a:ext cx="11414234" cy="109106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D42962B-E437-41E3-9403-EB333BDD5FDC}"/>
              </a:ext>
            </a:extLst>
          </p:cNvPr>
          <p:cNvSpPr txBox="1"/>
          <p:nvPr/>
        </p:nvSpPr>
        <p:spPr>
          <a:xfrm>
            <a:off x="5107173" y="3504482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 al 2021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80FBDF-042A-449E-8E79-664ADE158697}"/>
              </a:ext>
            </a:extLst>
          </p:cNvPr>
          <p:cNvSpPr/>
          <p:nvPr/>
        </p:nvSpPr>
        <p:spPr>
          <a:xfrm>
            <a:off x="767255" y="4754310"/>
            <a:ext cx="11014842" cy="1110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Desde 2016, se incluyen todos los programas regulares del INEGI en el calendario de difusión.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Desde 2018, cada año se calculan los indicadores de oportunidad y puntualidad.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chemeClr val="tx2"/>
                </a:solidFill>
              </a:rPr>
              <a:t> El indicador de </a:t>
            </a:r>
            <a:r>
              <a:rPr lang="es-MX" b="1" dirty="0">
                <a:solidFill>
                  <a:schemeClr val="accent1"/>
                </a:solidFill>
              </a:rPr>
              <a:t>oportunidad </a:t>
            </a:r>
            <a:r>
              <a:rPr lang="es-MX" dirty="0">
                <a:solidFill>
                  <a:schemeClr val="tx2"/>
                </a:solidFill>
              </a:rPr>
              <a:t>se mide para el </a:t>
            </a:r>
            <a:r>
              <a:rPr lang="es-MX" b="1" dirty="0">
                <a:solidFill>
                  <a:schemeClr val="accent5"/>
                </a:solidFill>
              </a:rPr>
              <a:t>57%</a:t>
            </a:r>
            <a:r>
              <a:rPr lang="es-MX" dirty="0">
                <a:solidFill>
                  <a:schemeClr val="tx2"/>
                </a:solidFill>
              </a:rPr>
              <a:t> de los programas del INEGI.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MX" dirty="0">
              <a:solidFill>
                <a:schemeClr val="tx2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MX" dirty="0">
                <a:solidFill>
                  <a:schemeClr val="tx2"/>
                </a:solidFill>
              </a:rPr>
              <a:t>El indicador de puntualidad se mide para el </a:t>
            </a:r>
            <a:r>
              <a:rPr lang="es-MX" b="1" dirty="0">
                <a:solidFill>
                  <a:schemeClr val="accent1"/>
                </a:solidFill>
              </a:rPr>
              <a:t>100%</a:t>
            </a:r>
            <a:r>
              <a:rPr lang="es-MX" dirty="0">
                <a:solidFill>
                  <a:schemeClr val="tx2"/>
                </a:solidFill>
              </a:rPr>
              <a:t> de los programas/productos del calendario de difusión.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90D968-921A-4DB1-902B-E9C3C2DD9175}"/>
              </a:ext>
            </a:extLst>
          </p:cNvPr>
          <p:cNvSpPr/>
          <p:nvPr/>
        </p:nvSpPr>
        <p:spPr>
          <a:xfrm>
            <a:off x="-8565" y="2943750"/>
            <a:ext cx="5115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una cobertura parcial de los temas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15965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2C5A694-60AB-4AD0-AA58-9F5271825E35}"/>
              </a:ext>
            </a:extLst>
          </p:cNvPr>
          <p:cNvSpPr/>
          <p:nvPr/>
        </p:nvSpPr>
        <p:spPr>
          <a:xfrm>
            <a:off x="0" y="840827"/>
            <a:ext cx="8178800" cy="6017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Documentos para los usuarios</a:t>
            </a:r>
            <a:endParaRPr lang="en-US" sz="24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C4481D3-3DB5-451D-A46E-AC410BE34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45" t="81716" b="2773"/>
          <a:stretch/>
        </p:blipFill>
        <p:spPr>
          <a:xfrm>
            <a:off x="228573" y="3444067"/>
            <a:ext cx="7316504" cy="9239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68291D3-2F1C-4509-B459-7FFCC0704336}"/>
              </a:ext>
            </a:extLst>
          </p:cNvPr>
          <p:cNvSpPr txBox="1"/>
          <p:nvPr/>
        </p:nvSpPr>
        <p:spPr>
          <a:xfrm>
            <a:off x="4285775" y="3093278"/>
            <a:ext cx="245177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chemeClr val="accent6"/>
                </a:solidFill>
              </a:rPr>
              <a:t>ACCESIBILIDAD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97A33B-881F-4910-8638-5A6762FED36C}"/>
              </a:ext>
            </a:extLst>
          </p:cNvPr>
          <p:cNvSpPr txBox="1"/>
          <p:nvPr/>
        </p:nvSpPr>
        <p:spPr>
          <a:xfrm>
            <a:off x="3575711" y="4718781"/>
            <a:ext cx="337740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rgbClr val="7030A0"/>
                </a:solidFill>
              </a:rPr>
              <a:t>PRECISIÓN Y CONFIABILIDAD</a:t>
            </a:r>
          </a:p>
        </p:txBody>
      </p:sp>
      <p:pic>
        <p:nvPicPr>
          <p:cNvPr id="18" name="Imagen 3">
            <a:extLst>
              <a:ext uri="{FF2B5EF4-FFF2-40B4-BE49-F238E27FC236}">
                <a16:creationId xmlns:a16="http://schemas.microsoft.com/office/drawing/2014/main" id="{96418D0B-6363-43BD-94AA-3CA4AB8B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906" t="10844" b="73062"/>
          <a:stretch/>
        </p:blipFill>
        <p:spPr>
          <a:xfrm>
            <a:off x="1269999" y="5118891"/>
            <a:ext cx="6275077" cy="9620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4CECB9-0FC0-4DCE-92FC-5215444F0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269" t="27825" b="55864"/>
          <a:stretch/>
        </p:blipFill>
        <p:spPr>
          <a:xfrm>
            <a:off x="897466" y="1784395"/>
            <a:ext cx="6647610" cy="9715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773B2C3-929F-477E-84BA-9F7BD7B348B9}"/>
              </a:ext>
            </a:extLst>
          </p:cNvPr>
          <p:cNvSpPr txBox="1"/>
          <p:nvPr/>
        </p:nvSpPr>
        <p:spPr>
          <a:xfrm>
            <a:off x="3493029" y="1408946"/>
            <a:ext cx="354277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METADATOS ESTANDARIZADOS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665C8E-A941-427E-8016-BB91E3AB08CB}"/>
              </a:ext>
            </a:extLst>
          </p:cNvPr>
          <p:cNvSpPr txBox="1"/>
          <p:nvPr/>
        </p:nvSpPr>
        <p:spPr>
          <a:xfrm>
            <a:off x="9099096" y="573578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 al 2021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82CC622-32EF-4614-88D8-D3579D1A3046}"/>
              </a:ext>
            </a:extLst>
          </p:cNvPr>
          <p:cNvSpPr/>
          <p:nvPr/>
        </p:nvSpPr>
        <p:spPr>
          <a:xfrm>
            <a:off x="8304799" y="1151667"/>
            <a:ext cx="3805064" cy="550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b="1" dirty="0">
                <a:solidFill>
                  <a:schemeClr val="accent1"/>
                </a:solidFill>
              </a:rPr>
              <a:t>85%</a:t>
            </a:r>
            <a:r>
              <a:rPr lang="es-MX" dirty="0">
                <a:solidFill>
                  <a:schemeClr val="tx2"/>
                </a:solidFill>
              </a:rPr>
              <a:t> de los programas </a:t>
            </a:r>
            <a:r>
              <a:rPr lang="es-ES" dirty="0">
                <a:solidFill>
                  <a:schemeClr val="tx2"/>
                </a:solidFill>
              </a:rPr>
              <a:t>acompañaron la publicación de resultados con metadatos estandarizados.</a:t>
            </a: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b="1" dirty="0">
                <a:solidFill>
                  <a:schemeClr val="accent1"/>
                </a:solidFill>
              </a:rPr>
              <a:t>94%</a:t>
            </a:r>
            <a:r>
              <a:rPr lang="es-MX" dirty="0">
                <a:solidFill>
                  <a:schemeClr val="tx2"/>
                </a:solidFill>
              </a:rPr>
              <a:t> de los programas tienen un informe metodológico en la página del INEGI.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Las Guías de diseño conceptual contribuirán a homologar el contenido de los informes metodológicos.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b="1" dirty="0">
                <a:solidFill>
                  <a:schemeClr val="accent1"/>
                </a:solidFill>
              </a:rPr>
              <a:t>53% </a:t>
            </a:r>
            <a:r>
              <a:rPr lang="es-MX" dirty="0">
                <a:solidFill>
                  <a:schemeClr val="tx2"/>
                </a:solidFill>
              </a:rPr>
              <a:t>de los programas (consolidados, regulares y de IIN) reportan indicadores de precisión en los metadatos.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B204755-8FE6-474A-954D-D7EC8C7DB161}"/>
              </a:ext>
            </a:extLst>
          </p:cNvPr>
          <p:cNvSpPr/>
          <p:nvPr/>
        </p:nvSpPr>
        <p:spPr>
          <a:xfrm>
            <a:off x="396355" y="6540215"/>
            <a:ext cx="5115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una cobertura parcial de los temas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12977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34209AC-8DA0-4A86-8C25-1B51E1373CF9}"/>
              </a:ext>
            </a:extLst>
          </p:cNvPr>
          <p:cNvSpPr/>
          <p:nvPr/>
        </p:nvSpPr>
        <p:spPr>
          <a:xfrm>
            <a:off x="0" y="840827"/>
            <a:ext cx="12192000" cy="6017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Diagnóstico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Infraestructura e interoperabilidad</a:t>
            </a:r>
            <a:endParaRPr lang="en-U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32F06E-929A-4F97-AF02-08D7D4CBDFAE}"/>
              </a:ext>
            </a:extLst>
          </p:cNvPr>
          <p:cNvSpPr txBox="1"/>
          <p:nvPr/>
        </p:nvSpPr>
        <p:spPr>
          <a:xfrm>
            <a:off x="641837" y="1536823"/>
            <a:ext cx="464463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>
                <a:solidFill>
                  <a:srgbClr val="FFC000"/>
                </a:solidFill>
              </a:rPr>
              <a:t>COHERENCIA Y COMPARABILIDAD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694F97-9414-4F93-A3E8-CC94B371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649" y="2067595"/>
            <a:ext cx="12265573" cy="24707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4E26BC-4B42-4007-8F4B-8857A3AB4BD6}"/>
              </a:ext>
            </a:extLst>
          </p:cNvPr>
          <p:cNvSpPr txBox="1"/>
          <p:nvPr/>
        </p:nvSpPr>
        <p:spPr>
          <a:xfrm>
            <a:off x="641837" y="5143934"/>
            <a:ext cx="388125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>
                <a:solidFill>
                  <a:schemeClr val="accent6"/>
                </a:solidFill>
              </a:rPr>
              <a:t>COSTO-EFECTIVIDAD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D76D2F-2A01-4321-9EB2-EC0E24C6E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2907" b="32569"/>
          <a:stretch/>
        </p:blipFill>
        <p:spPr>
          <a:xfrm>
            <a:off x="263222" y="5674706"/>
            <a:ext cx="10835702" cy="6525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EE8F582-4260-4ABD-A55B-A76358E62A80}"/>
              </a:ext>
            </a:extLst>
          </p:cNvPr>
          <p:cNvSpPr/>
          <p:nvPr/>
        </p:nvSpPr>
        <p:spPr>
          <a:xfrm>
            <a:off x="396355" y="6540215"/>
            <a:ext cx="5115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Nota: el color más claro indica una cobertura parcial de los temas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94630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D44BFF8-A4F6-4948-A42D-8B594D00A7A8}"/>
              </a:ext>
            </a:extLst>
          </p:cNvPr>
          <p:cNvSpPr/>
          <p:nvPr/>
        </p:nvSpPr>
        <p:spPr>
          <a:xfrm>
            <a:off x="370955" y="143199"/>
            <a:ext cx="11585757" cy="398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Infraestructura e interoperabilidad</a:t>
            </a:r>
            <a:endParaRPr lang="en-US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CDE6FC-1B98-4E44-BEE9-C20F49B11A48}"/>
              </a:ext>
            </a:extLst>
          </p:cNvPr>
          <p:cNvSpPr txBox="1"/>
          <p:nvPr/>
        </p:nvSpPr>
        <p:spPr>
          <a:xfrm>
            <a:off x="238875" y="651043"/>
            <a:ext cx="233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Avances al 2021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AC11F5-F05C-4B31-B272-65BF784D0603}"/>
              </a:ext>
            </a:extLst>
          </p:cNvPr>
          <p:cNvSpPr/>
          <p:nvPr/>
        </p:nvSpPr>
        <p:spPr>
          <a:xfrm>
            <a:off x="370955" y="1029080"/>
            <a:ext cx="11903034" cy="800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En 2019 se ajustaron las funciones de la Dirección General Adjunta de Integración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En 2020 se </a:t>
            </a:r>
            <a:r>
              <a:rPr lang="es-MX" dirty="0" err="1">
                <a:solidFill>
                  <a:schemeClr val="tx2"/>
                </a:solidFill>
              </a:rPr>
              <a:t>concluryó</a:t>
            </a:r>
            <a:r>
              <a:rPr lang="es-MX" dirty="0">
                <a:solidFill>
                  <a:schemeClr val="tx2"/>
                </a:solidFill>
              </a:rPr>
              <a:t> la reestructura funcional que permitió ajustar las plazas a las nuevas funciones.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105ECFF-06B6-4B53-B0A4-B82A88FD2324}"/>
              </a:ext>
            </a:extLst>
          </p:cNvPr>
          <p:cNvGrpSpPr/>
          <p:nvPr/>
        </p:nvGrpSpPr>
        <p:grpSpPr>
          <a:xfrm>
            <a:off x="1019503" y="1863322"/>
            <a:ext cx="9934847" cy="4738856"/>
            <a:chOff x="404761" y="1556059"/>
            <a:chExt cx="11053141" cy="527608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6CFF114-10B7-4413-B894-BA726F80A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7501" y="2995810"/>
              <a:ext cx="2600334" cy="268371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2CEC7E9-76AE-4FC4-A7F5-F2D45D6D3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7585" y="2731562"/>
              <a:ext cx="974837" cy="98263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086D32C-5E71-418F-B509-05A9B972E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8812" y="2694159"/>
              <a:ext cx="974837" cy="98263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9071800-E47B-4094-B4B9-B0B29BEB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4042" y="4998492"/>
              <a:ext cx="974837" cy="982635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114B330-2C78-4333-A7BF-2E5CAC71D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3075" y="4976531"/>
              <a:ext cx="974837" cy="98263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CCB7919-700B-4C06-949A-7B69F614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057" y="3792061"/>
              <a:ext cx="1072320" cy="1080898"/>
            </a:xfrm>
            <a:prstGeom prst="rect">
              <a:avLst/>
            </a:prstGeom>
          </p:spPr>
        </p:pic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D82616C5-0C38-4F2C-9337-297A9DE0F7F8}"/>
                </a:ext>
              </a:extLst>
            </p:cNvPr>
            <p:cNvSpPr txBox="1"/>
            <p:nvPr/>
          </p:nvSpPr>
          <p:spPr>
            <a:xfrm>
              <a:off x="3543975" y="2831021"/>
              <a:ext cx="15302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1BA3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Datos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Modelado, reglas y arquitectura</a:t>
              </a:r>
            </a:p>
          </p:txBody>
        </p:sp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B10E095B-A318-48F7-B645-41E0D64F844C}"/>
                </a:ext>
              </a:extLst>
            </p:cNvPr>
            <p:cNvSpPr txBox="1"/>
            <p:nvPr/>
          </p:nvSpPr>
          <p:spPr>
            <a:xfrm>
              <a:off x="5561434" y="3927966"/>
              <a:ext cx="1303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2000" b="1" dirty="0">
                  <a:solidFill>
                    <a:srgbClr val="0A3356">
                      <a:lumMod val="90000"/>
                      <a:lumOff val="10000"/>
                    </a:srgb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MPEG</a:t>
              </a:r>
            </a:p>
            <a:p>
              <a:pPr algn="ctr"/>
              <a:r>
                <a:rPr lang="es-MX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Modelo del Proceso Estadístico y Geográfico</a:t>
              </a:r>
              <a:endParaRPr lang="es-MX" altLang="ko-K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EA14DF86-EAE2-45A3-BE94-4343738A513D}"/>
                </a:ext>
              </a:extLst>
            </p:cNvPr>
            <p:cNvSpPr txBox="1"/>
            <p:nvPr/>
          </p:nvSpPr>
          <p:spPr>
            <a:xfrm>
              <a:off x="7247824" y="2808714"/>
              <a:ext cx="15302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1D79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Normas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Políticas, normas y guías</a:t>
              </a: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DB559232-77D6-49FF-B95A-720D6913F0EB}"/>
                </a:ext>
              </a:extLst>
            </p:cNvPr>
            <p:cNvSpPr txBox="1"/>
            <p:nvPr/>
          </p:nvSpPr>
          <p:spPr>
            <a:xfrm>
              <a:off x="2582580" y="3742424"/>
              <a:ext cx="1658859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Comunidad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Fomentar capacidades y ambiente de corresponsabilidad</a:t>
              </a: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485CA912-3B91-47D8-9D1E-0F1A8698743E}"/>
                </a:ext>
              </a:extLst>
            </p:cNvPr>
            <p:cNvSpPr txBox="1"/>
            <p:nvPr/>
          </p:nvSpPr>
          <p:spPr>
            <a:xfrm>
              <a:off x="9927610" y="2414428"/>
              <a:ext cx="15302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Innovación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Integración de datos Uso de nuevas fuentes, tecnologías y metodologías</a:t>
              </a:r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547DBEE8-9E88-456B-AC38-0AAACA11F357}"/>
                </a:ext>
              </a:extLst>
            </p:cNvPr>
            <p:cNvSpPr txBox="1"/>
            <p:nvPr/>
          </p:nvSpPr>
          <p:spPr>
            <a:xfrm>
              <a:off x="3008789" y="5093129"/>
              <a:ext cx="2099984" cy="92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1D79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Metadatos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Estandarizar metadatos y el uso de clasificadores y catálogos</a:t>
              </a:r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7C7E8A7D-920E-45B4-9478-AA21E193349D}"/>
                </a:ext>
              </a:extLst>
            </p:cNvPr>
            <p:cNvSpPr txBox="1"/>
            <p:nvPr/>
          </p:nvSpPr>
          <p:spPr>
            <a:xfrm>
              <a:off x="7321191" y="5095970"/>
              <a:ext cx="209998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1BA3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Seguimiento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Autenticación, administración del riesgo y cumplimiento</a:t>
              </a:r>
            </a:p>
            <a:p>
              <a:pPr algn="ctr"/>
              <a:endParaRPr lang="es-MX" altLang="ko-KR" sz="11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FFCB210-A812-4252-8C00-804AE98E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8417" y="3814348"/>
              <a:ext cx="1072320" cy="1080898"/>
            </a:xfrm>
            <a:prstGeom prst="rect">
              <a:avLst/>
            </a:prstGeom>
          </p:spPr>
        </p:pic>
        <p:pic>
          <p:nvPicPr>
            <p:cNvPr id="26" name="Gráfico 38">
              <a:extLst>
                <a:ext uri="{FF2B5EF4-FFF2-40B4-BE49-F238E27FC236}">
                  <a16:creationId xmlns:a16="http://schemas.microsoft.com/office/drawing/2014/main" id="{C25C6A63-A8D8-4487-853B-59F74936F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5118" y="4047924"/>
              <a:ext cx="580593" cy="580593"/>
            </a:xfrm>
            <a:prstGeom prst="rect">
              <a:avLst/>
            </a:prstGeom>
          </p:spPr>
        </p:pic>
        <p:grpSp>
          <p:nvGrpSpPr>
            <p:cNvPr id="27" name="Gráfico 8" descr="Base de datos con relleno sólido">
              <a:extLst>
                <a:ext uri="{FF2B5EF4-FFF2-40B4-BE49-F238E27FC236}">
                  <a16:creationId xmlns:a16="http://schemas.microsoft.com/office/drawing/2014/main" id="{2383B296-D2CC-4FA6-95F0-4E914DF710CC}"/>
                </a:ext>
              </a:extLst>
            </p:cNvPr>
            <p:cNvGrpSpPr/>
            <p:nvPr/>
          </p:nvGrpSpPr>
          <p:grpSpPr>
            <a:xfrm>
              <a:off x="5244183" y="2994324"/>
              <a:ext cx="475593" cy="416222"/>
              <a:chOff x="9350164" y="4420316"/>
              <a:chExt cx="533400" cy="723900"/>
            </a:xfrm>
            <a:solidFill>
              <a:srgbClr val="000000"/>
            </a:solidFill>
          </p:grpSpPr>
          <p:sp>
            <p:nvSpPr>
              <p:cNvPr id="28" name="Forma libre: forma 42">
                <a:extLst>
                  <a:ext uri="{FF2B5EF4-FFF2-40B4-BE49-F238E27FC236}">
                    <a16:creationId xmlns:a16="http://schemas.microsoft.com/office/drawing/2014/main" id="{8C7A956F-BF71-4754-BB35-D01FE840E6F1}"/>
                  </a:ext>
                </a:extLst>
              </p:cNvPr>
              <p:cNvSpPr/>
              <p:nvPr/>
            </p:nvSpPr>
            <p:spPr>
              <a:xfrm>
                <a:off x="9350164" y="4420316"/>
                <a:ext cx="533400" cy="152400"/>
              </a:xfrm>
              <a:custGeom>
                <a:avLst/>
                <a:gdLst>
                  <a:gd name="connsiteX0" fmla="*/ 533400 w 533400"/>
                  <a:gd name="connsiteY0" fmla="*/ 76200 h 152400"/>
                  <a:gd name="connsiteX1" fmla="*/ 266700 w 533400"/>
                  <a:gd name="connsiteY1" fmla="*/ 152400 h 152400"/>
                  <a:gd name="connsiteX2" fmla="*/ 0 w 533400"/>
                  <a:gd name="connsiteY2" fmla="*/ 76200 h 152400"/>
                  <a:gd name="connsiteX3" fmla="*/ 266700 w 533400"/>
                  <a:gd name="connsiteY3" fmla="*/ 0 h 152400"/>
                  <a:gd name="connsiteX4" fmla="*/ 533400 w 533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152400">
                    <a:moveTo>
                      <a:pt x="533400" y="76200"/>
                    </a:moveTo>
                    <a:cubicBezTo>
                      <a:pt x="533400" y="118284"/>
                      <a:pt x="413994" y="152400"/>
                      <a:pt x="266700" y="152400"/>
                    </a:cubicBezTo>
                    <a:cubicBezTo>
                      <a:pt x="119406" y="152400"/>
                      <a:pt x="0" y="118284"/>
                      <a:pt x="0" y="76200"/>
                    </a:cubicBezTo>
                    <a:cubicBezTo>
                      <a:pt x="0" y="34116"/>
                      <a:pt x="119406" y="0"/>
                      <a:pt x="266700" y="0"/>
                    </a:cubicBezTo>
                    <a:cubicBezTo>
                      <a:pt x="413994" y="0"/>
                      <a:pt x="533400" y="34116"/>
                      <a:pt x="533400" y="762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A1E2">
                      <a:satMod val="103000"/>
                      <a:lumMod val="102000"/>
                      <a:tint val="94000"/>
                    </a:srgbClr>
                  </a:gs>
                  <a:gs pos="50000">
                    <a:srgbClr val="00A1E2">
                      <a:satMod val="110000"/>
                      <a:lumMod val="100000"/>
                      <a:shade val="100000"/>
                    </a:srgbClr>
                  </a:gs>
                  <a:gs pos="100000">
                    <a:srgbClr val="00A1E2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00A1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orma libre: forma 54">
                <a:extLst>
                  <a:ext uri="{FF2B5EF4-FFF2-40B4-BE49-F238E27FC236}">
                    <a16:creationId xmlns:a16="http://schemas.microsoft.com/office/drawing/2014/main" id="{76F6D726-E522-438C-82DF-B172E80FCCB7}"/>
                  </a:ext>
                </a:extLst>
              </p:cNvPr>
              <p:cNvSpPr/>
              <p:nvPr/>
            </p:nvSpPr>
            <p:spPr>
              <a:xfrm>
                <a:off x="9350164" y="4534616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A1E2">
                      <a:satMod val="103000"/>
                      <a:lumMod val="102000"/>
                      <a:tint val="94000"/>
                    </a:srgbClr>
                  </a:gs>
                  <a:gs pos="50000">
                    <a:srgbClr val="00A1E2">
                      <a:satMod val="110000"/>
                      <a:lumMod val="100000"/>
                      <a:shade val="100000"/>
                    </a:srgbClr>
                  </a:gs>
                  <a:gs pos="100000">
                    <a:srgbClr val="00A1E2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00A1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orma libre: forma 55">
                <a:extLst>
                  <a:ext uri="{FF2B5EF4-FFF2-40B4-BE49-F238E27FC236}">
                    <a16:creationId xmlns:a16="http://schemas.microsoft.com/office/drawing/2014/main" id="{9EF146B4-0CAD-4DE8-9386-9CA74F4C9F64}"/>
                  </a:ext>
                </a:extLst>
              </p:cNvPr>
              <p:cNvSpPr/>
              <p:nvPr/>
            </p:nvSpPr>
            <p:spPr>
              <a:xfrm>
                <a:off x="9350164" y="4725116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A1E2">
                      <a:satMod val="103000"/>
                      <a:lumMod val="102000"/>
                      <a:tint val="94000"/>
                    </a:srgbClr>
                  </a:gs>
                  <a:gs pos="50000">
                    <a:srgbClr val="00A1E2">
                      <a:satMod val="110000"/>
                      <a:lumMod val="100000"/>
                      <a:shade val="100000"/>
                    </a:srgbClr>
                  </a:gs>
                  <a:gs pos="100000">
                    <a:srgbClr val="00A1E2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00A1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orma libre: forma 56">
                <a:extLst>
                  <a:ext uri="{FF2B5EF4-FFF2-40B4-BE49-F238E27FC236}">
                    <a16:creationId xmlns:a16="http://schemas.microsoft.com/office/drawing/2014/main" id="{0F58991B-4F42-49C9-BF14-9A1E9E437706}"/>
                  </a:ext>
                </a:extLst>
              </p:cNvPr>
              <p:cNvSpPr/>
              <p:nvPr/>
            </p:nvSpPr>
            <p:spPr>
              <a:xfrm>
                <a:off x="9350164" y="4915616"/>
                <a:ext cx="533400" cy="228600"/>
              </a:xfrm>
              <a:custGeom>
                <a:avLst/>
                <a:gdLst>
                  <a:gd name="connsiteX0" fmla="*/ 457200 w 533400"/>
                  <a:gd name="connsiteY0" fmla="*/ 152400 h 228600"/>
                  <a:gd name="connsiteX1" fmla="*/ 438150 w 533400"/>
                  <a:gd name="connsiteY1" fmla="*/ 133350 h 228600"/>
                  <a:gd name="connsiteX2" fmla="*/ 457200 w 533400"/>
                  <a:gd name="connsiteY2" fmla="*/ 114300 h 228600"/>
                  <a:gd name="connsiteX3" fmla="*/ 476250 w 533400"/>
                  <a:gd name="connsiteY3" fmla="*/ 133350 h 228600"/>
                  <a:gd name="connsiteX4" fmla="*/ 457200 w 533400"/>
                  <a:gd name="connsiteY4" fmla="*/ 152400 h 228600"/>
                  <a:gd name="connsiteX5" fmla="*/ 266700 w 533400"/>
                  <a:gd name="connsiteY5" fmla="*/ 76200 h 228600"/>
                  <a:gd name="connsiteX6" fmla="*/ 0 w 533400"/>
                  <a:gd name="connsiteY6" fmla="*/ 0 h 228600"/>
                  <a:gd name="connsiteX7" fmla="*/ 0 w 533400"/>
                  <a:gd name="connsiteY7" fmla="*/ 152400 h 228600"/>
                  <a:gd name="connsiteX8" fmla="*/ 266700 w 533400"/>
                  <a:gd name="connsiteY8" fmla="*/ 228600 h 228600"/>
                  <a:gd name="connsiteX9" fmla="*/ 533400 w 533400"/>
                  <a:gd name="connsiteY9" fmla="*/ 152400 h 228600"/>
                  <a:gd name="connsiteX10" fmla="*/ 533400 w 533400"/>
                  <a:gd name="connsiteY10" fmla="*/ 0 h 228600"/>
                  <a:gd name="connsiteX11" fmla="*/ 266700 w 533400"/>
                  <a:gd name="connsiteY11" fmla="*/ 762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3400" h="228600">
                    <a:moveTo>
                      <a:pt x="457200" y="152400"/>
                    </a:moveTo>
                    <a:cubicBezTo>
                      <a:pt x="445770" y="152400"/>
                      <a:pt x="438150" y="144780"/>
                      <a:pt x="438150" y="133350"/>
                    </a:cubicBezTo>
                    <a:cubicBezTo>
                      <a:pt x="438150" y="121920"/>
                      <a:pt x="445770" y="114300"/>
                      <a:pt x="457200" y="114300"/>
                    </a:cubicBezTo>
                    <a:cubicBezTo>
                      <a:pt x="468630" y="114300"/>
                      <a:pt x="476250" y="121920"/>
                      <a:pt x="476250" y="133350"/>
                    </a:cubicBezTo>
                    <a:cubicBezTo>
                      <a:pt x="476250" y="144780"/>
                      <a:pt x="468630" y="152400"/>
                      <a:pt x="457200" y="152400"/>
                    </a:cubicBezTo>
                    <a:close/>
                    <a:moveTo>
                      <a:pt x="266700" y="76200"/>
                    </a:moveTo>
                    <a:cubicBezTo>
                      <a:pt x="120015" y="76200"/>
                      <a:pt x="0" y="41910"/>
                      <a:pt x="0" y="0"/>
                    </a:cubicBezTo>
                    <a:lnTo>
                      <a:pt x="0" y="152400"/>
                    </a:lnTo>
                    <a:cubicBezTo>
                      <a:pt x="0" y="194310"/>
                      <a:pt x="120015" y="228600"/>
                      <a:pt x="266700" y="228600"/>
                    </a:cubicBezTo>
                    <a:cubicBezTo>
                      <a:pt x="413385" y="228600"/>
                      <a:pt x="533400" y="194310"/>
                      <a:pt x="533400" y="152400"/>
                    </a:cubicBezTo>
                    <a:lnTo>
                      <a:pt x="533400" y="0"/>
                    </a:lnTo>
                    <a:cubicBezTo>
                      <a:pt x="533400" y="41910"/>
                      <a:pt x="413385" y="76200"/>
                      <a:pt x="266700" y="762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A1E2">
                      <a:satMod val="103000"/>
                      <a:lumMod val="102000"/>
                      <a:tint val="94000"/>
                    </a:srgbClr>
                  </a:gs>
                  <a:gs pos="50000">
                    <a:srgbClr val="00A1E2">
                      <a:satMod val="110000"/>
                      <a:lumMod val="100000"/>
                      <a:shade val="100000"/>
                    </a:srgbClr>
                  </a:gs>
                  <a:gs pos="100000">
                    <a:srgbClr val="00A1E2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00A1E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" name="Gráfico 68">
              <a:extLst>
                <a:ext uri="{FF2B5EF4-FFF2-40B4-BE49-F238E27FC236}">
                  <a16:creationId xmlns:a16="http://schemas.microsoft.com/office/drawing/2014/main" id="{14A96AE9-A80C-4ED6-845B-032DECBB9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40595" y="1751603"/>
              <a:ext cx="696886" cy="696886"/>
            </a:xfrm>
            <a:prstGeom prst="rect">
              <a:avLst/>
            </a:prstGeom>
          </p:spPr>
        </p:pic>
        <p:pic>
          <p:nvPicPr>
            <p:cNvPr id="33" name="Gráfico 71">
              <a:extLst>
                <a:ext uri="{FF2B5EF4-FFF2-40B4-BE49-F238E27FC236}">
                  <a16:creationId xmlns:a16="http://schemas.microsoft.com/office/drawing/2014/main" id="{51C944F3-5BF4-49DA-ACA4-BFFD5B92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44888" y="2952707"/>
              <a:ext cx="462683" cy="385569"/>
            </a:xfrm>
            <a:prstGeom prst="rect">
              <a:avLst/>
            </a:prstGeom>
          </p:spPr>
        </p:pic>
        <p:sp>
          <p:nvSpPr>
            <p:cNvPr id="34" name="Rectángulo redondeado 6">
              <a:extLst>
                <a:ext uri="{FF2B5EF4-FFF2-40B4-BE49-F238E27FC236}">
                  <a16:creationId xmlns:a16="http://schemas.microsoft.com/office/drawing/2014/main" id="{7E577245-EEE5-4AA7-AEF2-0A450F3A2EA7}"/>
                </a:ext>
              </a:extLst>
            </p:cNvPr>
            <p:cNvSpPr/>
            <p:nvPr/>
          </p:nvSpPr>
          <p:spPr>
            <a:xfrm>
              <a:off x="1518277" y="6051278"/>
              <a:ext cx="2099985" cy="340942"/>
            </a:xfrm>
            <a:prstGeom prst="roundRect">
              <a:avLst/>
            </a:prstGeom>
            <a:solidFill>
              <a:srgbClr val="A6A6A6"/>
            </a:solidFill>
            <a:ln w="12700" cap="flat" cmpd="sng" algn="ctr">
              <a:solidFill>
                <a:srgbClr val="A6A6A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SEGURIDAD</a:t>
              </a:r>
            </a:p>
          </p:txBody>
        </p:sp>
        <p:sp>
          <p:nvSpPr>
            <p:cNvPr id="35" name="Rectángulo redondeado 49">
              <a:extLst>
                <a:ext uri="{FF2B5EF4-FFF2-40B4-BE49-F238E27FC236}">
                  <a16:creationId xmlns:a16="http://schemas.microsoft.com/office/drawing/2014/main" id="{82E3ED05-46D4-4CFE-AB40-A19A1854F8BE}"/>
                </a:ext>
              </a:extLst>
            </p:cNvPr>
            <p:cNvSpPr/>
            <p:nvPr/>
          </p:nvSpPr>
          <p:spPr>
            <a:xfrm>
              <a:off x="3937628" y="6051278"/>
              <a:ext cx="2099985" cy="340942"/>
            </a:xfrm>
            <a:prstGeom prst="roundRect">
              <a:avLst/>
            </a:prstGeom>
            <a:solidFill>
              <a:srgbClr val="A6A6A6"/>
            </a:solidFill>
            <a:ln w="12700" cap="flat" cmpd="sng" algn="ctr">
              <a:solidFill>
                <a:srgbClr val="A6A6A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CONFIDENCIALIDAD</a:t>
              </a:r>
            </a:p>
          </p:txBody>
        </p:sp>
        <p:sp>
          <p:nvSpPr>
            <p:cNvPr id="36" name="Rectángulo redondeado 50">
              <a:extLst>
                <a:ext uri="{FF2B5EF4-FFF2-40B4-BE49-F238E27FC236}">
                  <a16:creationId xmlns:a16="http://schemas.microsoft.com/office/drawing/2014/main" id="{EEB85978-7E35-451A-963D-4AD854FFD9D9}"/>
                </a:ext>
              </a:extLst>
            </p:cNvPr>
            <p:cNvSpPr/>
            <p:nvPr/>
          </p:nvSpPr>
          <p:spPr>
            <a:xfrm>
              <a:off x="6356980" y="6051278"/>
              <a:ext cx="2099985" cy="340942"/>
            </a:xfrm>
            <a:prstGeom prst="roundRect">
              <a:avLst/>
            </a:prstGeom>
            <a:solidFill>
              <a:srgbClr val="A6A6A6"/>
            </a:solidFill>
            <a:ln w="12700" cap="flat" cmpd="sng" algn="ctr">
              <a:solidFill>
                <a:srgbClr val="A6A6A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CALIDAD</a:t>
              </a:r>
            </a:p>
          </p:txBody>
        </p:sp>
        <p:sp>
          <p:nvSpPr>
            <p:cNvPr id="37" name="Rectángulo redondeado 51">
              <a:extLst>
                <a:ext uri="{FF2B5EF4-FFF2-40B4-BE49-F238E27FC236}">
                  <a16:creationId xmlns:a16="http://schemas.microsoft.com/office/drawing/2014/main" id="{5B728DED-198C-480C-919E-1A6B8C67BFAD}"/>
                </a:ext>
              </a:extLst>
            </p:cNvPr>
            <p:cNvSpPr/>
            <p:nvPr/>
          </p:nvSpPr>
          <p:spPr>
            <a:xfrm>
              <a:off x="8776332" y="6051278"/>
              <a:ext cx="2099985" cy="340942"/>
            </a:xfrm>
            <a:prstGeom prst="roundRect">
              <a:avLst/>
            </a:prstGeom>
            <a:solidFill>
              <a:srgbClr val="A6A6A6"/>
            </a:solidFill>
            <a:ln w="12700" cap="flat" cmpd="sng" algn="ctr">
              <a:solidFill>
                <a:srgbClr val="A6A6A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INTEROPERABILIDAD</a:t>
              </a:r>
            </a:p>
          </p:txBody>
        </p:sp>
        <p:sp>
          <p:nvSpPr>
            <p:cNvPr id="38" name="Cruz 37">
              <a:extLst>
                <a:ext uri="{FF2B5EF4-FFF2-40B4-BE49-F238E27FC236}">
                  <a16:creationId xmlns:a16="http://schemas.microsoft.com/office/drawing/2014/main" id="{32AFE453-87B9-4742-B5A6-E7B1B0937BF0}"/>
                </a:ext>
              </a:extLst>
            </p:cNvPr>
            <p:cNvSpPr/>
            <p:nvPr/>
          </p:nvSpPr>
          <p:spPr>
            <a:xfrm>
              <a:off x="3678116" y="6136653"/>
              <a:ext cx="199657" cy="142576"/>
            </a:xfrm>
            <a:prstGeom prst="plus">
              <a:avLst/>
            </a:prstGeom>
            <a:noFill/>
            <a:ln w="12700" cap="flat" cmpd="sng" algn="ctr">
              <a:solidFill>
                <a:srgbClr val="00A1E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Cruz 38">
              <a:extLst>
                <a:ext uri="{FF2B5EF4-FFF2-40B4-BE49-F238E27FC236}">
                  <a16:creationId xmlns:a16="http://schemas.microsoft.com/office/drawing/2014/main" id="{D1109820-4EBB-434B-90D8-5FFA4517C7C2}"/>
                </a:ext>
              </a:extLst>
            </p:cNvPr>
            <p:cNvSpPr/>
            <p:nvPr/>
          </p:nvSpPr>
          <p:spPr>
            <a:xfrm>
              <a:off x="8516820" y="6136653"/>
              <a:ext cx="199657" cy="142576"/>
            </a:xfrm>
            <a:prstGeom prst="plus">
              <a:avLst/>
            </a:prstGeom>
            <a:noFill/>
            <a:ln w="12700" cap="flat" cmpd="sng" algn="ctr">
              <a:solidFill>
                <a:srgbClr val="00A1E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Cruz 39">
              <a:extLst>
                <a:ext uri="{FF2B5EF4-FFF2-40B4-BE49-F238E27FC236}">
                  <a16:creationId xmlns:a16="http://schemas.microsoft.com/office/drawing/2014/main" id="{8C24F05D-E5DB-4102-A893-397D30AA1983}"/>
                </a:ext>
              </a:extLst>
            </p:cNvPr>
            <p:cNvSpPr/>
            <p:nvPr/>
          </p:nvSpPr>
          <p:spPr>
            <a:xfrm>
              <a:off x="6097468" y="6145547"/>
              <a:ext cx="199657" cy="142576"/>
            </a:xfrm>
            <a:prstGeom prst="plus">
              <a:avLst/>
            </a:prstGeom>
            <a:noFill/>
            <a:ln w="12700" cap="flat" cmpd="sng" algn="ctr">
              <a:solidFill>
                <a:srgbClr val="00A1E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ángulo redondeado 16">
              <a:extLst>
                <a:ext uri="{FF2B5EF4-FFF2-40B4-BE49-F238E27FC236}">
                  <a16:creationId xmlns:a16="http://schemas.microsoft.com/office/drawing/2014/main" id="{A751687F-CEA4-4D0A-BB02-8A692C38461C}"/>
                </a:ext>
              </a:extLst>
            </p:cNvPr>
            <p:cNvSpPr/>
            <p:nvPr/>
          </p:nvSpPr>
          <p:spPr>
            <a:xfrm>
              <a:off x="1518277" y="6491204"/>
              <a:ext cx="9358040" cy="340942"/>
            </a:xfrm>
            <a:prstGeom prst="roundRect">
              <a:avLst/>
            </a:prstGeom>
            <a:solidFill>
              <a:srgbClr val="0A3356"/>
            </a:solidFill>
            <a:ln w="12700" cap="flat" cmpd="sng" algn="ctr">
              <a:solidFill>
                <a:srgbClr val="00A1E2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INFRAESTRUCTURA TECNOLÓGICA</a:t>
              </a:r>
            </a:p>
          </p:txBody>
        </p:sp>
        <p:sp>
          <p:nvSpPr>
            <p:cNvPr id="42" name="Arco de bloque 41">
              <a:extLst>
                <a:ext uri="{FF2B5EF4-FFF2-40B4-BE49-F238E27FC236}">
                  <a16:creationId xmlns:a16="http://schemas.microsoft.com/office/drawing/2014/main" id="{FE8A0C97-A29B-49C0-BBBB-B501178B7B9D}"/>
                </a:ext>
              </a:extLst>
            </p:cNvPr>
            <p:cNvSpPr/>
            <p:nvPr/>
          </p:nvSpPr>
          <p:spPr>
            <a:xfrm>
              <a:off x="2215516" y="2115908"/>
              <a:ext cx="7854001" cy="4001369"/>
            </a:xfrm>
            <a:prstGeom prst="blockArc">
              <a:avLst>
                <a:gd name="adj1" fmla="val 10896498"/>
                <a:gd name="adj2" fmla="val 21517243"/>
                <a:gd name="adj3" fmla="val 6544"/>
              </a:avLst>
            </a:prstGeom>
            <a:gradFill flip="none" rotWithShape="1">
              <a:gsLst>
                <a:gs pos="0">
                  <a:srgbClr val="0074C5">
                    <a:lumMod val="67000"/>
                  </a:srgbClr>
                </a:gs>
                <a:gs pos="48000">
                  <a:srgbClr val="0074C5">
                    <a:lumMod val="97000"/>
                    <a:lumOff val="3000"/>
                  </a:srgbClr>
                </a:gs>
                <a:gs pos="100000">
                  <a:srgbClr val="0074C5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ráfico 67">
              <a:extLst>
                <a:ext uri="{FF2B5EF4-FFF2-40B4-BE49-F238E27FC236}">
                  <a16:creationId xmlns:a16="http://schemas.microsoft.com/office/drawing/2014/main" id="{56BF086E-27E2-4B05-BE0F-641BFCC3F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10623" y="5200892"/>
              <a:ext cx="533912" cy="533912"/>
            </a:xfrm>
            <a:prstGeom prst="rect">
              <a:avLst/>
            </a:prstGeom>
          </p:spPr>
        </p:pic>
        <p:pic>
          <p:nvPicPr>
            <p:cNvPr id="44" name="Gráfico 72">
              <a:extLst>
                <a:ext uri="{FF2B5EF4-FFF2-40B4-BE49-F238E27FC236}">
                  <a16:creationId xmlns:a16="http://schemas.microsoft.com/office/drawing/2014/main" id="{4CACDAC1-9E71-486B-8866-89CC020F8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11832" y="1739650"/>
              <a:ext cx="696885" cy="734554"/>
            </a:xfrm>
            <a:prstGeom prst="rect">
              <a:avLst/>
            </a:prstGeom>
          </p:spPr>
        </p:pic>
        <p:sp>
          <p:nvSpPr>
            <p:cNvPr id="45" name="TextBox 30">
              <a:extLst>
                <a:ext uri="{FF2B5EF4-FFF2-40B4-BE49-F238E27FC236}">
                  <a16:creationId xmlns:a16="http://schemas.microsoft.com/office/drawing/2014/main" id="{988002EB-96CF-4613-81CF-FCF759B6A793}"/>
                </a:ext>
              </a:extLst>
            </p:cNvPr>
            <p:cNvSpPr txBox="1"/>
            <p:nvPr/>
          </p:nvSpPr>
          <p:spPr>
            <a:xfrm>
              <a:off x="404761" y="2576976"/>
              <a:ext cx="180442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Incrementar valor y disponibilidad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 como servicio</a:t>
              </a: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207B3449-2700-4537-8FF5-25063E6AEA5F}"/>
                </a:ext>
              </a:extLst>
            </p:cNvPr>
            <p:cNvSpPr txBox="1"/>
            <p:nvPr/>
          </p:nvSpPr>
          <p:spPr>
            <a:xfrm>
              <a:off x="5373785" y="1556059"/>
              <a:ext cx="15302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1D79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Usuarios</a:t>
              </a:r>
            </a:p>
          </p:txBody>
        </p:sp>
        <p:pic>
          <p:nvPicPr>
            <p:cNvPr id="47" name="Picture 2" descr="Technology icon PNG and SVG Vector Free Download">
              <a:extLst>
                <a:ext uri="{FF2B5EF4-FFF2-40B4-BE49-F238E27FC236}">
                  <a16:creationId xmlns:a16="http://schemas.microsoft.com/office/drawing/2014/main" id="{E5570382-D23D-4088-9C78-1AE61FB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rgbClr val="0A33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191" y="4043273"/>
              <a:ext cx="613915" cy="60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30">
              <a:extLst>
                <a:ext uri="{FF2B5EF4-FFF2-40B4-BE49-F238E27FC236}">
                  <a16:creationId xmlns:a16="http://schemas.microsoft.com/office/drawing/2014/main" id="{9F94CDD9-6DB6-4479-9C7A-BCC3ECA1A9B7}"/>
                </a:ext>
              </a:extLst>
            </p:cNvPr>
            <p:cNvSpPr txBox="1"/>
            <p:nvPr/>
          </p:nvSpPr>
          <p:spPr>
            <a:xfrm>
              <a:off x="8161768" y="3886385"/>
              <a:ext cx="15302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Tecnología</a:t>
              </a:r>
            </a:p>
            <a:p>
              <a:pPr algn="ctr"/>
              <a:r>
                <a:rPr lang="es-MX" altLang="ko-KR" sz="11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y hardware para administrar el ciclo de vida de los datos</a:t>
              </a:r>
            </a:p>
          </p:txBody>
        </p:sp>
        <p:pic>
          <p:nvPicPr>
            <p:cNvPr id="49" name="Picture 4" descr="Metadata Icons - Download Free Vector Icons | Noun Project">
              <a:extLst>
                <a:ext uri="{FF2B5EF4-FFF2-40B4-BE49-F238E27FC236}">
                  <a16:creationId xmlns:a16="http://schemas.microsoft.com/office/drawing/2014/main" id="{483FB202-2CC0-488D-9BE0-41D9CD8D6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rgbClr val="00A1E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30" y="5193670"/>
              <a:ext cx="600697" cy="60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30">
              <a:extLst>
                <a:ext uri="{FF2B5EF4-FFF2-40B4-BE49-F238E27FC236}">
                  <a16:creationId xmlns:a16="http://schemas.microsoft.com/office/drawing/2014/main" id="{459DAE91-37C0-4345-9EB8-E81D84EA727A}"/>
                </a:ext>
              </a:extLst>
            </p:cNvPr>
            <p:cNvSpPr txBox="1"/>
            <p:nvPr/>
          </p:nvSpPr>
          <p:spPr>
            <a:xfrm>
              <a:off x="5293168" y="2394262"/>
              <a:ext cx="180442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INTEGRACIÓN</a:t>
              </a:r>
            </a:p>
          </p:txBody>
        </p:sp>
        <p:sp>
          <p:nvSpPr>
            <p:cNvPr id="51" name="TextBox 30">
              <a:extLst>
                <a:ext uri="{FF2B5EF4-FFF2-40B4-BE49-F238E27FC236}">
                  <a16:creationId xmlns:a16="http://schemas.microsoft.com/office/drawing/2014/main" id="{9A9B0942-1D69-42EA-8ADD-E443F569D852}"/>
                </a:ext>
              </a:extLst>
            </p:cNvPr>
            <p:cNvSpPr txBox="1"/>
            <p:nvPr/>
          </p:nvSpPr>
          <p:spPr>
            <a:xfrm>
              <a:off x="5253593" y="1815967"/>
              <a:ext cx="180442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sz="1500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DIFUSIÓN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106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EG" id="{FBAF24E8-D3F2-43BF-8247-D882E5CAF13D}" vid="{56A5BCB7-2AA3-40E9-A59A-3C610314866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18112</TotalTime>
  <Words>2474</Words>
  <Application>Microsoft Office PowerPoint</Application>
  <PresentationFormat>Panorámica</PresentationFormat>
  <Paragraphs>308</Paragraphs>
  <Slides>24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Relación entre los instrumentos normativos de calidad</dc:title>
  <dc:creator>Nuria Torroja Mateu</dc:creator>
  <cp:lastModifiedBy>Nuria Torroja Mateu</cp:lastModifiedBy>
  <cp:revision>282</cp:revision>
  <dcterms:created xsi:type="dcterms:W3CDTF">2020-06-01T19:45:10Z</dcterms:created>
  <dcterms:modified xsi:type="dcterms:W3CDTF">2021-11-26T19:29:56Z</dcterms:modified>
</cp:coreProperties>
</file>