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8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5" r:id="rId36"/>
    <p:sldId id="294" r:id="rId37"/>
    <p:sldId id="292" r:id="rId38"/>
    <p:sldId id="29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3" d="100"/>
          <a:sy n="113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9507F-62EB-458D-8000-3C6D289843E1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A5201-AFD0-439F-ADFB-8E99BF0995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5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10635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48145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91592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85604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2240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12600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355634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45283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10468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7756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3907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45270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85560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10247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58969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08382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102100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51703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40838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01860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47914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Administrator: It is helpful to go back to slide 16 as you pass around the sign-up sheet.</a:t>
            </a:r>
          </a:p>
        </p:txBody>
      </p:sp>
    </p:spTree>
    <p:extLst>
      <p:ext uri="{BB962C8B-B14F-4D97-AF65-F5344CB8AC3E}">
        <p14:creationId xmlns:p14="http://schemas.microsoft.com/office/powerpoint/2010/main" val="2015781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149737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91727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835744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3683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59256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80890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2512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3377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14009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1217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3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7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5700"/>
            <a:ext cx="9144000" cy="6223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8A5C4-149D-4D66-BABE-E6DD2BE69C9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2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35781" y="982639"/>
            <a:ext cx="8229600" cy="20034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  <a:t>Tool for Assessing </a:t>
            </a:r>
            <a:b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  <a:t>Statistical Capacity</a:t>
            </a:r>
            <a: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tx2"/>
                </a:solidFill>
                <a:cs typeface="Times New Roman" pitchFamily="18" charset="0"/>
              </a:rPr>
              <a:t>(TASC) </a:t>
            </a:r>
            <a: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en-US" sz="4000" dirty="0" smtClean="0">
                <a:solidFill>
                  <a:schemeClr val="tx2"/>
                </a:solidFill>
                <a:cs typeface="Times New Roman" pitchFamily="18" charset="0"/>
              </a:rPr>
            </a:br>
            <a:endParaRPr lang="en-US" sz="4000" dirty="0" smtClean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6533" y="2722727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The development of TASC was sponsored by the United States Agency for International Development</a:t>
            </a:r>
          </a:p>
        </p:txBody>
      </p:sp>
      <p:pic>
        <p:nvPicPr>
          <p:cNvPr id="3076" name="Picture 4" descr="M:\Shared\IPCTA\IPCTA-Wide\Resources\Logos and branding\500px-USAID-Identity.sv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943600"/>
            <a:ext cx="2513013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3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656" y="1017299"/>
            <a:ext cx="8730343" cy="5296415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2800" dirty="0"/>
              <a:t>A mobile data capture score is provided. The mobile data capture score combines </a:t>
            </a:r>
            <a:r>
              <a:rPr lang="en-US" sz="2800" dirty="0" smtClean="0"/>
              <a:t>questions </a:t>
            </a:r>
            <a:r>
              <a:rPr lang="en-US" sz="2800" dirty="0"/>
              <a:t>related to mobile data capture </a:t>
            </a:r>
            <a:r>
              <a:rPr lang="en-US" sz="2800" dirty="0" smtClean="0"/>
              <a:t>onto </a:t>
            </a:r>
            <a:r>
              <a:rPr lang="en-US" sz="2800" dirty="0"/>
              <a:t>one sheet.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The mobile data capture score:</a:t>
            </a:r>
          </a:p>
          <a:p>
            <a:r>
              <a:rPr lang="en-US" sz="2800" dirty="0" smtClean="0"/>
              <a:t>Is not based on a separate mobile data capture section</a:t>
            </a:r>
          </a:p>
          <a:p>
            <a:r>
              <a:rPr lang="en-US" sz="2800" dirty="0" smtClean="0"/>
              <a:t>Reflects the cross-disciplinary skills necessary to implement a mobile data capture census or survey</a:t>
            </a:r>
          </a:p>
          <a:p>
            <a:endParaRPr lang="en-US" sz="2800" dirty="0"/>
          </a:p>
          <a:p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A Look at the TASC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86" y="1827846"/>
            <a:ext cx="8616627" cy="331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A Look at the TASC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28107"/>
            <a:ext cx="8486775" cy="326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5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A Look at the TASC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3480178"/>
            <a:ext cx="8229600" cy="225188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Questions can be rated from 0 to 3, with: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3 = highest score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0 = lowest score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N/A = if the question does not apply to you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638"/>
            <a:ext cx="78295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9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21943" y="429987"/>
            <a:ext cx="3810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Filling out the TASC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5283200" y="1741714"/>
            <a:ext cx="3599543" cy="428171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000" dirty="0" smtClean="0"/>
              <a:t>You will receive an answer sheet. Please:</a:t>
            </a:r>
          </a:p>
          <a:p>
            <a:pPr eaLnBrk="1" hangingPunct="1"/>
            <a:r>
              <a:rPr lang="en-US" sz="2000" dirty="0" smtClean="0"/>
              <a:t>Read each statement carefully</a:t>
            </a:r>
          </a:p>
          <a:p>
            <a:pPr eaLnBrk="1" hangingPunct="1"/>
            <a:r>
              <a:rPr lang="en-US" sz="2000" dirty="0" smtClean="0"/>
              <a:t>Choose the most appropriate answer</a:t>
            </a:r>
          </a:p>
          <a:p>
            <a:pPr eaLnBrk="1" hangingPunct="1"/>
            <a:r>
              <a:rPr lang="en-US" sz="2000" dirty="0" smtClean="0"/>
              <a:t>Write that answer on the answer sheet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354" t="-727" r="7820" b="19806"/>
          <a:stretch/>
        </p:blipFill>
        <p:spPr>
          <a:xfrm>
            <a:off x="199571" y="880339"/>
            <a:ext cx="4822372" cy="421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Filling out the TASC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The TASC is filled out in two stages: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r>
              <a:rPr lang="en-US" dirty="0" smtClean="0"/>
              <a:t>Individually </a:t>
            </a:r>
          </a:p>
          <a:p>
            <a:r>
              <a:rPr lang="en-US" dirty="0" smtClean="0"/>
              <a:t>As a group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Filling out the TASC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Remember that accurate answers will help:</a:t>
            </a:r>
          </a:p>
          <a:p>
            <a:pPr eaLnBrk="1" hangingPunct="1"/>
            <a:r>
              <a:rPr lang="en-US" dirty="0" smtClean="0"/>
              <a:t>Give your organization recognition where it is deserved</a:t>
            </a:r>
          </a:p>
          <a:p>
            <a:pPr eaLnBrk="1" hangingPunct="1"/>
            <a:r>
              <a:rPr lang="en-US" dirty="0" smtClean="0"/>
              <a:t>Identify areas for further training and technical assistance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1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614149" y="272955"/>
            <a:ext cx="7902054" cy="996286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310185"/>
            <a:ext cx="8229600" cy="443552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As a reminder, the 10 modules of the TASC are: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200" dirty="0" smtClean="0"/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Institutional Capacity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Planning and Managing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Mapping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Sampling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Questionnaire Content and Testing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Field Operations 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Processing 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Analysis and Evaluation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Dissemination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Publicity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 smtClean="0"/>
              <a:t>The next few slides describe what aspects are measured in each module.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smtClean="0"/>
              <a:t>Please make a note of the specific modules that relate to your work experience and skills in this organization.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9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Institutional Capacity </a:t>
            </a:r>
            <a:r>
              <a:rPr lang="en-US" sz="2800" dirty="0" smtClean="0"/>
              <a:t>module asks questions concerning: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 eaLnBrk="1" hangingPunct="1"/>
            <a:r>
              <a:rPr lang="en-US" sz="2800" dirty="0" smtClean="0"/>
              <a:t>The legal background for censuses and surveys</a:t>
            </a:r>
          </a:p>
          <a:p>
            <a:pPr eaLnBrk="1" hangingPunct="1"/>
            <a:r>
              <a:rPr lang="en-US" sz="2800" dirty="0" smtClean="0"/>
              <a:t>Data confidentiality practices</a:t>
            </a:r>
          </a:p>
          <a:p>
            <a:pPr eaLnBrk="1" hangingPunct="1"/>
            <a:r>
              <a:rPr lang="en-US" sz="2800" dirty="0" smtClean="0"/>
              <a:t>Organizational structure of the NSO</a:t>
            </a:r>
          </a:p>
          <a:p>
            <a:pPr eaLnBrk="1" hangingPunct="1"/>
            <a:r>
              <a:rPr lang="en-US" sz="2800" dirty="0" smtClean="0"/>
              <a:t>Human and physical capital of the NSO</a:t>
            </a:r>
          </a:p>
          <a:p>
            <a:pPr eaLnBrk="1" hangingPunct="1"/>
            <a:r>
              <a:rPr lang="en-US" sz="2800" dirty="0" smtClean="0"/>
              <a:t>Stakeholder coordination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Outline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07229"/>
          </a:xfrm>
        </p:spPr>
        <p:txBody>
          <a:bodyPr/>
          <a:lstStyle/>
          <a:p>
            <a:pPr eaLnBrk="1" hangingPunct="1"/>
            <a:r>
              <a:rPr lang="en-US" dirty="0" smtClean="0"/>
              <a:t>About the TASC</a:t>
            </a:r>
          </a:p>
          <a:p>
            <a:pPr eaLnBrk="1" hangingPunct="1"/>
            <a:r>
              <a:rPr lang="en-US" dirty="0" smtClean="0"/>
              <a:t>Format</a:t>
            </a:r>
          </a:p>
          <a:p>
            <a:pPr eaLnBrk="1" hangingPunct="1"/>
            <a:r>
              <a:rPr lang="en-US" dirty="0" smtClean="0"/>
              <a:t>A Look at the TASC</a:t>
            </a:r>
          </a:p>
          <a:p>
            <a:pPr eaLnBrk="1" hangingPunct="1"/>
            <a:r>
              <a:rPr lang="en-US" dirty="0" smtClean="0"/>
              <a:t>Filling out the TASC</a:t>
            </a:r>
          </a:p>
          <a:p>
            <a:pPr eaLnBrk="1" hangingPunct="1"/>
            <a:r>
              <a:rPr lang="en-US" dirty="0" smtClean="0"/>
              <a:t>Modules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542197"/>
            <a:ext cx="8229600" cy="331640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Institutional Capacity </a:t>
            </a:r>
            <a:r>
              <a:rPr lang="en-US" sz="2800" dirty="0" smtClean="0"/>
              <a:t>module should be completed by: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Census and Survey Managers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Managers of other areas involved in censuses and surveys (e.g. IT, field operations)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86603"/>
            <a:ext cx="8229600" cy="887104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378425"/>
            <a:ext cx="8229600" cy="44201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Planning and Management </a:t>
            </a:r>
            <a:r>
              <a:rPr lang="en-US" sz="2800" dirty="0" smtClean="0"/>
              <a:t>module asks questions concerning:</a:t>
            </a:r>
          </a:p>
          <a:p>
            <a:pPr eaLnBrk="1" hangingPunct="1"/>
            <a:endParaRPr lang="en-US" sz="1400" dirty="0" smtClean="0"/>
          </a:p>
          <a:p>
            <a:pPr eaLnBrk="1" hangingPunct="1"/>
            <a:r>
              <a:rPr lang="en-US" sz="2800" dirty="0" smtClean="0"/>
              <a:t>Planning and management of staff, budget, and other resources</a:t>
            </a:r>
          </a:p>
          <a:p>
            <a:pPr eaLnBrk="1" hangingPunct="1"/>
            <a:r>
              <a:rPr lang="en-US" sz="2800" dirty="0" smtClean="0"/>
              <a:t>Other aspects of planning and management such as number of people trained or software used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Should be taken by: managers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58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419366"/>
            <a:ext cx="8072652" cy="470679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Mapping </a:t>
            </a:r>
            <a:r>
              <a:rPr lang="en-US" sz="2800" dirty="0" smtClean="0"/>
              <a:t>module asks questions concerning: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Skill level and software used by mapping personnel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Characteristics of the maps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Scope of the mapping program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Dissemination using maps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Should be taken by: mappers / cartographers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4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419368"/>
            <a:ext cx="8229600" cy="360301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Sampling </a:t>
            </a:r>
            <a:r>
              <a:rPr lang="en-US" sz="2800" dirty="0" smtClean="0"/>
              <a:t>module asks questions concerning: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/>
            <a:r>
              <a:rPr lang="en-US" sz="2800" dirty="0" smtClean="0"/>
              <a:t>Methods for sampling, data adjustments, calculating sampling error, etc.</a:t>
            </a:r>
          </a:p>
          <a:p>
            <a:pPr eaLnBrk="1" hangingPunct="1"/>
            <a:r>
              <a:rPr lang="en-US" sz="2800" dirty="0" smtClean="0"/>
              <a:t>Sampling frames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Should be taken by: statisticians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93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405718"/>
            <a:ext cx="8229600" cy="4311011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Questionnaire Content and Testing </a:t>
            </a:r>
            <a:r>
              <a:rPr lang="en-US" sz="2800" dirty="0" smtClean="0"/>
              <a:t>module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asks questions concerning: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/>
            <a:r>
              <a:rPr lang="en-US" sz="2800" dirty="0" smtClean="0"/>
              <a:t>How questionnaire content is chosen and tested</a:t>
            </a:r>
          </a:p>
          <a:p>
            <a:pPr eaLnBrk="1" hangingPunct="1"/>
            <a:r>
              <a:rPr lang="en-US" sz="2800" dirty="0" smtClean="0"/>
              <a:t>Balancing international standards with historical continuity and local context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Should be taken by: subject matter specialists and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demographers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Field Operations </a:t>
            </a:r>
            <a:r>
              <a:rPr lang="en-US" sz="2800" dirty="0" smtClean="0"/>
              <a:t>module asks questions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concerning: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Plan for hiring and training enumerators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Tracking forms in the 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Pilot testing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Enumerator manuals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Should be taken by: staff involved in field activities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88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Data Processing </a:t>
            </a:r>
            <a:r>
              <a:rPr lang="en-US" sz="2800" dirty="0" smtClean="0"/>
              <a:t>module asks questions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concerning: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sz="1400" i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Software used for data processing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Edit and imputation specifications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Operational control during data processing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Tabulation plan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Should be taken by: IT staff, programmers, and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subject matter staff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9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446662"/>
            <a:ext cx="8468436" cy="427175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Data Analysis and Evaluation </a:t>
            </a:r>
            <a:r>
              <a:rPr lang="en-US" sz="2800" dirty="0" smtClean="0"/>
              <a:t>module asks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questions concerning:</a:t>
            </a:r>
          </a:p>
          <a:p>
            <a:pPr>
              <a:lnSpc>
                <a:spcPct val="90000"/>
              </a:lnSpc>
              <a:buNone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skills of staff involved and software used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demographic analysis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Post Enumeration Survey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Population projections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Should be taken by: statisticians and demographers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5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378424"/>
            <a:ext cx="8229600" cy="4717576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Data Dissemination </a:t>
            </a:r>
            <a:r>
              <a:rPr lang="en-US" sz="2800" dirty="0" smtClean="0"/>
              <a:t>module asks questions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concerning: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/>
            <a:r>
              <a:rPr lang="en-US" sz="2800" dirty="0" smtClean="0"/>
              <a:t>Skills of the staff</a:t>
            </a:r>
          </a:p>
          <a:p>
            <a:pPr eaLnBrk="1" hangingPunct="1"/>
            <a:r>
              <a:rPr lang="en-US" sz="2800" dirty="0" smtClean="0"/>
              <a:t>Variety of dissemination formats</a:t>
            </a:r>
          </a:p>
          <a:p>
            <a:pPr eaLnBrk="1" hangingPunct="1"/>
            <a:r>
              <a:rPr lang="en-US" sz="2800" dirty="0" smtClean="0"/>
              <a:t>Confidentiality standards</a:t>
            </a:r>
          </a:p>
          <a:p>
            <a:pPr eaLnBrk="1" hangingPunct="1"/>
            <a:r>
              <a:rPr lang="en-US" sz="2800" dirty="0" smtClean="0"/>
              <a:t>Publication standards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Should be taken by: subject matter, web design,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and dissemination staff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378424"/>
            <a:ext cx="8229600" cy="4717576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C00000"/>
                </a:solidFill>
              </a:rPr>
              <a:t>Publicity </a:t>
            </a:r>
            <a:r>
              <a:rPr lang="en-US" sz="2800" dirty="0" smtClean="0"/>
              <a:t>module asks questions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concerning: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/>
            <a:r>
              <a:rPr lang="en-US" sz="2800" dirty="0" smtClean="0"/>
              <a:t>Integrating communication efforts</a:t>
            </a:r>
          </a:p>
          <a:p>
            <a:pPr eaLnBrk="1" hangingPunct="1"/>
            <a:r>
              <a:rPr lang="en-US" sz="2800" dirty="0" smtClean="0"/>
              <a:t>Interaction with the public</a:t>
            </a:r>
          </a:p>
          <a:p>
            <a:pPr eaLnBrk="1" hangingPunct="1"/>
            <a:r>
              <a:rPr lang="en-US" sz="2800" dirty="0" smtClean="0"/>
              <a:t>Partner outreach</a:t>
            </a:r>
          </a:p>
          <a:p>
            <a:pPr marL="0" indent="0" eaLnBrk="1" hangingPunct="1">
              <a:buNone/>
            </a:pPr>
            <a:endParaRPr lang="en-US" sz="1400" dirty="0" smtClean="0"/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Should be taken by: management, publicity,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and dissemination staff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8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About the TASC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101755"/>
            <a:ext cx="8229600" cy="324816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The Tool for Assessing Statistical Capacity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(TASC) was developed by the U.S. Census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Bureau with the support of the U.S. Agency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for International Development (USAID).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368490"/>
            <a:ext cx="8229600" cy="104914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Your Experience and TASC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859808" y="1951629"/>
            <a:ext cx="7826991" cy="278414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Briefly mention your experience with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censuses and surveys.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Which modules do you think you should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take?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smtClean="0"/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I hope you enjoy answering the TASC.</a:t>
            </a:r>
          </a:p>
          <a:p>
            <a:pPr algn="ctr" eaLnBrk="1" hangingPunct="1">
              <a:buFont typeface="Arial" charset="0"/>
              <a:buNone/>
            </a:pPr>
            <a:endParaRPr lang="en-US" smtClean="0"/>
          </a:p>
          <a:p>
            <a:pPr algn="ctr" eaLnBrk="1" hangingPunct="1">
              <a:buFont typeface="Arial" charset="0"/>
              <a:buNone/>
            </a:pPr>
            <a:endParaRPr lang="en-US" smtClean="0"/>
          </a:p>
          <a:p>
            <a:pPr algn="ctr" eaLnBrk="1" hangingPunct="1">
              <a:buFont typeface="Arial" charset="0"/>
              <a:buNone/>
            </a:pPr>
            <a:endParaRPr lang="en-US" smtClean="0"/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tx2"/>
                </a:solidFill>
              </a:rPr>
              <a:t>Thank you for Participating!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17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 marL="0" indent="0" algn="ctr">
              <a:buFont typeface="Arial" charset="0"/>
              <a:buNone/>
              <a:defRPr/>
            </a:pPr>
            <a:r>
              <a:rPr lang="en-US" sz="1800" dirty="0" smtClean="0"/>
              <a:t>Intentionally left blank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en-US" sz="1800" dirty="0" smtClean="0"/>
              <a:t>Next slide to be shown once the TASC has been administered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7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Feedback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What did you like about the TASC?</a:t>
            </a:r>
          </a:p>
          <a:p>
            <a:pPr eaLnBrk="1" hangingPunct="1"/>
            <a:r>
              <a:rPr lang="en-US" dirty="0" smtClean="0"/>
              <a:t>How can it be improved?</a:t>
            </a:r>
          </a:p>
          <a:p>
            <a:pPr eaLnBrk="1" hangingPunct="1"/>
            <a:r>
              <a:rPr lang="en-US" dirty="0" smtClean="0"/>
              <a:t>Did it accurately measure the major activities you perform in your job? If not, what was missed?</a:t>
            </a:r>
          </a:p>
          <a:p>
            <a:pPr eaLnBrk="1" hangingPunct="1"/>
            <a:r>
              <a:rPr lang="en-US" dirty="0" smtClean="0"/>
              <a:t>Any other feedback?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1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Intentionally blank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763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Instructions – Administrative Records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an NSO uses administrative records, change the presentation by doing the following-</a:t>
            </a:r>
          </a:p>
          <a:p>
            <a:r>
              <a:rPr lang="en-US" dirty="0" smtClean="0"/>
              <a:t>Replace slides 8 and 17 with the next 2 slides.</a:t>
            </a:r>
          </a:p>
          <a:p>
            <a:r>
              <a:rPr lang="en-US" dirty="0" smtClean="0"/>
              <a:t>Add the final slide after slide 29 (Module discussing Publicity)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156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 addition to these operational modules, </a:t>
            </a:r>
            <a:r>
              <a:rPr lang="en-US" dirty="0" smtClean="0"/>
              <a:t>there are two other modules –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Institutional Capacity </a:t>
            </a:r>
            <a:r>
              <a:rPr lang="en-US" dirty="0" smtClean="0"/>
              <a:t>–measures overall capacity of the NSO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Administrative Records </a:t>
            </a:r>
            <a:r>
              <a:rPr lang="en-US" dirty="0" smtClean="0"/>
              <a:t>– measures the ability of the NSO to use and link data from various administrative records and registers</a:t>
            </a:r>
            <a:endParaRPr lang="en-US" dirty="0"/>
          </a:p>
          <a:p>
            <a:pPr>
              <a:buNone/>
            </a:pPr>
            <a:r>
              <a:rPr lang="en-US" dirty="0"/>
              <a:t>The TASC was organized in this way to:</a:t>
            </a:r>
          </a:p>
          <a:p>
            <a:r>
              <a:rPr lang="en-US" dirty="0"/>
              <a:t>Facilitate administration</a:t>
            </a:r>
          </a:p>
          <a:p>
            <a:r>
              <a:rPr lang="en-US" dirty="0"/>
              <a:t>Clearly define the areas where the NSO rates high or low on statistical capacity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4793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614149" y="272955"/>
            <a:ext cx="7902054" cy="996286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Modules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310185"/>
            <a:ext cx="8229600" cy="443552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As a reminder, the 11 modules of the TASC are: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200" dirty="0" smtClean="0"/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Institutional Capacity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Planning and Managing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Mapping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Sampling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Questionnaire Content and Testing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Field Operations 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Processing 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Analysis and Evaluation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Data Dissemination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2600" dirty="0" smtClean="0"/>
              <a:t>Publicity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US" sz="2600" dirty="0" smtClean="0"/>
              <a:t>A. Administrative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4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Administrative Records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dirty="0"/>
              <a:t>The </a:t>
            </a:r>
            <a:r>
              <a:rPr lang="en-US" dirty="0" smtClean="0">
                <a:solidFill>
                  <a:srgbClr val="C00000"/>
                </a:solidFill>
              </a:rPr>
              <a:t>Administrative Records </a:t>
            </a:r>
            <a:r>
              <a:rPr lang="en-US" dirty="0" smtClean="0"/>
              <a:t>module </a:t>
            </a:r>
            <a:r>
              <a:rPr lang="en-US" dirty="0"/>
              <a:t>asks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questions concerning:</a:t>
            </a:r>
          </a:p>
          <a:p>
            <a:pPr>
              <a:lnSpc>
                <a:spcPct val="90000"/>
              </a:lnSpc>
              <a:buNone/>
            </a:pPr>
            <a:endParaRPr lang="en-US" sz="1600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legal basis for the use of administrative records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skills of staff to link records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harmonization of concepts and definitions between the various registers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Availability and use of metadata in linkages</a:t>
            </a: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>Should be taken by: statisticians and </a:t>
            </a:r>
            <a:r>
              <a:rPr lang="en-US" dirty="0" smtClean="0"/>
              <a:t>programmers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7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About the TASC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8229600" cy="4743677"/>
          </a:xfrm>
        </p:spPr>
        <p:txBody>
          <a:bodyPr/>
          <a:lstStyle/>
          <a:p>
            <a:r>
              <a:rPr lang="en-US" dirty="0" smtClean="0"/>
              <a:t>Identifying areas of strength and weakness in the preparedness of an National Statistical Office (NSO) to conduct a census or survey is difficult and subjective. </a:t>
            </a:r>
          </a:p>
          <a:p>
            <a:r>
              <a:rPr lang="en-US" dirty="0"/>
              <a:t>The TASC </a:t>
            </a:r>
            <a:r>
              <a:rPr lang="en-US" dirty="0" smtClean="0"/>
              <a:t>addresses this by providing quantitative measures </a:t>
            </a:r>
            <a:r>
              <a:rPr lang="en-US" dirty="0"/>
              <a:t>of the capacity of an NSO to conduct a census or survey.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What is statistical capacity?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8229600" cy="47436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Statistical </a:t>
            </a:r>
            <a:r>
              <a:rPr lang="en-US" dirty="0" smtClean="0"/>
              <a:t>capacity </a:t>
            </a:r>
            <a:r>
              <a:rPr lang="en-US" dirty="0"/>
              <a:t>is a nation’s ability to collect, analyze, and disseminate high-quality data about its population and </a:t>
            </a:r>
            <a:r>
              <a:rPr lang="en-US" dirty="0" smtClean="0"/>
              <a:t>economy</a:t>
            </a:r>
          </a:p>
          <a:p>
            <a:pPr marL="0" indent="0" algn="r">
              <a:buNone/>
            </a:pPr>
            <a:r>
              <a:rPr lang="en-US" i="1" dirty="0" smtClean="0"/>
              <a:t>-as defined by The World Bank</a:t>
            </a:r>
          </a:p>
          <a:p>
            <a:pPr marL="0" indent="0" algn="r">
              <a:buNone/>
            </a:pPr>
            <a:r>
              <a:rPr lang="en-US" sz="2000" i="1" dirty="0"/>
              <a:t>http://datatopics.worldbank.org/statisticalcapacity/</a:t>
            </a:r>
            <a:endParaRPr lang="en-US" sz="2000" i="1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518614" y="274638"/>
            <a:ext cx="8079476" cy="11430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About the TASC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89744"/>
            <a:ext cx="8229600" cy="46783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Results from the TASC can be used by NSOs and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their stakeholders to: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P</a:t>
            </a:r>
            <a:r>
              <a:rPr lang="en-US" sz="2800" dirty="0" smtClean="0"/>
              <a:t>rovide a measurable score for statistical capacity, and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I</a:t>
            </a:r>
            <a:r>
              <a:rPr lang="en-US" sz="2800" dirty="0" smtClean="0"/>
              <a:t>dentify specific areas where the NSO could benefit from further training.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The TASC can be conducted at two different points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in time to assess improvement or impact of an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/>
              <a:t>assistance program.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467FC-9BA2-45DB-BC5B-68F298D61EA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Format – Operational Modules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dirty="0" smtClean="0"/>
              <a:t>The TASC has an operational module for each step of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dirty="0" smtClean="0"/>
              <a:t>a census or survey: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Planning and Management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Mapping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Sampling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Questionnaire Content and Testing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Field Operations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Data Processing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Data Analysis and Evaluation</a:t>
            </a:r>
            <a:endParaRPr lang="en-US" sz="3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Data Dissemination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 smtClean="0"/>
              <a:t>Publicity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1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Format – Institutional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229600" cy="469883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In addition to these operational modules, there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is an additional module that measures the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o</a:t>
            </a:r>
            <a:r>
              <a:rPr lang="en-US" sz="2800" dirty="0" smtClean="0"/>
              <a:t>verall institutional capacity of an NSO.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>
              <a:buNone/>
            </a:pPr>
            <a:r>
              <a:rPr lang="en-US" sz="2800" dirty="0"/>
              <a:t>The TASC was organized in this way to:</a:t>
            </a:r>
          </a:p>
          <a:p>
            <a:r>
              <a:rPr lang="en-US" sz="2800" dirty="0"/>
              <a:t>Facilitate administration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learly </a:t>
            </a:r>
            <a:r>
              <a:rPr lang="en-US" sz="2800" dirty="0"/>
              <a:t>define the areas where the NSO rates high or low on statistical </a:t>
            </a:r>
            <a:r>
              <a:rPr lang="en-US" sz="2800" dirty="0" smtClean="0"/>
              <a:t>capacity</a:t>
            </a:r>
          </a:p>
          <a:p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Format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/>
              <a:t>Each of the operational modules is divided into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/>
              <a:t>four subsections: </a:t>
            </a:r>
          </a:p>
          <a:p>
            <a:pPr eaLnBrk="1" hangingPunct="1">
              <a:buFont typeface="Arial" charset="0"/>
              <a:buNone/>
            </a:pPr>
            <a:endParaRPr lang="en-US" sz="1400" dirty="0" smtClean="0"/>
          </a:p>
          <a:p>
            <a:pPr eaLnBrk="1" hangingPunct="1"/>
            <a:r>
              <a:rPr lang="en-US" sz="2800" dirty="0"/>
              <a:t>H</a:t>
            </a:r>
            <a:r>
              <a:rPr lang="en-US" sz="2800" dirty="0" smtClean="0"/>
              <a:t>uman and physical capital </a:t>
            </a:r>
          </a:p>
          <a:p>
            <a:pPr eaLnBrk="1" hangingPunct="1"/>
            <a:r>
              <a:rPr lang="en-US" sz="2800" dirty="0"/>
              <a:t>M</a:t>
            </a:r>
            <a:r>
              <a:rPr lang="en-US" sz="2800" dirty="0" smtClean="0"/>
              <a:t>ethodological soundness and international standards </a:t>
            </a:r>
          </a:p>
          <a:p>
            <a:pPr eaLnBrk="1" hangingPunct="1"/>
            <a:r>
              <a:rPr lang="en-US" sz="2800" dirty="0"/>
              <a:t>Q</a:t>
            </a:r>
            <a:r>
              <a:rPr lang="en-US" sz="2800" dirty="0" smtClean="0"/>
              <a:t>uality assurance</a:t>
            </a:r>
          </a:p>
          <a:p>
            <a:pPr eaLnBrk="1" hangingPunct="1"/>
            <a:r>
              <a:rPr lang="en-US" sz="2800" dirty="0"/>
              <a:t>W</a:t>
            </a:r>
            <a:r>
              <a:rPr lang="en-US" sz="2800" dirty="0" smtClean="0"/>
              <a:t>ritten procedures and documentation 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5B77-4519-43AE-B0BC-D3C0E1CB260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4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External_General_Basic</Template>
  <TotalTime>497</TotalTime>
  <Words>1291</Words>
  <Application>Microsoft Office PowerPoint</Application>
  <PresentationFormat>Presentación en pantalla (4:3)</PresentationFormat>
  <Paragraphs>296</Paragraphs>
  <Slides>38</Slides>
  <Notes>32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Office Theme</vt:lpstr>
      <vt:lpstr> Tool for Assessing  Statistical Capacity (TASC)  </vt:lpstr>
      <vt:lpstr>Outline</vt:lpstr>
      <vt:lpstr>About the TASC</vt:lpstr>
      <vt:lpstr>About the TASC</vt:lpstr>
      <vt:lpstr>What is statistical capacity?</vt:lpstr>
      <vt:lpstr>About the TASC</vt:lpstr>
      <vt:lpstr>Format – Operational Modules</vt:lpstr>
      <vt:lpstr>Format – Institutional Capacity</vt:lpstr>
      <vt:lpstr>Format</vt:lpstr>
      <vt:lpstr>Format</vt:lpstr>
      <vt:lpstr>A Look at the TASC</vt:lpstr>
      <vt:lpstr>A Look at the TASC</vt:lpstr>
      <vt:lpstr>A Look at the TASC</vt:lpstr>
      <vt:lpstr>Filling out the TASC</vt:lpstr>
      <vt:lpstr>Filling out the TASC</vt:lpstr>
      <vt:lpstr>Filling out the TASC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Modules</vt:lpstr>
      <vt:lpstr>Your Experience and TASC</vt:lpstr>
      <vt:lpstr>Presentación de PowerPoint</vt:lpstr>
      <vt:lpstr>Presentación de PowerPoint</vt:lpstr>
      <vt:lpstr>Feedback</vt:lpstr>
      <vt:lpstr>Intentionally blank </vt:lpstr>
      <vt:lpstr>Slide Instructions – Administrative Records </vt:lpstr>
      <vt:lpstr>Format</vt:lpstr>
      <vt:lpstr>Modules</vt:lpstr>
      <vt:lpstr>Administrative Records Module</vt:lpstr>
    </vt:vector>
  </TitlesOfParts>
  <Company>Bureau of the Census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Azar (CENSUS/POP FED)</dc:creator>
  <cp:lastModifiedBy>GUTIERREZ ROMERO MARCO ANTONIO</cp:lastModifiedBy>
  <cp:revision>12</cp:revision>
  <dcterms:created xsi:type="dcterms:W3CDTF">2017-03-23T19:30:20Z</dcterms:created>
  <dcterms:modified xsi:type="dcterms:W3CDTF">2017-10-06T14:09:22Z</dcterms:modified>
</cp:coreProperties>
</file>