
<file path=[Content_Types].xml><?xml version="1.0" encoding="utf-8"?>
<Types xmlns="http://schemas.openxmlformats.org/package/2006/content-types">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22.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24.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9.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3.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24.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11.xml"/>
  <Override ContentType="application/vnd.openxmlformats-officedocument.presentationml.slide+xml" PartName="/ppt/slides/slide22.xml"/>
  <Override ContentType="application/vnd.openxmlformats-officedocument.presentationml.slide+xml" PartName="/ppt/slides/slide1.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3.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 id="275" r:id="rId25"/>
    <p:sldId id="276" r:id="rId26"/>
    <p:sldId id="277" r:id="rId27"/>
    <p:sldId id="278" r:id="rId28"/>
    <p:sldId id="279" r:id="rId29"/>
  </p:sldIdLst>
  <p:sldSz cy="51435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5.xml"/><Relationship Id="rId22" Type="http://schemas.openxmlformats.org/officeDocument/2006/relationships/slide" Target="slides/slide17.xml"/><Relationship Id="rId21" Type="http://schemas.openxmlformats.org/officeDocument/2006/relationships/slide" Target="slides/slide16.xml"/><Relationship Id="rId24" Type="http://schemas.openxmlformats.org/officeDocument/2006/relationships/slide" Target="slides/slide19.xml"/><Relationship Id="rId23" Type="http://schemas.openxmlformats.org/officeDocument/2006/relationships/slide" Target="slides/slide18.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26" Type="http://schemas.openxmlformats.org/officeDocument/2006/relationships/slide" Target="slides/slide21.xml"/><Relationship Id="rId25" Type="http://schemas.openxmlformats.org/officeDocument/2006/relationships/slide" Target="slides/slide20.xml"/><Relationship Id="rId28" Type="http://schemas.openxmlformats.org/officeDocument/2006/relationships/slide" Target="slides/slide23.xml"/><Relationship Id="rId27" Type="http://schemas.openxmlformats.org/officeDocument/2006/relationships/slide" Target="slides/slide22.xml"/><Relationship Id="rId5" Type="http://schemas.openxmlformats.org/officeDocument/2006/relationships/notesMaster" Target="notesMasters/notesMaster1.xml"/><Relationship Id="rId6" Type="http://schemas.openxmlformats.org/officeDocument/2006/relationships/slide" Target="slides/slide1.xml"/><Relationship Id="rId29" Type="http://schemas.openxmlformats.org/officeDocument/2006/relationships/slide" Target="slides/slide24.xml"/><Relationship Id="rId7" Type="http://schemas.openxmlformats.org/officeDocument/2006/relationships/slide" Target="slides/slide2.xml"/><Relationship Id="rId8" Type="http://schemas.openxmlformats.org/officeDocument/2006/relationships/slide" Target="slides/slide3.xml"/><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19" Type="http://schemas.openxmlformats.org/officeDocument/2006/relationships/slide" Target="slides/slide14.xml"/><Relationship Id="rId18"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 name="Shape 2"/>
        <p:cNvGrpSpPr/>
        <p:nvPr/>
      </p:nvGrpSpPr>
      <p:grpSpPr>
        <a:xfrm>
          <a:off x="0" y="0"/>
          <a:ext cx="0" cy="0"/>
          <a:chOff x="0" y="0"/>
          <a:chExt cx="0" cy="0"/>
        </a:xfrm>
      </p:grpSpPr>
      <p:sp>
        <p:nvSpPr>
          <p:cNvPr id="3" name="Shape 3"/>
          <p:cNvSpPr/>
          <p:nvPr>
            <p:ph idx="2" type="sldImg"/>
          </p:nvPr>
        </p:nvSpPr>
        <p:spPr>
          <a:xfrm>
            <a:off x="381300" y="685800"/>
            <a:ext cx="6096075"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Shape 4"/>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50" name="Shape 50"/>
        <p:cNvGrpSpPr/>
        <p:nvPr/>
      </p:nvGrpSpPr>
      <p:grpSpPr>
        <a:xfrm>
          <a:off x="0" y="0"/>
          <a:ext cx="0" cy="0"/>
          <a:chOff x="0" y="0"/>
          <a:chExt cx="0" cy="0"/>
        </a:xfrm>
      </p:grpSpPr>
      <p:sp>
        <p:nvSpPr>
          <p:cNvPr id="51" name="Shape 51"/>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52" name="Shape 52"/>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22" name="Shape 122"/>
        <p:cNvGrpSpPr/>
        <p:nvPr/>
      </p:nvGrpSpPr>
      <p:grpSpPr>
        <a:xfrm>
          <a:off x="0" y="0"/>
          <a:ext cx="0" cy="0"/>
          <a:chOff x="0" y="0"/>
          <a:chExt cx="0" cy="0"/>
        </a:xfrm>
      </p:grpSpPr>
      <p:sp>
        <p:nvSpPr>
          <p:cNvPr id="123" name="Shape 123"/>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24" name="Shape 124"/>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34" name="Shape 134"/>
        <p:cNvGrpSpPr/>
        <p:nvPr/>
      </p:nvGrpSpPr>
      <p:grpSpPr>
        <a:xfrm>
          <a:off x="0" y="0"/>
          <a:ext cx="0" cy="0"/>
          <a:chOff x="0" y="0"/>
          <a:chExt cx="0" cy="0"/>
        </a:xfrm>
      </p:grpSpPr>
      <p:sp>
        <p:nvSpPr>
          <p:cNvPr id="135" name="Shape 135"/>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36" name="Shape 136"/>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46" name="Shape 146"/>
        <p:cNvGrpSpPr/>
        <p:nvPr/>
      </p:nvGrpSpPr>
      <p:grpSpPr>
        <a:xfrm>
          <a:off x="0" y="0"/>
          <a:ext cx="0" cy="0"/>
          <a:chOff x="0" y="0"/>
          <a:chExt cx="0" cy="0"/>
        </a:xfrm>
      </p:grpSpPr>
      <p:sp>
        <p:nvSpPr>
          <p:cNvPr id="147" name="Shape 147"/>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48" name="Shape 148"/>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58" name="Shape 158"/>
        <p:cNvGrpSpPr/>
        <p:nvPr/>
      </p:nvGrpSpPr>
      <p:grpSpPr>
        <a:xfrm>
          <a:off x="0" y="0"/>
          <a:ext cx="0" cy="0"/>
          <a:chOff x="0" y="0"/>
          <a:chExt cx="0" cy="0"/>
        </a:xfrm>
      </p:grpSpPr>
      <p:sp>
        <p:nvSpPr>
          <p:cNvPr id="159" name="Shape 159"/>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60" name="Shape 160"/>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70" name="Shape 170"/>
        <p:cNvGrpSpPr/>
        <p:nvPr/>
      </p:nvGrpSpPr>
      <p:grpSpPr>
        <a:xfrm>
          <a:off x="0" y="0"/>
          <a:ext cx="0" cy="0"/>
          <a:chOff x="0" y="0"/>
          <a:chExt cx="0" cy="0"/>
        </a:xfrm>
      </p:grpSpPr>
      <p:sp>
        <p:nvSpPr>
          <p:cNvPr id="171" name="Shape 171"/>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72" name="Shape 172"/>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82" name="Shape 182"/>
        <p:cNvGrpSpPr/>
        <p:nvPr/>
      </p:nvGrpSpPr>
      <p:grpSpPr>
        <a:xfrm>
          <a:off x="0" y="0"/>
          <a:ext cx="0" cy="0"/>
          <a:chOff x="0" y="0"/>
          <a:chExt cx="0" cy="0"/>
        </a:xfrm>
      </p:grpSpPr>
      <p:sp>
        <p:nvSpPr>
          <p:cNvPr id="183" name="Shape 183"/>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84" name="Shape 184"/>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94" name="Shape 194"/>
        <p:cNvGrpSpPr/>
        <p:nvPr/>
      </p:nvGrpSpPr>
      <p:grpSpPr>
        <a:xfrm>
          <a:off x="0" y="0"/>
          <a:ext cx="0" cy="0"/>
          <a:chOff x="0" y="0"/>
          <a:chExt cx="0" cy="0"/>
        </a:xfrm>
      </p:grpSpPr>
      <p:sp>
        <p:nvSpPr>
          <p:cNvPr id="195" name="Shape 195"/>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96" name="Shape 196"/>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06" name="Shape 206"/>
        <p:cNvGrpSpPr/>
        <p:nvPr/>
      </p:nvGrpSpPr>
      <p:grpSpPr>
        <a:xfrm>
          <a:off x="0" y="0"/>
          <a:ext cx="0" cy="0"/>
          <a:chOff x="0" y="0"/>
          <a:chExt cx="0" cy="0"/>
        </a:xfrm>
      </p:grpSpPr>
      <p:sp>
        <p:nvSpPr>
          <p:cNvPr id="207" name="Shape 207"/>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08" name="Shape 208"/>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t/>
            </a: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18" name="Shape 218"/>
        <p:cNvGrpSpPr/>
        <p:nvPr/>
      </p:nvGrpSpPr>
      <p:grpSpPr>
        <a:xfrm>
          <a:off x="0" y="0"/>
          <a:ext cx="0" cy="0"/>
          <a:chOff x="0" y="0"/>
          <a:chExt cx="0" cy="0"/>
        </a:xfrm>
      </p:grpSpPr>
      <p:sp>
        <p:nvSpPr>
          <p:cNvPr id="219" name="Shape 219"/>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20" name="Shape 220"/>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t/>
            </a: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30" name="Shape 230"/>
        <p:cNvGrpSpPr/>
        <p:nvPr/>
      </p:nvGrpSpPr>
      <p:grpSpPr>
        <a:xfrm>
          <a:off x="0" y="0"/>
          <a:ext cx="0" cy="0"/>
          <a:chOff x="0" y="0"/>
          <a:chExt cx="0" cy="0"/>
        </a:xfrm>
      </p:grpSpPr>
      <p:sp>
        <p:nvSpPr>
          <p:cNvPr id="231" name="Shape 231"/>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32" name="Shape 232"/>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57" name="Shape 57"/>
        <p:cNvGrpSpPr/>
        <p:nvPr/>
      </p:nvGrpSpPr>
      <p:grpSpPr>
        <a:xfrm>
          <a:off x="0" y="0"/>
          <a:ext cx="0" cy="0"/>
          <a:chOff x="0" y="0"/>
          <a:chExt cx="0" cy="0"/>
        </a:xfrm>
      </p:grpSpPr>
      <p:sp>
        <p:nvSpPr>
          <p:cNvPr id="58" name="Shape 58"/>
          <p:cNvSpPr/>
          <p:nvPr>
            <p:ph idx="2" type="sldImg"/>
          </p:nvPr>
        </p:nvSpPr>
        <p:spPr>
          <a:xfrm>
            <a:off x="381300" y="685800"/>
            <a:ext cx="6096075" cy="3429000"/>
          </a:xfrm>
          <a:custGeom>
            <a:pathLst>
              <a:path extrusionOk="0" h="120000" w="120000">
                <a:moveTo>
                  <a:pt x="0" y="0"/>
                </a:moveTo>
                <a:lnTo>
                  <a:pt x="120000" y="0"/>
                </a:lnTo>
                <a:lnTo>
                  <a:pt x="120000" y="120000"/>
                </a:lnTo>
                <a:lnTo>
                  <a:pt x="0" y="120000"/>
                </a:lnTo>
                <a:close/>
              </a:path>
            </a:pathLst>
          </a:custGeom>
        </p:spPr>
      </p:sp>
      <p:sp>
        <p:nvSpPr>
          <p:cNvPr id="59" name="Shape 59"/>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37" name="Shape 237"/>
        <p:cNvGrpSpPr/>
        <p:nvPr/>
      </p:nvGrpSpPr>
      <p:grpSpPr>
        <a:xfrm>
          <a:off x="0" y="0"/>
          <a:ext cx="0" cy="0"/>
          <a:chOff x="0" y="0"/>
          <a:chExt cx="0" cy="0"/>
        </a:xfrm>
      </p:grpSpPr>
      <p:sp>
        <p:nvSpPr>
          <p:cNvPr id="238" name="Shape 238"/>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39" name="Shape 239"/>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44" name="Shape 244"/>
        <p:cNvGrpSpPr/>
        <p:nvPr/>
      </p:nvGrpSpPr>
      <p:grpSpPr>
        <a:xfrm>
          <a:off x="0" y="0"/>
          <a:ext cx="0" cy="0"/>
          <a:chOff x="0" y="0"/>
          <a:chExt cx="0" cy="0"/>
        </a:xfrm>
      </p:grpSpPr>
      <p:sp>
        <p:nvSpPr>
          <p:cNvPr id="245" name="Shape 245"/>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46" name="Shape 246"/>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51" name="Shape 251"/>
        <p:cNvGrpSpPr/>
        <p:nvPr/>
      </p:nvGrpSpPr>
      <p:grpSpPr>
        <a:xfrm>
          <a:off x="0" y="0"/>
          <a:ext cx="0" cy="0"/>
          <a:chOff x="0" y="0"/>
          <a:chExt cx="0" cy="0"/>
        </a:xfrm>
      </p:grpSpPr>
      <p:sp>
        <p:nvSpPr>
          <p:cNvPr id="252" name="Shape 252"/>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53" name="Shape 253"/>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58" name="Shape 258"/>
        <p:cNvGrpSpPr/>
        <p:nvPr/>
      </p:nvGrpSpPr>
      <p:grpSpPr>
        <a:xfrm>
          <a:off x="0" y="0"/>
          <a:ext cx="0" cy="0"/>
          <a:chOff x="0" y="0"/>
          <a:chExt cx="0" cy="0"/>
        </a:xfrm>
      </p:grpSpPr>
      <p:sp>
        <p:nvSpPr>
          <p:cNvPr id="259" name="Shape 259"/>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60" name="Shape 260"/>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65" name="Shape 265"/>
        <p:cNvGrpSpPr/>
        <p:nvPr/>
      </p:nvGrpSpPr>
      <p:grpSpPr>
        <a:xfrm>
          <a:off x="0" y="0"/>
          <a:ext cx="0" cy="0"/>
          <a:chOff x="0" y="0"/>
          <a:chExt cx="0" cy="0"/>
        </a:xfrm>
      </p:grpSpPr>
      <p:sp>
        <p:nvSpPr>
          <p:cNvPr id="266" name="Shape 266"/>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67" name="Shape 267"/>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64" name="Shape 64"/>
        <p:cNvGrpSpPr/>
        <p:nvPr/>
      </p:nvGrpSpPr>
      <p:grpSpPr>
        <a:xfrm>
          <a:off x="0" y="0"/>
          <a:ext cx="0" cy="0"/>
          <a:chOff x="0" y="0"/>
          <a:chExt cx="0" cy="0"/>
        </a:xfrm>
      </p:grpSpPr>
      <p:sp>
        <p:nvSpPr>
          <p:cNvPr id="65" name="Shape 65"/>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66" name="Shape 66"/>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71" name="Shape 71"/>
        <p:cNvGrpSpPr/>
        <p:nvPr/>
      </p:nvGrpSpPr>
      <p:grpSpPr>
        <a:xfrm>
          <a:off x="0" y="0"/>
          <a:ext cx="0" cy="0"/>
          <a:chOff x="0" y="0"/>
          <a:chExt cx="0" cy="0"/>
        </a:xfrm>
      </p:grpSpPr>
      <p:sp>
        <p:nvSpPr>
          <p:cNvPr id="72" name="Shape 72"/>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73" name="Shape 73"/>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78" name="Shape 78"/>
        <p:cNvGrpSpPr/>
        <p:nvPr/>
      </p:nvGrpSpPr>
      <p:grpSpPr>
        <a:xfrm>
          <a:off x="0" y="0"/>
          <a:ext cx="0" cy="0"/>
          <a:chOff x="0" y="0"/>
          <a:chExt cx="0" cy="0"/>
        </a:xfrm>
      </p:grpSpPr>
      <p:sp>
        <p:nvSpPr>
          <p:cNvPr id="79" name="Shape 79"/>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80" name="Shape 80"/>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s-419"/>
              <a:t>agregar una metodología. Cómo se llegaron a esas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90" name="Shape 90"/>
        <p:cNvGrpSpPr/>
        <p:nvPr/>
      </p:nvGrpSpPr>
      <p:grpSpPr>
        <a:xfrm>
          <a:off x="0" y="0"/>
          <a:ext cx="0" cy="0"/>
          <a:chOff x="0" y="0"/>
          <a:chExt cx="0" cy="0"/>
        </a:xfrm>
      </p:grpSpPr>
      <p:sp>
        <p:nvSpPr>
          <p:cNvPr id="91" name="Shape 91"/>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92" name="Shape 92"/>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96" name="Shape 96"/>
        <p:cNvGrpSpPr/>
        <p:nvPr/>
      </p:nvGrpSpPr>
      <p:grpSpPr>
        <a:xfrm>
          <a:off x="0" y="0"/>
          <a:ext cx="0" cy="0"/>
          <a:chOff x="0" y="0"/>
          <a:chExt cx="0" cy="0"/>
        </a:xfrm>
      </p:grpSpPr>
      <p:sp>
        <p:nvSpPr>
          <p:cNvPr id="97" name="Shape 97"/>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98" name="Shape 98"/>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03" name="Shape 103"/>
        <p:cNvGrpSpPr/>
        <p:nvPr/>
      </p:nvGrpSpPr>
      <p:grpSpPr>
        <a:xfrm>
          <a:off x="0" y="0"/>
          <a:ext cx="0" cy="0"/>
          <a:chOff x="0" y="0"/>
          <a:chExt cx="0" cy="0"/>
        </a:xfrm>
      </p:grpSpPr>
      <p:sp>
        <p:nvSpPr>
          <p:cNvPr id="104" name="Shape 104"/>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05" name="Shape 105"/>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10" name="Shape 110"/>
        <p:cNvGrpSpPr/>
        <p:nvPr/>
      </p:nvGrpSpPr>
      <p:grpSpPr>
        <a:xfrm>
          <a:off x="0" y="0"/>
          <a:ext cx="0" cy="0"/>
          <a:chOff x="0" y="0"/>
          <a:chExt cx="0" cy="0"/>
        </a:xfrm>
      </p:grpSpPr>
      <p:sp>
        <p:nvSpPr>
          <p:cNvPr id="111" name="Shape 111"/>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12" name="Shape 112"/>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slide" type="title">
  <p:cSld name="TITLE">
    <p:spTree>
      <p:nvGrpSpPr>
        <p:cNvPr id="9" name="Shape 9"/>
        <p:cNvGrpSpPr/>
        <p:nvPr/>
      </p:nvGrpSpPr>
      <p:grpSpPr>
        <a:xfrm>
          <a:off x="0" y="0"/>
          <a:ext cx="0" cy="0"/>
          <a:chOff x="0" y="0"/>
          <a:chExt cx="0" cy="0"/>
        </a:xfrm>
      </p:grpSpPr>
      <p:sp>
        <p:nvSpPr>
          <p:cNvPr id="10" name="Shape 10"/>
          <p:cNvSpPr txBox="1"/>
          <p:nvPr>
            <p:ph type="ctrTitle"/>
          </p:nvPr>
        </p:nvSpPr>
        <p:spPr>
          <a:xfrm>
            <a:off x="311708" y="744575"/>
            <a:ext cx="8520600" cy="2052600"/>
          </a:xfrm>
          <a:prstGeom prst="rect">
            <a:avLst/>
          </a:prstGeom>
        </p:spPr>
        <p:txBody>
          <a:bodyPr anchorCtr="0" anchor="b" bIns="91425" lIns="91425" spcFirstLastPara="1" rIns="91425" wrap="square" tIns="91425"/>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Shape 11"/>
          <p:cNvSpPr txBox="1"/>
          <p:nvPr>
            <p:ph idx="1" type="subTitle"/>
          </p:nvPr>
        </p:nvSpPr>
        <p:spPr>
          <a:xfrm>
            <a:off x="311700" y="2834125"/>
            <a:ext cx="8520600" cy="792600"/>
          </a:xfrm>
          <a:prstGeom prst="rect">
            <a:avLst/>
          </a:prstGeom>
        </p:spPr>
        <p:txBody>
          <a:bodyPr anchorCtr="0" anchor="t" bIns="91425" lIns="91425" spcFirstLastPara="1" rIns="91425" wrap="square" tIns="91425"/>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Shape 1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s-419"/>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ig number">
  <p:cSld name="BIG_NUMBER">
    <p:spTree>
      <p:nvGrpSpPr>
        <p:cNvPr id="44" name="Shape 44"/>
        <p:cNvGrpSpPr/>
        <p:nvPr/>
      </p:nvGrpSpPr>
      <p:grpSpPr>
        <a:xfrm>
          <a:off x="0" y="0"/>
          <a:ext cx="0" cy="0"/>
          <a:chOff x="0" y="0"/>
          <a:chExt cx="0" cy="0"/>
        </a:xfrm>
      </p:grpSpPr>
      <p:sp>
        <p:nvSpPr>
          <p:cNvPr id="45" name="Shape 45"/>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Shape 46"/>
          <p:cNvSpPr txBox="1"/>
          <p:nvPr>
            <p:ph idx="1" type="body"/>
          </p:nvPr>
        </p:nvSpPr>
        <p:spPr>
          <a:xfrm>
            <a:off x="311700" y="3152225"/>
            <a:ext cx="8520600" cy="1300800"/>
          </a:xfrm>
          <a:prstGeom prst="rect">
            <a:avLst/>
          </a:prstGeom>
        </p:spPr>
        <p:txBody>
          <a:bodyPr anchorCtr="0" anchor="t" bIns="91425" lIns="91425" spcFirstLastPara="1" rIns="91425" wrap="square" tIns="91425"/>
          <a:lstStyle>
            <a:lvl1pPr indent="-342900" lvl="0" marL="457200" algn="ctr">
              <a:spcBef>
                <a:spcPts val="0"/>
              </a:spcBef>
              <a:spcAft>
                <a:spcPts val="0"/>
              </a:spcAft>
              <a:buSzPts val="1800"/>
              <a:buChar char="●"/>
              <a:defRPr/>
            </a:lvl1pPr>
            <a:lvl2pPr indent="-317500" lvl="1" marL="914400" algn="ctr">
              <a:spcBef>
                <a:spcPts val="1600"/>
              </a:spcBef>
              <a:spcAft>
                <a:spcPts val="0"/>
              </a:spcAft>
              <a:buSzPts val="1400"/>
              <a:buChar char="○"/>
              <a:defRPr/>
            </a:lvl2pPr>
            <a:lvl3pPr indent="-317500" lvl="2" marL="1371600" algn="ctr">
              <a:spcBef>
                <a:spcPts val="1600"/>
              </a:spcBef>
              <a:spcAft>
                <a:spcPts val="0"/>
              </a:spcAft>
              <a:buSzPts val="1400"/>
              <a:buChar char="■"/>
              <a:defRPr/>
            </a:lvl3pPr>
            <a:lvl4pPr indent="-317500" lvl="3" marL="1828800" algn="ctr">
              <a:spcBef>
                <a:spcPts val="1600"/>
              </a:spcBef>
              <a:spcAft>
                <a:spcPts val="0"/>
              </a:spcAft>
              <a:buSzPts val="1400"/>
              <a:buChar char="●"/>
              <a:defRPr/>
            </a:lvl4pPr>
            <a:lvl5pPr indent="-317500" lvl="4" marL="2286000" algn="ctr">
              <a:spcBef>
                <a:spcPts val="1600"/>
              </a:spcBef>
              <a:spcAft>
                <a:spcPts val="0"/>
              </a:spcAft>
              <a:buSzPts val="1400"/>
              <a:buChar char="○"/>
              <a:defRPr/>
            </a:lvl5pPr>
            <a:lvl6pPr indent="-317500" lvl="5" marL="2743200" algn="ctr">
              <a:spcBef>
                <a:spcPts val="1600"/>
              </a:spcBef>
              <a:spcAft>
                <a:spcPts val="0"/>
              </a:spcAft>
              <a:buSzPts val="1400"/>
              <a:buChar char="■"/>
              <a:defRPr/>
            </a:lvl6pPr>
            <a:lvl7pPr indent="-317500" lvl="6" marL="3200400" algn="ctr">
              <a:spcBef>
                <a:spcPts val="1600"/>
              </a:spcBef>
              <a:spcAft>
                <a:spcPts val="0"/>
              </a:spcAft>
              <a:buSzPts val="1400"/>
              <a:buChar char="●"/>
              <a:defRPr/>
            </a:lvl7pPr>
            <a:lvl8pPr indent="-317500" lvl="7" marL="3657600" algn="ctr">
              <a:spcBef>
                <a:spcPts val="1600"/>
              </a:spcBef>
              <a:spcAft>
                <a:spcPts val="0"/>
              </a:spcAft>
              <a:buSzPts val="1400"/>
              <a:buChar char="○"/>
              <a:defRPr/>
            </a:lvl8pPr>
            <a:lvl9pPr indent="-317500" lvl="8" marL="4114800" algn="ctr">
              <a:spcBef>
                <a:spcPts val="1600"/>
              </a:spcBef>
              <a:spcAft>
                <a:spcPts val="1600"/>
              </a:spcAft>
              <a:buSzPts val="1400"/>
              <a:buChar char="■"/>
              <a:defRPr/>
            </a:lvl9pPr>
          </a:lstStyle>
          <a:p/>
        </p:txBody>
      </p:sp>
      <p:sp>
        <p:nvSpPr>
          <p:cNvPr id="47" name="Shape 4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s-419"/>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lank" type="blank">
  <p:cSld name="BLANK">
    <p:spTree>
      <p:nvGrpSpPr>
        <p:cNvPr id="48" name="Shape 48"/>
        <p:cNvGrpSpPr/>
        <p:nvPr/>
      </p:nvGrpSpPr>
      <p:grpSpPr>
        <a:xfrm>
          <a:off x="0" y="0"/>
          <a:ext cx="0" cy="0"/>
          <a:chOff x="0" y="0"/>
          <a:chExt cx="0" cy="0"/>
        </a:xfrm>
      </p:grpSpPr>
      <p:sp>
        <p:nvSpPr>
          <p:cNvPr id="49" name="Shape 4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s-419"/>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header" type="secHead">
  <p:cSld name="SECTION_HEADER">
    <p:spTree>
      <p:nvGrpSpPr>
        <p:cNvPr id="13" name="Shape 13"/>
        <p:cNvGrpSpPr/>
        <p:nvPr/>
      </p:nvGrpSpPr>
      <p:grpSpPr>
        <a:xfrm>
          <a:off x="0" y="0"/>
          <a:ext cx="0" cy="0"/>
          <a:chOff x="0" y="0"/>
          <a:chExt cx="0" cy="0"/>
        </a:xfrm>
      </p:grpSpPr>
      <p:sp>
        <p:nvSpPr>
          <p:cNvPr id="14" name="Shape 14"/>
          <p:cNvSpPr txBox="1"/>
          <p:nvPr>
            <p:ph type="title"/>
          </p:nvPr>
        </p:nvSpPr>
        <p:spPr>
          <a:xfrm>
            <a:off x="311700" y="2150850"/>
            <a:ext cx="8520600" cy="841800"/>
          </a:xfrm>
          <a:prstGeom prst="rect">
            <a:avLst/>
          </a:prstGeom>
        </p:spPr>
        <p:txBody>
          <a:bodyPr anchorCtr="0" anchor="ctr" bIns="91425" lIns="91425" spcFirstLastPara="1" rIns="91425" wrap="square" tIns="91425"/>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Shape 1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s-419"/>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body" type="tx">
  <p:cSld name="TITLE_AND_BODY">
    <p:spTree>
      <p:nvGrpSpPr>
        <p:cNvPr id="16" name="Shape 16"/>
        <p:cNvGrpSpPr/>
        <p:nvPr/>
      </p:nvGrpSpPr>
      <p:grpSpPr>
        <a:xfrm>
          <a:off x="0" y="0"/>
          <a:ext cx="0" cy="0"/>
          <a:chOff x="0" y="0"/>
          <a:chExt cx="0" cy="0"/>
        </a:xfrm>
      </p:grpSpPr>
      <p:sp>
        <p:nvSpPr>
          <p:cNvPr id="17" name="Shape 17"/>
          <p:cNvSpPr txBox="1"/>
          <p:nvPr>
            <p:ph type="title"/>
          </p:nvPr>
        </p:nvSpPr>
        <p:spPr>
          <a:xfrm>
            <a:off x="311700" y="445025"/>
            <a:ext cx="8520600" cy="572700"/>
          </a:xfrm>
          <a:prstGeom prst="rect">
            <a:avLst/>
          </a:prstGeom>
        </p:spPr>
        <p:txBody>
          <a:bodyPr anchorCtr="0" anchor="t" bIns="91425" lIns="91425" spcFirstLastPara="1" rIns="91425" wrap="square" tIns="91425"/>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Shape 18"/>
          <p:cNvSpPr txBox="1"/>
          <p:nvPr>
            <p:ph idx="1" type="body"/>
          </p:nvPr>
        </p:nvSpPr>
        <p:spPr>
          <a:xfrm>
            <a:off x="311700" y="1152475"/>
            <a:ext cx="8520600" cy="3416400"/>
          </a:xfrm>
          <a:prstGeom prst="rect">
            <a:avLst/>
          </a:prstGeom>
        </p:spPr>
        <p:txBody>
          <a:bodyPr anchorCtr="0" anchor="t" bIns="91425" lIns="91425" spcFirstLastPara="1" rIns="91425" wrap="square" tIns="91425"/>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19" name="Shape 1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s-419"/>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two columns" type="twoColTx">
  <p:cSld name="TITLE_AND_TWO_COLUMNS">
    <p:spTree>
      <p:nvGrpSpPr>
        <p:cNvPr id="20" name="Shape 20"/>
        <p:cNvGrpSpPr/>
        <p:nvPr/>
      </p:nvGrpSpPr>
      <p:grpSpPr>
        <a:xfrm>
          <a:off x="0" y="0"/>
          <a:ext cx="0" cy="0"/>
          <a:chOff x="0" y="0"/>
          <a:chExt cx="0" cy="0"/>
        </a:xfrm>
      </p:grpSpPr>
      <p:sp>
        <p:nvSpPr>
          <p:cNvPr id="21" name="Shape 21"/>
          <p:cNvSpPr txBox="1"/>
          <p:nvPr>
            <p:ph type="title"/>
          </p:nvPr>
        </p:nvSpPr>
        <p:spPr>
          <a:xfrm>
            <a:off x="311700" y="445025"/>
            <a:ext cx="8520600" cy="572700"/>
          </a:xfrm>
          <a:prstGeom prst="rect">
            <a:avLst/>
          </a:prstGeom>
        </p:spPr>
        <p:txBody>
          <a:bodyPr anchorCtr="0" anchor="t" bIns="91425" lIns="91425" spcFirstLastPara="1" rIns="91425" wrap="square" tIns="91425"/>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Shape 22"/>
          <p:cNvSpPr txBox="1"/>
          <p:nvPr>
            <p:ph idx="1" type="body"/>
          </p:nvPr>
        </p:nvSpPr>
        <p:spPr>
          <a:xfrm>
            <a:off x="311700" y="1152475"/>
            <a:ext cx="3999900" cy="3416400"/>
          </a:xfrm>
          <a:prstGeom prst="rect">
            <a:avLst/>
          </a:prstGeom>
        </p:spPr>
        <p:txBody>
          <a:bodyPr anchorCtr="0" anchor="t" bIns="91425" lIns="91425" spcFirstLastPara="1" rIns="91425" wrap="square" tIns="91425"/>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3" name="Shape 23"/>
          <p:cNvSpPr txBox="1"/>
          <p:nvPr>
            <p:ph idx="2" type="body"/>
          </p:nvPr>
        </p:nvSpPr>
        <p:spPr>
          <a:xfrm>
            <a:off x="4832400" y="1152475"/>
            <a:ext cx="3999900" cy="3416400"/>
          </a:xfrm>
          <a:prstGeom prst="rect">
            <a:avLst/>
          </a:prstGeom>
        </p:spPr>
        <p:txBody>
          <a:bodyPr anchorCtr="0" anchor="t" bIns="91425" lIns="91425" spcFirstLastPara="1" rIns="91425" wrap="square" tIns="91425"/>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4" name="Shape 2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s-419"/>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only" type="titleOnly">
  <p:cSld name="TITLE_ONLY">
    <p:spTree>
      <p:nvGrpSpPr>
        <p:cNvPr id="25" name="Shape 25"/>
        <p:cNvGrpSpPr/>
        <p:nvPr/>
      </p:nvGrpSpPr>
      <p:grpSpPr>
        <a:xfrm>
          <a:off x="0" y="0"/>
          <a:ext cx="0" cy="0"/>
          <a:chOff x="0" y="0"/>
          <a:chExt cx="0" cy="0"/>
        </a:xfrm>
      </p:grpSpPr>
      <p:sp>
        <p:nvSpPr>
          <p:cNvPr id="26" name="Shape 26"/>
          <p:cNvSpPr txBox="1"/>
          <p:nvPr>
            <p:ph type="title"/>
          </p:nvPr>
        </p:nvSpPr>
        <p:spPr>
          <a:xfrm>
            <a:off x="311700" y="445025"/>
            <a:ext cx="8520600" cy="572700"/>
          </a:xfrm>
          <a:prstGeom prst="rect">
            <a:avLst/>
          </a:prstGeom>
        </p:spPr>
        <p:txBody>
          <a:bodyPr anchorCtr="0" anchor="t" bIns="91425" lIns="91425" spcFirstLastPara="1" rIns="91425" wrap="square" tIns="91425"/>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Shape 2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s-419"/>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One column text">
  <p:cSld name="ONE_COLUMN_TEXT">
    <p:spTree>
      <p:nvGrpSpPr>
        <p:cNvPr id="28" name="Shape 28"/>
        <p:cNvGrpSpPr/>
        <p:nvPr/>
      </p:nvGrpSpPr>
      <p:grpSpPr>
        <a:xfrm>
          <a:off x="0" y="0"/>
          <a:ext cx="0" cy="0"/>
          <a:chOff x="0" y="0"/>
          <a:chExt cx="0" cy="0"/>
        </a:xfrm>
      </p:grpSpPr>
      <p:sp>
        <p:nvSpPr>
          <p:cNvPr id="29" name="Shape 29"/>
          <p:cNvSpPr txBox="1"/>
          <p:nvPr>
            <p:ph type="title"/>
          </p:nvPr>
        </p:nvSpPr>
        <p:spPr>
          <a:xfrm>
            <a:off x="311700" y="555600"/>
            <a:ext cx="2808000" cy="755700"/>
          </a:xfrm>
          <a:prstGeom prst="rect">
            <a:avLst/>
          </a:prstGeom>
        </p:spPr>
        <p:txBody>
          <a:bodyPr anchorCtr="0" anchor="b" bIns="91425" lIns="91425" spcFirstLastPara="1" rIns="91425" wrap="square" tIns="91425"/>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Shape 30"/>
          <p:cNvSpPr txBox="1"/>
          <p:nvPr>
            <p:ph idx="1" type="body"/>
          </p:nvPr>
        </p:nvSpPr>
        <p:spPr>
          <a:xfrm>
            <a:off x="311700" y="1389600"/>
            <a:ext cx="2808000" cy="3179400"/>
          </a:xfrm>
          <a:prstGeom prst="rect">
            <a:avLst/>
          </a:prstGeom>
        </p:spPr>
        <p:txBody>
          <a:bodyPr anchorCtr="0" anchor="t" bIns="91425" lIns="91425" spcFirstLastPara="1" rIns="91425" wrap="square" tIns="91425"/>
          <a:lstStyle>
            <a:lvl1pPr indent="-304800" lvl="0" marL="457200">
              <a:spcBef>
                <a:spcPts val="0"/>
              </a:spcBef>
              <a:spcAft>
                <a:spcPts val="0"/>
              </a:spcAft>
              <a:buSzPts val="1200"/>
              <a:buChar char="●"/>
              <a:defRPr sz="12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31" name="Shape 3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s-419"/>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Main point">
  <p:cSld name="MAIN_POINT">
    <p:spTree>
      <p:nvGrpSpPr>
        <p:cNvPr id="32" name="Shape 32"/>
        <p:cNvGrpSpPr/>
        <p:nvPr/>
      </p:nvGrpSpPr>
      <p:grpSpPr>
        <a:xfrm>
          <a:off x="0" y="0"/>
          <a:ext cx="0" cy="0"/>
          <a:chOff x="0" y="0"/>
          <a:chExt cx="0" cy="0"/>
        </a:xfrm>
      </p:grpSpPr>
      <p:sp>
        <p:nvSpPr>
          <p:cNvPr id="33" name="Shape 33"/>
          <p:cNvSpPr txBox="1"/>
          <p:nvPr>
            <p:ph type="title"/>
          </p:nvPr>
        </p:nvSpPr>
        <p:spPr>
          <a:xfrm>
            <a:off x="490250" y="450150"/>
            <a:ext cx="6367800" cy="4090800"/>
          </a:xfrm>
          <a:prstGeom prst="rect">
            <a:avLst/>
          </a:prstGeom>
        </p:spPr>
        <p:txBody>
          <a:bodyPr anchorCtr="0" anchor="ctr" bIns="91425" lIns="91425" spcFirstLastPara="1" rIns="91425" wrap="square" tIns="91425"/>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Shape 3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s-419"/>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title and description">
  <p:cSld name="SECTION_TITLE_AND_DESCRIPTION">
    <p:spTree>
      <p:nvGrpSpPr>
        <p:cNvPr id="35" name="Shape 35"/>
        <p:cNvGrpSpPr/>
        <p:nvPr/>
      </p:nvGrpSpPr>
      <p:grpSpPr>
        <a:xfrm>
          <a:off x="0" y="0"/>
          <a:ext cx="0" cy="0"/>
          <a:chOff x="0" y="0"/>
          <a:chExt cx="0" cy="0"/>
        </a:xfrm>
      </p:grpSpPr>
      <p:sp>
        <p:nvSpPr>
          <p:cNvPr id="36" name="Shape 36"/>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37" name="Shape 37"/>
          <p:cNvSpPr txBox="1"/>
          <p:nvPr>
            <p:ph type="title"/>
          </p:nvPr>
        </p:nvSpPr>
        <p:spPr>
          <a:xfrm>
            <a:off x="265500" y="1233175"/>
            <a:ext cx="4045200" cy="1482300"/>
          </a:xfrm>
          <a:prstGeom prst="rect">
            <a:avLst/>
          </a:prstGeom>
        </p:spPr>
        <p:txBody>
          <a:bodyPr anchorCtr="0" anchor="b" bIns="91425" lIns="91425" spcFirstLastPara="1" rIns="91425" wrap="square" tIns="91425"/>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Shape 38"/>
          <p:cNvSpPr txBox="1"/>
          <p:nvPr>
            <p:ph idx="1" type="subTitle"/>
          </p:nvPr>
        </p:nvSpPr>
        <p:spPr>
          <a:xfrm>
            <a:off x="265500" y="2803075"/>
            <a:ext cx="4045200" cy="1235100"/>
          </a:xfrm>
          <a:prstGeom prst="rect">
            <a:avLst/>
          </a:prstGeom>
        </p:spPr>
        <p:txBody>
          <a:bodyPr anchorCtr="0" anchor="t" bIns="91425" lIns="91425" spcFirstLastPara="1" rIns="91425" wrap="square" tIns="91425"/>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Shape 39"/>
          <p:cNvSpPr txBox="1"/>
          <p:nvPr>
            <p:ph idx="2" type="body"/>
          </p:nvPr>
        </p:nvSpPr>
        <p:spPr>
          <a:xfrm>
            <a:off x="4939500" y="724075"/>
            <a:ext cx="3837000" cy="3695100"/>
          </a:xfrm>
          <a:prstGeom prst="rect">
            <a:avLst/>
          </a:prstGeom>
        </p:spPr>
        <p:txBody>
          <a:bodyPr anchorCtr="0" anchor="ctr" bIns="91425" lIns="91425" spcFirstLastPara="1" rIns="91425" wrap="square" tIns="91425"/>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40" name="Shape 4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s-419"/>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aption">
  <p:cSld name="CAPTION_ONLY">
    <p:spTree>
      <p:nvGrpSpPr>
        <p:cNvPr id="41" name="Shape 41"/>
        <p:cNvGrpSpPr/>
        <p:nvPr/>
      </p:nvGrpSpPr>
      <p:grpSpPr>
        <a:xfrm>
          <a:off x="0" y="0"/>
          <a:ext cx="0" cy="0"/>
          <a:chOff x="0" y="0"/>
          <a:chExt cx="0" cy="0"/>
        </a:xfrm>
      </p:grpSpPr>
      <p:sp>
        <p:nvSpPr>
          <p:cNvPr id="42" name="Shape 42"/>
          <p:cNvSpPr txBox="1"/>
          <p:nvPr>
            <p:ph idx="1" type="body"/>
          </p:nvPr>
        </p:nvSpPr>
        <p:spPr>
          <a:xfrm>
            <a:off x="311700" y="4230575"/>
            <a:ext cx="5998800" cy="605100"/>
          </a:xfrm>
          <a:prstGeom prst="rect">
            <a:avLst/>
          </a:prstGeom>
        </p:spPr>
        <p:txBody>
          <a:bodyPr anchorCtr="0" anchor="ctr" bIns="91425" lIns="91425" spcFirstLastPara="1" rIns="91425" wrap="square" tIns="91425"/>
          <a:lstStyle>
            <a:lvl1pPr indent="-228600" lvl="0" marL="457200">
              <a:lnSpc>
                <a:spcPct val="100000"/>
              </a:lnSpc>
              <a:spcBef>
                <a:spcPts val="0"/>
              </a:spcBef>
              <a:spcAft>
                <a:spcPts val="0"/>
              </a:spcAft>
              <a:buSzPts val="1800"/>
              <a:buNone/>
              <a:defRPr/>
            </a:lvl1pPr>
          </a:lstStyle>
          <a:p/>
        </p:txBody>
      </p:sp>
      <p:sp>
        <p:nvSpPr>
          <p:cNvPr id="43" name="Shape 4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s-419"/>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simple-light-2">
    <p:bg>
      <p:bgPr>
        <a:solidFill>
          <a:schemeClr val="lt1"/>
        </a:solidFill>
      </p:bgPr>
    </p:bg>
    <p:spTree>
      <p:nvGrpSpPr>
        <p:cNvPr id="5" name="Shape 5"/>
        <p:cNvGrpSpPr/>
        <p:nvPr/>
      </p:nvGrpSpPr>
      <p:grpSpPr>
        <a:xfrm>
          <a:off x="0" y="0"/>
          <a:ext cx="0" cy="0"/>
          <a:chOff x="0" y="0"/>
          <a:chExt cx="0" cy="0"/>
        </a:xfrm>
      </p:grpSpPr>
      <p:sp>
        <p:nvSpPr>
          <p:cNvPr id="6" name="Shape 6"/>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Shape 7"/>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1600"/>
              </a:spcBef>
              <a:spcAft>
                <a:spcPts val="0"/>
              </a:spcAft>
              <a:buClr>
                <a:schemeClr val="dk2"/>
              </a:buClr>
              <a:buSzPts val="1400"/>
              <a:buChar char="○"/>
              <a:defRPr>
                <a:solidFill>
                  <a:schemeClr val="dk2"/>
                </a:solidFill>
              </a:defRPr>
            </a:lvl2pPr>
            <a:lvl3pPr indent="-317500" lvl="2" marL="1371600">
              <a:lnSpc>
                <a:spcPct val="115000"/>
              </a:lnSpc>
              <a:spcBef>
                <a:spcPts val="1600"/>
              </a:spcBef>
              <a:spcAft>
                <a:spcPts val="0"/>
              </a:spcAft>
              <a:buClr>
                <a:schemeClr val="dk2"/>
              </a:buClr>
              <a:buSzPts val="1400"/>
              <a:buChar char="■"/>
              <a:defRPr>
                <a:solidFill>
                  <a:schemeClr val="dk2"/>
                </a:solidFill>
              </a:defRPr>
            </a:lvl3pPr>
            <a:lvl4pPr indent="-317500" lvl="3" marL="1828800">
              <a:lnSpc>
                <a:spcPct val="115000"/>
              </a:lnSpc>
              <a:spcBef>
                <a:spcPts val="1600"/>
              </a:spcBef>
              <a:spcAft>
                <a:spcPts val="0"/>
              </a:spcAft>
              <a:buClr>
                <a:schemeClr val="dk2"/>
              </a:buClr>
              <a:buSzPts val="1400"/>
              <a:buChar char="●"/>
              <a:defRPr>
                <a:solidFill>
                  <a:schemeClr val="dk2"/>
                </a:solidFill>
              </a:defRPr>
            </a:lvl4pPr>
            <a:lvl5pPr indent="-317500" lvl="4" marL="2286000">
              <a:lnSpc>
                <a:spcPct val="115000"/>
              </a:lnSpc>
              <a:spcBef>
                <a:spcPts val="1600"/>
              </a:spcBef>
              <a:spcAft>
                <a:spcPts val="0"/>
              </a:spcAft>
              <a:buClr>
                <a:schemeClr val="dk2"/>
              </a:buClr>
              <a:buSzPts val="1400"/>
              <a:buChar char="○"/>
              <a:defRPr>
                <a:solidFill>
                  <a:schemeClr val="dk2"/>
                </a:solidFill>
              </a:defRPr>
            </a:lvl5pPr>
            <a:lvl6pPr indent="-317500" lvl="5" marL="2743200">
              <a:lnSpc>
                <a:spcPct val="115000"/>
              </a:lnSpc>
              <a:spcBef>
                <a:spcPts val="1600"/>
              </a:spcBef>
              <a:spcAft>
                <a:spcPts val="0"/>
              </a:spcAft>
              <a:buClr>
                <a:schemeClr val="dk2"/>
              </a:buClr>
              <a:buSzPts val="1400"/>
              <a:buChar char="■"/>
              <a:defRPr>
                <a:solidFill>
                  <a:schemeClr val="dk2"/>
                </a:solidFill>
              </a:defRPr>
            </a:lvl6pPr>
            <a:lvl7pPr indent="-317500" lvl="6" marL="3200400">
              <a:lnSpc>
                <a:spcPct val="115000"/>
              </a:lnSpc>
              <a:spcBef>
                <a:spcPts val="1600"/>
              </a:spcBef>
              <a:spcAft>
                <a:spcPts val="0"/>
              </a:spcAft>
              <a:buClr>
                <a:schemeClr val="dk2"/>
              </a:buClr>
              <a:buSzPts val="1400"/>
              <a:buChar char="●"/>
              <a:defRPr>
                <a:solidFill>
                  <a:schemeClr val="dk2"/>
                </a:solidFill>
              </a:defRPr>
            </a:lvl7pPr>
            <a:lvl8pPr indent="-317500" lvl="7" marL="3657600">
              <a:lnSpc>
                <a:spcPct val="115000"/>
              </a:lnSpc>
              <a:spcBef>
                <a:spcPts val="1600"/>
              </a:spcBef>
              <a:spcAft>
                <a:spcPts val="0"/>
              </a:spcAft>
              <a:buClr>
                <a:schemeClr val="dk2"/>
              </a:buClr>
              <a:buSzPts val="1400"/>
              <a:buChar char="○"/>
              <a:defRPr>
                <a:solidFill>
                  <a:schemeClr val="dk2"/>
                </a:solidFill>
              </a:defRPr>
            </a:lvl8pPr>
            <a:lvl9pPr indent="-317500" lvl="8" marL="4114800">
              <a:lnSpc>
                <a:spcPct val="115000"/>
              </a:lnSpc>
              <a:spcBef>
                <a:spcPts val="1600"/>
              </a:spcBef>
              <a:spcAft>
                <a:spcPts val="1600"/>
              </a:spcAft>
              <a:buClr>
                <a:schemeClr val="dk2"/>
              </a:buClr>
              <a:buSzPts val="1400"/>
              <a:buChar char="■"/>
              <a:defRPr>
                <a:solidFill>
                  <a:schemeClr val="dk2"/>
                </a:solidFill>
              </a:defRPr>
            </a:lvl9pPr>
          </a:lstStyle>
          <a:p/>
        </p:txBody>
      </p:sp>
      <p:sp>
        <p:nvSpPr>
          <p:cNvPr id="8" name="Shape 8"/>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a:spcBef>
                <a:spcPts val="0"/>
              </a:spcBef>
              <a:spcAft>
                <a:spcPts val="0"/>
              </a:spcAft>
              <a:buNone/>
            </a:pPr>
            <a:fld id="{00000000-1234-1234-1234-123412341234}" type="slidenum">
              <a:rPr lang="es-419"/>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21.xml"/><Relationship Id="rId3" Type="http://schemas.openxmlformats.org/officeDocument/2006/relationships/image" Target="../media/image2.pn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 Id="rId3" Type="http://schemas.openxmlformats.org/officeDocument/2006/relationships/image" Target="../media/image3.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 Id="rId3" Type="http://schemas.openxmlformats.org/officeDocument/2006/relationships/image" Target="../media/image1.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53" name="Shape 53"/>
        <p:cNvGrpSpPr/>
        <p:nvPr/>
      </p:nvGrpSpPr>
      <p:grpSpPr>
        <a:xfrm>
          <a:off x="0" y="0"/>
          <a:ext cx="0" cy="0"/>
          <a:chOff x="0" y="0"/>
          <a:chExt cx="0" cy="0"/>
        </a:xfrm>
      </p:grpSpPr>
      <p:sp>
        <p:nvSpPr>
          <p:cNvPr id="54" name="Shape 54"/>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s-419"/>
              <a:t>Resultados de la Prueba de Concepto y del Anteproyecto de Norma</a:t>
            </a:r>
            <a:endParaRPr/>
          </a:p>
        </p:txBody>
      </p:sp>
      <p:sp>
        <p:nvSpPr>
          <p:cNvPr id="55" name="Shape 55"/>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p>
            <a:pPr indent="0" lvl="0" marL="0">
              <a:spcBef>
                <a:spcPts val="0"/>
              </a:spcBef>
              <a:spcAft>
                <a:spcPts val="0"/>
              </a:spcAft>
              <a:buClr>
                <a:schemeClr val="dk1"/>
              </a:buClr>
              <a:buSzPts val="1100"/>
              <a:buFont typeface="Arial"/>
              <a:buNone/>
            </a:pPr>
            <a:r>
              <a:rPr lang="es-419"/>
              <a:t>2</a:t>
            </a:r>
            <a:r>
              <a:rPr lang="es-419"/>
              <a:t>ª Sesión del Comité de Aseguramiento de la Calidad</a:t>
            </a:r>
            <a:endParaRPr/>
          </a:p>
          <a:p>
            <a:pPr indent="0" lvl="0" marL="0">
              <a:spcBef>
                <a:spcPts val="0"/>
              </a:spcBef>
              <a:spcAft>
                <a:spcPts val="0"/>
              </a:spcAft>
              <a:buClr>
                <a:schemeClr val="dk1"/>
              </a:buClr>
              <a:buSzPts val="1100"/>
              <a:buFont typeface="Arial"/>
              <a:buNone/>
            </a:pPr>
            <a:r>
              <a:rPr lang="es-419"/>
              <a:t>12 de junio de 2018</a:t>
            </a:r>
            <a:endParaRPr/>
          </a:p>
          <a:p>
            <a:pPr indent="0" lvl="0" marL="0">
              <a:spcBef>
                <a:spcPts val="0"/>
              </a:spcBef>
              <a:spcAft>
                <a:spcPts val="0"/>
              </a:spcAft>
              <a:buClr>
                <a:schemeClr val="dk1"/>
              </a:buClr>
              <a:buSzPts val="1100"/>
              <a:buFont typeface="Arial"/>
              <a:buNone/>
            </a:pPr>
            <a:r>
              <a:t/>
            </a:r>
            <a:endParaRPr/>
          </a:p>
          <a:p>
            <a:pPr indent="0" lvl="0" marL="0">
              <a:spcBef>
                <a:spcPts val="0"/>
              </a:spcBef>
              <a:spcAft>
                <a:spcPts val="0"/>
              </a:spcAft>
              <a:buNone/>
            </a:pPr>
            <a:r>
              <a:t/>
            </a:r>
            <a:endParaRPr/>
          </a:p>
        </p:txBody>
      </p:sp>
      <p:sp>
        <p:nvSpPr>
          <p:cNvPr id="56" name="Shape 5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s-419"/>
              <a:t>‹#›</a:t>
            </a:fld>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25" name="Shape 125"/>
        <p:cNvGrpSpPr/>
        <p:nvPr/>
      </p:nvGrpSpPr>
      <p:grpSpPr>
        <a:xfrm>
          <a:off x="0" y="0"/>
          <a:ext cx="0" cy="0"/>
          <a:chOff x="0" y="0"/>
          <a:chExt cx="0" cy="0"/>
        </a:xfrm>
      </p:grpSpPr>
      <p:sp>
        <p:nvSpPr>
          <p:cNvPr id="126" name="Shape 12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s-419"/>
              <a:t>Sobre el uso de las evidencias</a:t>
            </a:r>
            <a:endParaRPr/>
          </a:p>
        </p:txBody>
      </p:sp>
      <p:sp>
        <p:nvSpPr>
          <p:cNvPr id="127" name="Shape 127"/>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342900" lvl="0" marL="457200" rtl="0">
              <a:spcBef>
                <a:spcPts val="0"/>
              </a:spcBef>
              <a:spcAft>
                <a:spcPts val="0"/>
              </a:spcAft>
              <a:buSzPts val="1800"/>
              <a:buChar char="●"/>
            </a:pPr>
            <a:r>
              <a:rPr lang="es-419"/>
              <a:t>Sirven para dar certeza jurídica a los productores respecto a su tarea de resguardo en lo que respecta a la producción de Información.</a:t>
            </a:r>
            <a:endParaRPr/>
          </a:p>
          <a:p>
            <a:pPr indent="-342900" lvl="0" marL="457200" rtl="0">
              <a:spcBef>
                <a:spcPts val="0"/>
              </a:spcBef>
              <a:spcAft>
                <a:spcPts val="0"/>
              </a:spcAft>
              <a:buSzPts val="1800"/>
              <a:buChar char="●"/>
            </a:pPr>
            <a:r>
              <a:rPr lang="es-419"/>
              <a:t>Sirven para ser utilizadas internamente para el monitoreo y evaluación de la calidad de la información y de los procesos de manera estandarizada.</a:t>
            </a:r>
            <a:endParaRPr/>
          </a:p>
          <a:p>
            <a:pPr indent="-342900" lvl="0" marL="457200" rtl="0">
              <a:spcBef>
                <a:spcPts val="0"/>
              </a:spcBef>
              <a:spcAft>
                <a:spcPts val="0"/>
              </a:spcAft>
              <a:buSzPts val="1800"/>
              <a:buChar char="●"/>
            </a:pPr>
            <a:r>
              <a:rPr lang="es-419"/>
              <a:t>Sirven para generar y compartir conocimiento entre líneas de producción.</a:t>
            </a:r>
            <a:endParaRPr/>
          </a:p>
          <a:p>
            <a:pPr indent="-342900" lvl="0" marL="457200" rtl="0">
              <a:spcBef>
                <a:spcPts val="0"/>
              </a:spcBef>
              <a:spcAft>
                <a:spcPts val="0"/>
              </a:spcAft>
              <a:buSzPts val="1800"/>
              <a:buChar char="●"/>
            </a:pPr>
            <a:r>
              <a:rPr lang="es-419"/>
              <a:t>S</a:t>
            </a:r>
            <a:r>
              <a:rPr lang="es-419"/>
              <a:t>on de consumo interno para las áreas productoras.</a:t>
            </a:r>
            <a:endParaRPr/>
          </a:p>
        </p:txBody>
      </p:sp>
      <p:sp>
        <p:nvSpPr>
          <p:cNvPr id="128" name="Shape 128"/>
          <p:cNvSpPr txBox="1"/>
          <p:nvPr/>
        </p:nvSpPr>
        <p:spPr>
          <a:xfrm>
            <a:off x="1951950" y="0"/>
            <a:ext cx="1797000" cy="444900"/>
          </a:xfrm>
          <a:prstGeom prst="rect">
            <a:avLst/>
          </a:prstGeom>
          <a:noFill/>
          <a:ln cap="flat" cmpd="sng" w="19050">
            <a:solidFill>
              <a:srgbClr val="000000"/>
            </a:solidFill>
            <a:prstDash val="solid"/>
            <a:round/>
            <a:headEnd len="sm" w="sm" type="none"/>
            <a:tailEnd len="sm" w="sm" type="none"/>
          </a:ln>
        </p:spPr>
        <p:txBody>
          <a:bodyPr anchorCtr="0" anchor="t" bIns="91425" lIns="91425" spcFirstLastPara="1" rIns="91425" wrap="square" tIns="91425">
            <a:noAutofit/>
          </a:bodyPr>
          <a:lstStyle/>
          <a:p>
            <a:pPr indent="0" lvl="0" marL="0" rtl="0" algn="ctr">
              <a:spcBef>
                <a:spcPts val="0"/>
              </a:spcBef>
              <a:spcAft>
                <a:spcPts val="0"/>
              </a:spcAft>
              <a:buNone/>
            </a:pPr>
            <a:r>
              <a:rPr lang="es-419"/>
              <a:t>FACTIBILIDAD</a:t>
            </a:r>
            <a:endParaRPr/>
          </a:p>
        </p:txBody>
      </p:sp>
      <p:sp>
        <p:nvSpPr>
          <p:cNvPr id="129" name="Shape 129"/>
          <p:cNvSpPr txBox="1"/>
          <p:nvPr/>
        </p:nvSpPr>
        <p:spPr>
          <a:xfrm>
            <a:off x="3749249" y="0"/>
            <a:ext cx="1797000" cy="444900"/>
          </a:xfrm>
          <a:prstGeom prst="rect">
            <a:avLst/>
          </a:prstGeom>
          <a:noFill/>
          <a:ln cap="flat" cmpd="sng" w="19050">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s-419"/>
              <a:t>EFECTOS EN LA PRODUCCIÓN</a:t>
            </a:r>
            <a:endParaRPr/>
          </a:p>
        </p:txBody>
      </p:sp>
      <p:sp>
        <p:nvSpPr>
          <p:cNvPr id="130" name="Shape 130"/>
          <p:cNvSpPr txBox="1"/>
          <p:nvPr/>
        </p:nvSpPr>
        <p:spPr>
          <a:xfrm>
            <a:off x="5547964" y="0"/>
            <a:ext cx="1797000" cy="444900"/>
          </a:xfrm>
          <a:prstGeom prst="rect">
            <a:avLst/>
          </a:prstGeom>
          <a:noFill/>
          <a:ln cap="flat" cmpd="sng" w="19050">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Clr>
                <a:schemeClr val="dk1"/>
              </a:buClr>
              <a:buSzPts val="1100"/>
              <a:buFont typeface="Arial"/>
              <a:buNone/>
            </a:pPr>
            <a:r>
              <a:rPr lang="es-419">
                <a:solidFill>
                  <a:schemeClr val="dk1"/>
                </a:solidFill>
              </a:rPr>
              <a:t>APLICABILIDAD GENERAL</a:t>
            </a:r>
            <a:endParaRPr/>
          </a:p>
        </p:txBody>
      </p:sp>
      <p:sp>
        <p:nvSpPr>
          <p:cNvPr id="131" name="Shape 131"/>
          <p:cNvSpPr txBox="1"/>
          <p:nvPr/>
        </p:nvSpPr>
        <p:spPr>
          <a:xfrm>
            <a:off x="7346678" y="0"/>
            <a:ext cx="1797000" cy="444900"/>
          </a:xfrm>
          <a:prstGeom prst="rect">
            <a:avLst/>
          </a:prstGeom>
          <a:noFill/>
          <a:ln cap="flat" cmpd="sng" w="19050">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s-419"/>
              <a:t>RELEVANCIA</a:t>
            </a:r>
            <a:endParaRPr/>
          </a:p>
        </p:txBody>
      </p:sp>
      <p:sp>
        <p:nvSpPr>
          <p:cNvPr id="132" name="Shape 132"/>
          <p:cNvSpPr txBox="1"/>
          <p:nvPr/>
        </p:nvSpPr>
        <p:spPr>
          <a:xfrm>
            <a:off x="0" y="0"/>
            <a:ext cx="1951800" cy="444900"/>
          </a:xfrm>
          <a:prstGeom prst="rect">
            <a:avLst/>
          </a:prstGeom>
          <a:solidFill>
            <a:srgbClr val="F4CCCC"/>
          </a:solidFill>
          <a:ln cap="flat" cmpd="sng" w="19050">
            <a:solidFill>
              <a:srgbClr val="CC0000"/>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b="1" lang="es-419">
                <a:solidFill>
                  <a:srgbClr val="CC0000"/>
                </a:solidFill>
              </a:rPr>
              <a:t>ACLARACIÓN GENERAL</a:t>
            </a:r>
            <a:endParaRPr b="1">
              <a:solidFill>
                <a:srgbClr val="CC0000"/>
              </a:solidFill>
            </a:endParaRPr>
          </a:p>
        </p:txBody>
      </p:sp>
      <p:sp>
        <p:nvSpPr>
          <p:cNvPr id="133" name="Shape 13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s-419"/>
              <a:t>‹#›</a:t>
            </a:fld>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37" name="Shape 137"/>
        <p:cNvGrpSpPr/>
        <p:nvPr/>
      </p:nvGrpSpPr>
      <p:grpSpPr>
        <a:xfrm>
          <a:off x="0" y="0"/>
          <a:ext cx="0" cy="0"/>
          <a:chOff x="0" y="0"/>
          <a:chExt cx="0" cy="0"/>
        </a:xfrm>
      </p:grpSpPr>
      <p:sp>
        <p:nvSpPr>
          <p:cNvPr id="138" name="Shape 138"/>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s-419"/>
              <a:t>Aclaraciones del contenido de las evidencias</a:t>
            </a:r>
            <a:endParaRPr/>
          </a:p>
        </p:txBody>
      </p:sp>
      <p:sp>
        <p:nvSpPr>
          <p:cNvPr id="139" name="Shape 139"/>
          <p:cNvSpPr txBox="1"/>
          <p:nvPr>
            <p:ph idx="1" type="body"/>
          </p:nvPr>
        </p:nvSpPr>
        <p:spPr>
          <a:xfrm>
            <a:off x="236800" y="955325"/>
            <a:ext cx="8520600" cy="34164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s-419"/>
              <a:t>Se solicitaron aclaraciones sobre lo que debe contener el esquema de difusión, el documento de análisis, el reporte de evaluación, la propuesta de plan de acción, entre otros.</a:t>
            </a:r>
            <a:endParaRPr/>
          </a:p>
          <a:p>
            <a:pPr indent="0" lvl="0" marL="0" rtl="0">
              <a:spcBef>
                <a:spcPts val="1600"/>
              </a:spcBef>
              <a:spcAft>
                <a:spcPts val="0"/>
              </a:spcAft>
              <a:buNone/>
            </a:pPr>
            <a:r>
              <a:rPr lang="es-419"/>
              <a:t>Respuesta:</a:t>
            </a:r>
            <a:endParaRPr/>
          </a:p>
          <a:p>
            <a:pPr indent="-323850" lvl="0" marL="457200" rtl="0">
              <a:spcBef>
                <a:spcPts val="1600"/>
              </a:spcBef>
              <a:spcAft>
                <a:spcPts val="0"/>
              </a:spcAft>
              <a:buSzPts val="1500"/>
              <a:buChar char="●"/>
            </a:pPr>
            <a:r>
              <a:rPr lang="es-419" sz="1500"/>
              <a:t>La abstracción que debe tener la Norma no la convierte en el lugar adecuado para particularizar o detallar respecto al contenido de las evidencias.</a:t>
            </a:r>
            <a:endParaRPr sz="1500"/>
          </a:p>
          <a:p>
            <a:pPr indent="-323850" lvl="0" marL="457200" rtl="0">
              <a:spcBef>
                <a:spcPts val="0"/>
              </a:spcBef>
              <a:spcAft>
                <a:spcPts val="0"/>
              </a:spcAft>
              <a:buSzPts val="1500"/>
              <a:buChar char="●"/>
            </a:pPr>
            <a:r>
              <a:rPr lang="es-419" sz="1500"/>
              <a:t>El cumplimiento planteado en la Norma se da con la existencia del documento en cualquier forma o formato.</a:t>
            </a:r>
            <a:endParaRPr sz="1500"/>
          </a:p>
          <a:p>
            <a:pPr indent="-323850" lvl="0" marL="457200" rtl="0">
              <a:spcBef>
                <a:spcPts val="0"/>
              </a:spcBef>
              <a:spcAft>
                <a:spcPts val="0"/>
              </a:spcAft>
              <a:buSzPts val="1500"/>
              <a:buChar char="●"/>
            </a:pPr>
            <a:r>
              <a:rPr lang="es-419" sz="1500"/>
              <a:t>De manera paulatina se irán particularizando y estandarizando los contenidos de las evidencias, recabando la experiencia institucional e internacional.</a:t>
            </a:r>
            <a:endParaRPr sz="1500"/>
          </a:p>
          <a:p>
            <a:pPr indent="-323850" lvl="0" marL="457200" rtl="0">
              <a:spcBef>
                <a:spcPts val="0"/>
              </a:spcBef>
              <a:spcAft>
                <a:spcPts val="0"/>
              </a:spcAft>
              <a:buSzPts val="1500"/>
              <a:buChar char="●"/>
            </a:pPr>
            <a:r>
              <a:rPr lang="es-419" sz="1500"/>
              <a:t>La estandarización de las evidencias tendrá como foco la simplificación y vinculación de procesos.</a:t>
            </a:r>
            <a:endParaRPr sz="1500"/>
          </a:p>
          <a:p>
            <a:pPr indent="-323850" lvl="1" marL="914400">
              <a:spcBef>
                <a:spcPts val="0"/>
              </a:spcBef>
              <a:spcAft>
                <a:spcPts val="0"/>
              </a:spcAft>
              <a:buSzPts val="1500"/>
              <a:buChar char="○"/>
            </a:pPr>
            <a:r>
              <a:rPr lang="es-419" sz="1500"/>
              <a:t>Por ejemplo, la DGVSPI está revisando su normatividad para </a:t>
            </a:r>
            <a:r>
              <a:rPr lang="es-419" sz="1500"/>
              <a:t>alinearla</a:t>
            </a:r>
            <a:r>
              <a:rPr lang="es-419" sz="1500"/>
              <a:t> al MPEG..</a:t>
            </a:r>
            <a:endParaRPr sz="1500"/>
          </a:p>
        </p:txBody>
      </p:sp>
      <p:sp>
        <p:nvSpPr>
          <p:cNvPr id="140" name="Shape 140"/>
          <p:cNvSpPr txBox="1"/>
          <p:nvPr/>
        </p:nvSpPr>
        <p:spPr>
          <a:xfrm>
            <a:off x="1951950" y="0"/>
            <a:ext cx="1797000" cy="444900"/>
          </a:xfrm>
          <a:prstGeom prst="rect">
            <a:avLst/>
          </a:prstGeom>
          <a:solidFill>
            <a:srgbClr val="F4CCCC"/>
          </a:solidFill>
          <a:ln cap="flat" cmpd="sng" w="19050">
            <a:solidFill>
              <a:srgbClr val="990000"/>
            </a:solidFill>
            <a:prstDash val="solid"/>
            <a:round/>
            <a:headEnd len="sm" w="sm" type="none"/>
            <a:tailEnd len="sm" w="sm" type="none"/>
          </a:ln>
        </p:spPr>
        <p:txBody>
          <a:bodyPr anchorCtr="0" anchor="t" bIns="91425" lIns="91425" spcFirstLastPara="1" rIns="91425" wrap="square" tIns="91425">
            <a:noAutofit/>
          </a:bodyPr>
          <a:lstStyle/>
          <a:p>
            <a:pPr indent="0" lvl="0" marL="0" rtl="0" algn="ctr">
              <a:spcBef>
                <a:spcPts val="0"/>
              </a:spcBef>
              <a:spcAft>
                <a:spcPts val="0"/>
              </a:spcAft>
              <a:buNone/>
            </a:pPr>
            <a:r>
              <a:rPr b="1" lang="es-419">
                <a:solidFill>
                  <a:srgbClr val="CC0000"/>
                </a:solidFill>
              </a:rPr>
              <a:t>FACTIBILIDAD</a:t>
            </a:r>
            <a:endParaRPr b="1">
              <a:solidFill>
                <a:srgbClr val="CC0000"/>
              </a:solidFill>
            </a:endParaRPr>
          </a:p>
        </p:txBody>
      </p:sp>
      <p:sp>
        <p:nvSpPr>
          <p:cNvPr id="141" name="Shape 141"/>
          <p:cNvSpPr txBox="1"/>
          <p:nvPr/>
        </p:nvSpPr>
        <p:spPr>
          <a:xfrm>
            <a:off x="3749249" y="0"/>
            <a:ext cx="1797000" cy="444900"/>
          </a:xfrm>
          <a:prstGeom prst="rect">
            <a:avLst/>
          </a:prstGeom>
          <a:noFill/>
          <a:ln cap="flat" cmpd="sng" w="19050">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s-419"/>
              <a:t>EFECTOS EN LA PRODUCCIÓN</a:t>
            </a:r>
            <a:endParaRPr/>
          </a:p>
        </p:txBody>
      </p:sp>
      <p:sp>
        <p:nvSpPr>
          <p:cNvPr id="142" name="Shape 142"/>
          <p:cNvSpPr txBox="1"/>
          <p:nvPr/>
        </p:nvSpPr>
        <p:spPr>
          <a:xfrm>
            <a:off x="5547964" y="0"/>
            <a:ext cx="1797000" cy="444900"/>
          </a:xfrm>
          <a:prstGeom prst="rect">
            <a:avLst/>
          </a:prstGeom>
          <a:noFill/>
          <a:ln cap="flat" cmpd="sng" w="19050">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Clr>
                <a:schemeClr val="dk1"/>
              </a:buClr>
              <a:buSzPts val="1100"/>
              <a:buFont typeface="Arial"/>
              <a:buNone/>
            </a:pPr>
            <a:r>
              <a:rPr lang="es-419">
                <a:solidFill>
                  <a:schemeClr val="dk1"/>
                </a:solidFill>
              </a:rPr>
              <a:t>APLICABILIDAD GENERAL</a:t>
            </a:r>
            <a:endParaRPr/>
          </a:p>
        </p:txBody>
      </p:sp>
      <p:sp>
        <p:nvSpPr>
          <p:cNvPr id="143" name="Shape 143"/>
          <p:cNvSpPr txBox="1"/>
          <p:nvPr/>
        </p:nvSpPr>
        <p:spPr>
          <a:xfrm>
            <a:off x="7346678" y="0"/>
            <a:ext cx="1797000" cy="444900"/>
          </a:xfrm>
          <a:prstGeom prst="rect">
            <a:avLst/>
          </a:prstGeom>
          <a:noFill/>
          <a:ln cap="flat" cmpd="sng" w="19050">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s-419"/>
              <a:t>RELEVANCIA</a:t>
            </a:r>
            <a:endParaRPr/>
          </a:p>
        </p:txBody>
      </p:sp>
      <p:sp>
        <p:nvSpPr>
          <p:cNvPr id="144" name="Shape 144"/>
          <p:cNvSpPr txBox="1"/>
          <p:nvPr/>
        </p:nvSpPr>
        <p:spPr>
          <a:xfrm>
            <a:off x="0" y="0"/>
            <a:ext cx="1951800" cy="444900"/>
          </a:xfrm>
          <a:prstGeom prst="rect">
            <a:avLst/>
          </a:prstGeom>
          <a:noFill/>
          <a:ln cap="flat" cmpd="sng" w="19050">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s-419"/>
              <a:t>ACLARACIÓN GENERAL</a:t>
            </a:r>
            <a:endParaRPr/>
          </a:p>
        </p:txBody>
      </p:sp>
      <p:sp>
        <p:nvSpPr>
          <p:cNvPr id="145" name="Shape 14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s-419"/>
              <a:t>‹#›</a:t>
            </a:fld>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49" name="Shape 149"/>
        <p:cNvGrpSpPr/>
        <p:nvPr/>
      </p:nvGrpSpPr>
      <p:grpSpPr>
        <a:xfrm>
          <a:off x="0" y="0"/>
          <a:ext cx="0" cy="0"/>
          <a:chOff x="0" y="0"/>
          <a:chExt cx="0" cy="0"/>
        </a:xfrm>
      </p:grpSpPr>
      <p:sp>
        <p:nvSpPr>
          <p:cNvPr id="150" name="Shape 150"/>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s-419"/>
              <a:t>Tiempos y transitorios (1/2)</a:t>
            </a:r>
            <a:endParaRPr/>
          </a:p>
        </p:txBody>
      </p:sp>
      <p:sp>
        <p:nvSpPr>
          <p:cNvPr id="151" name="Shape 151"/>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s-419"/>
              <a:t>Se presentaron comentarios sobre algunas evidencias que se </a:t>
            </a:r>
            <a:r>
              <a:rPr lang="es-419"/>
              <a:t>pueden</a:t>
            </a:r>
            <a:r>
              <a:rPr lang="es-419"/>
              <a:t> generar, pero no de forma inmediata, pues se requiere de un trabajo adicional dado que no están contempladas en los planes de trabajo actuales. </a:t>
            </a:r>
            <a:endParaRPr/>
          </a:p>
          <a:p>
            <a:pPr indent="-342900" lvl="0" marL="457200" rtl="0">
              <a:spcBef>
                <a:spcPts val="1600"/>
              </a:spcBef>
              <a:spcAft>
                <a:spcPts val="0"/>
              </a:spcAft>
              <a:buSzPts val="1800"/>
              <a:buChar char="●"/>
            </a:pPr>
            <a:r>
              <a:rPr lang="es-419"/>
              <a:t>Muchos comentarios refieren a que algunas evidencias se generan después de la fecha de publicación.</a:t>
            </a:r>
            <a:endParaRPr/>
          </a:p>
          <a:p>
            <a:pPr indent="-342900" lvl="0" marL="457200" rtl="0">
              <a:spcBef>
                <a:spcPts val="0"/>
              </a:spcBef>
              <a:spcAft>
                <a:spcPts val="0"/>
              </a:spcAft>
              <a:buSzPts val="1800"/>
              <a:buChar char="●"/>
            </a:pPr>
            <a:r>
              <a:rPr lang="es-419"/>
              <a:t>Idealmente, el proceso debe automatizarse de tal suerte que las evidencias se generen durante el proceso de producción y, por ende, todo lo que suceda antes cuyo objetivo es lograr difundir la información, ya tenga las evidencias en el momento de la difusión.</a:t>
            </a:r>
            <a:endParaRPr/>
          </a:p>
          <a:p>
            <a:pPr indent="-342900" lvl="0" marL="457200" rtl="0">
              <a:spcBef>
                <a:spcPts val="0"/>
              </a:spcBef>
              <a:spcAft>
                <a:spcPts val="0"/>
              </a:spcAft>
              <a:buSzPts val="1800"/>
              <a:buChar char="●"/>
            </a:pPr>
            <a:r>
              <a:rPr lang="es-419"/>
              <a:t>Sin embargo, el modelo no es secuencial.</a:t>
            </a:r>
            <a:endParaRPr/>
          </a:p>
        </p:txBody>
      </p:sp>
      <p:sp>
        <p:nvSpPr>
          <p:cNvPr id="152" name="Shape 152"/>
          <p:cNvSpPr txBox="1"/>
          <p:nvPr/>
        </p:nvSpPr>
        <p:spPr>
          <a:xfrm>
            <a:off x="1951950" y="0"/>
            <a:ext cx="1797000" cy="444900"/>
          </a:xfrm>
          <a:prstGeom prst="rect">
            <a:avLst/>
          </a:prstGeom>
          <a:noFill/>
          <a:ln cap="flat" cmpd="sng" w="19050">
            <a:solidFill>
              <a:srgbClr val="000000"/>
            </a:solidFill>
            <a:prstDash val="solid"/>
            <a:round/>
            <a:headEnd len="sm" w="sm" type="none"/>
            <a:tailEnd len="sm" w="sm" type="none"/>
          </a:ln>
        </p:spPr>
        <p:txBody>
          <a:bodyPr anchorCtr="0" anchor="t" bIns="91425" lIns="91425" spcFirstLastPara="1" rIns="91425" wrap="square" tIns="91425">
            <a:noAutofit/>
          </a:bodyPr>
          <a:lstStyle/>
          <a:p>
            <a:pPr indent="0" lvl="0" marL="0" rtl="0" algn="ctr">
              <a:spcBef>
                <a:spcPts val="0"/>
              </a:spcBef>
              <a:spcAft>
                <a:spcPts val="0"/>
              </a:spcAft>
              <a:buNone/>
            </a:pPr>
            <a:r>
              <a:rPr lang="es-419"/>
              <a:t>FACTIBILIDAD</a:t>
            </a:r>
            <a:endParaRPr/>
          </a:p>
        </p:txBody>
      </p:sp>
      <p:sp>
        <p:nvSpPr>
          <p:cNvPr id="153" name="Shape 153"/>
          <p:cNvSpPr txBox="1"/>
          <p:nvPr/>
        </p:nvSpPr>
        <p:spPr>
          <a:xfrm>
            <a:off x="3749249" y="0"/>
            <a:ext cx="1797000" cy="444900"/>
          </a:xfrm>
          <a:prstGeom prst="rect">
            <a:avLst/>
          </a:prstGeom>
          <a:solidFill>
            <a:srgbClr val="F4CCCC"/>
          </a:solidFill>
          <a:ln cap="flat" cmpd="sng" w="19050">
            <a:solidFill>
              <a:srgbClr val="CC0000"/>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b="1" lang="es-419">
                <a:solidFill>
                  <a:srgbClr val="CC0000"/>
                </a:solidFill>
              </a:rPr>
              <a:t>EFECTOS EN LA PRODUCCIÓN</a:t>
            </a:r>
            <a:endParaRPr b="1">
              <a:solidFill>
                <a:srgbClr val="CC0000"/>
              </a:solidFill>
            </a:endParaRPr>
          </a:p>
        </p:txBody>
      </p:sp>
      <p:sp>
        <p:nvSpPr>
          <p:cNvPr id="154" name="Shape 154"/>
          <p:cNvSpPr txBox="1"/>
          <p:nvPr/>
        </p:nvSpPr>
        <p:spPr>
          <a:xfrm>
            <a:off x="5547964" y="0"/>
            <a:ext cx="1797000" cy="444900"/>
          </a:xfrm>
          <a:prstGeom prst="rect">
            <a:avLst/>
          </a:prstGeom>
          <a:noFill/>
          <a:ln cap="flat" cmpd="sng" w="19050">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Clr>
                <a:schemeClr val="dk1"/>
              </a:buClr>
              <a:buSzPts val="1100"/>
              <a:buFont typeface="Arial"/>
              <a:buNone/>
            </a:pPr>
            <a:r>
              <a:rPr lang="es-419">
                <a:solidFill>
                  <a:schemeClr val="dk1"/>
                </a:solidFill>
              </a:rPr>
              <a:t>APLICABILIDAD GENERAL</a:t>
            </a:r>
            <a:endParaRPr/>
          </a:p>
        </p:txBody>
      </p:sp>
      <p:sp>
        <p:nvSpPr>
          <p:cNvPr id="155" name="Shape 155"/>
          <p:cNvSpPr txBox="1"/>
          <p:nvPr/>
        </p:nvSpPr>
        <p:spPr>
          <a:xfrm>
            <a:off x="7346678" y="0"/>
            <a:ext cx="1797000" cy="444900"/>
          </a:xfrm>
          <a:prstGeom prst="rect">
            <a:avLst/>
          </a:prstGeom>
          <a:noFill/>
          <a:ln cap="flat" cmpd="sng" w="19050">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s-419"/>
              <a:t>RELEVANCIA</a:t>
            </a:r>
            <a:endParaRPr/>
          </a:p>
        </p:txBody>
      </p:sp>
      <p:sp>
        <p:nvSpPr>
          <p:cNvPr id="156" name="Shape 156"/>
          <p:cNvSpPr txBox="1"/>
          <p:nvPr/>
        </p:nvSpPr>
        <p:spPr>
          <a:xfrm>
            <a:off x="0" y="0"/>
            <a:ext cx="1951800" cy="444900"/>
          </a:xfrm>
          <a:prstGeom prst="rect">
            <a:avLst/>
          </a:prstGeom>
          <a:noFill/>
          <a:ln cap="flat" cmpd="sng" w="19050">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s-419"/>
              <a:t>ACLARACIÓN GENERAL</a:t>
            </a:r>
            <a:endParaRPr/>
          </a:p>
        </p:txBody>
      </p:sp>
      <p:sp>
        <p:nvSpPr>
          <p:cNvPr id="157" name="Shape 15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s-419"/>
              <a:t>‹#›</a:t>
            </a:fld>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61" name="Shape 161"/>
        <p:cNvGrpSpPr/>
        <p:nvPr/>
      </p:nvGrpSpPr>
      <p:grpSpPr>
        <a:xfrm>
          <a:off x="0" y="0"/>
          <a:ext cx="0" cy="0"/>
          <a:chOff x="0" y="0"/>
          <a:chExt cx="0" cy="0"/>
        </a:xfrm>
      </p:grpSpPr>
      <p:sp>
        <p:nvSpPr>
          <p:cNvPr id="162" name="Shape 162"/>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s-419"/>
              <a:t>Tiempos y transitorios (2/2)</a:t>
            </a:r>
            <a:endParaRPr/>
          </a:p>
        </p:txBody>
      </p:sp>
      <p:sp>
        <p:nvSpPr>
          <p:cNvPr id="163" name="Shape 163"/>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s-419"/>
              <a:t>Dado que el objetivo es generar evidencias SIN afectar la producción, se están evaluando esquemas transitorios para realizar una adopción razonable de la Norma y que se pueda incorporar al proceso la generación de evidencias.</a:t>
            </a:r>
            <a:endParaRPr/>
          </a:p>
          <a:p>
            <a:pPr indent="-342900" lvl="0" marL="457200" rtl="0">
              <a:spcBef>
                <a:spcPts val="1600"/>
              </a:spcBef>
              <a:spcAft>
                <a:spcPts val="0"/>
              </a:spcAft>
              <a:buSzPts val="1800"/>
              <a:buChar char="●"/>
            </a:pPr>
            <a:r>
              <a:rPr lang="es-419"/>
              <a:t>Establecer un transitorio global de mayor tiempo (para todas las unidades del estado).</a:t>
            </a:r>
            <a:endParaRPr/>
          </a:p>
          <a:p>
            <a:pPr indent="-342900" lvl="0" marL="457200" rtl="0">
              <a:spcBef>
                <a:spcPts val="0"/>
              </a:spcBef>
              <a:spcAft>
                <a:spcPts val="0"/>
              </a:spcAft>
              <a:buSzPts val="1800"/>
              <a:buChar char="●"/>
            </a:pPr>
            <a:r>
              <a:rPr lang="es-419"/>
              <a:t>La prueba de concepto nos permitió identificar:</a:t>
            </a:r>
            <a:endParaRPr/>
          </a:p>
          <a:p>
            <a:pPr indent="-317500" lvl="1" marL="914400" rtl="0">
              <a:spcBef>
                <a:spcPts val="0"/>
              </a:spcBef>
              <a:spcAft>
                <a:spcPts val="0"/>
              </a:spcAft>
              <a:buSzPts val="1400"/>
              <a:buAutoNum type="alphaLcPeriod"/>
            </a:pPr>
            <a:r>
              <a:rPr lang="es-419"/>
              <a:t>Un subconjunto de evidencias que las áreas dicen unánimemente que pueden generar actualmente sin afectar la producción y sin afectar los tiempos de producción.</a:t>
            </a:r>
            <a:endParaRPr/>
          </a:p>
          <a:p>
            <a:pPr indent="-317500" lvl="1" marL="914400" rtl="0">
              <a:spcBef>
                <a:spcPts val="0"/>
              </a:spcBef>
              <a:spcAft>
                <a:spcPts val="0"/>
              </a:spcAft>
              <a:buSzPts val="1400"/>
              <a:buAutoNum type="alphaLcPeriod"/>
            </a:pPr>
            <a:r>
              <a:rPr lang="es-419"/>
              <a:t>Un subconjunto de evidencias que las áreas pueden generar pero que para ello deben ajustar  elementos del proceso. Les tomará cierto tiempo realizar esas adecuaciones.</a:t>
            </a:r>
            <a:endParaRPr/>
          </a:p>
          <a:p>
            <a:pPr indent="-342900" lvl="0" marL="457200" rtl="0">
              <a:spcBef>
                <a:spcPts val="0"/>
              </a:spcBef>
              <a:spcAft>
                <a:spcPts val="0"/>
              </a:spcAft>
              <a:buSzPts val="1800"/>
              <a:buChar char="●"/>
            </a:pPr>
            <a:r>
              <a:rPr lang="es-419"/>
              <a:t>Para el INEGI, es factible que el CAC decida que se genere en el segundo semestre de 2018 las evidencias tipo a y para 2019 las tipo b.</a:t>
            </a:r>
            <a:endParaRPr/>
          </a:p>
        </p:txBody>
      </p:sp>
      <p:sp>
        <p:nvSpPr>
          <p:cNvPr id="164" name="Shape 164"/>
          <p:cNvSpPr txBox="1"/>
          <p:nvPr/>
        </p:nvSpPr>
        <p:spPr>
          <a:xfrm>
            <a:off x="1951950" y="0"/>
            <a:ext cx="1797000" cy="444900"/>
          </a:xfrm>
          <a:prstGeom prst="rect">
            <a:avLst/>
          </a:prstGeom>
          <a:noFill/>
          <a:ln cap="flat" cmpd="sng" w="19050">
            <a:solidFill>
              <a:srgbClr val="000000"/>
            </a:solidFill>
            <a:prstDash val="solid"/>
            <a:round/>
            <a:headEnd len="sm" w="sm" type="none"/>
            <a:tailEnd len="sm" w="sm" type="none"/>
          </a:ln>
        </p:spPr>
        <p:txBody>
          <a:bodyPr anchorCtr="0" anchor="t" bIns="91425" lIns="91425" spcFirstLastPara="1" rIns="91425" wrap="square" tIns="91425">
            <a:noAutofit/>
          </a:bodyPr>
          <a:lstStyle/>
          <a:p>
            <a:pPr indent="0" lvl="0" marL="0" rtl="0" algn="ctr">
              <a:spcBef>
                <a:spcPts val="0"/>
              </a:spcBef>
              <a:spcAft>
                <a:spcPts val="0"/>
              </a:spcAft>
              <a:buNone/>
            </a:pPr>
            <a:r>
              <a:rPr lang="es-419"/>
              <a:t>FACTIBILIDAD</a:t>
            </a:r>
            <a:endParaRPr/>
          </a:p>
        </p:txBody>
      </p:sp>
      <p:sp>
        <p:nvSpPr>
          <p:cNvPr id="165" name="Shape 165"/>
          <p:cNvSpPr txBox="1"/>
          <p:nvPr/>
        </p:nvSpPr>
        <p:spPr>
          <a:xfrm>
            <a:off x="3749249" y="0"/>
            <a:ext cx="1797000" cy="444900"/>
          </a:xfrm>
          <a:prstGeom prst="rect">
            <a:avLst/>
          </a:prstGeom>
          <a:solidFill>
            <a:srgbClr val="F4CCCC"/>
          </a:solidFill>
          <a:ln cap="flat" cmpd="sng" w="19050">
            <a:solidFill>
              <a:srgbClr val="CC0000"/>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b="1" lang="es-419">
                <a:solidFill>
                  <a:srgbClr val="CC0000"/>
                </a:solidFill>
              </a:rPr>
              <a:t>EFECTOS EN LA PRODUCCIÓN</a:t>
            </a:r>
            <a:endParaRPr b="1">
              <a:solidFill>
                <a:srgbClr val="CC0000"/>
              </a:solidFill>
            </a:endParaRPr>
          </a:p>
        </p:txBody>
      </p:sp>
      <p:sp>
        <p:nvSpPr>
          <p:cNvPr id="166" name="Shape 166"/>
          <p:cNvSpPr txBox="1"/>
          <p:nvPr/>
        </p:nvSpPr>
        <p:spPr>
          <a:xfrm>
            <a:off x="5547964" y="0"/>
            <a:ext cx="1797000" cy="444900"/>
          </a:xfrm>
          <a:prstGeom prst="rect">
            <a:avLst/>
          </a:prstGeom>
          <a:noFill/>
          <a:ln cap="flat" cmpd="sng" w="19050">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Clr>
                <a:schemeClr val="dk1"/>
              </a:buClr>
              <a:buSzPts val="1100"/>
              <a:buFont typeface="Arial"/>
              <a:buNone/>
            </a:pPr>
            <a:r>
              <a:rPr lang="es-419">
                <a:solidFill>
                  <a:schemeClr val="dk1"/>
                </a:solidFill>
              </a:rPr>
              <a:t>APLICABILIDAD GENERAL</a:t>
            </a:r>
            <a:endParaRPr/>
          </a:p>
        </p:txBody>
      </p:sp>
      <p:sp>
        <p:nvSpPr>
          <p:cNvPr id="167" name="Shape 167"/>
          <p:cNvSpPr txBox="1"/>
          <p:nvPr/>
        </p:nvSpPr>
        <p:spPr>
          <a:xfrm>
            <a:off x="7346678" y="0"/>
            <a:ext cx="1797000" cy="444900"/>
          </a:xfrm>
          <a:prstGeom prst="rect">
            <a:avLst/>
          </a:prstGeom>
          <a:noFill/>
          <a:ln cap="flat" cmpd="sng" w="19050">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s-419"/>
              <a:t>RELEVANCIA</a:t>
            </a:r>
            <a:endParaRPr/>
          </a:p>
        </p:txBody>
      </p:sp>
      <p:sp>
        <p:nvSpPr>
          <p:cNvPr id="168" name="Shape 168"/>
          <p:cNvSpPr txBox="1"/>
          <p:nvPr/>
        </p:nvSpPr>
        <p:spPr>
          <a:xfrm>
            <a:off x="0" y="0"/>
            <a:ext cx="1951800" cy="444900"/>
          </a:xfrm>
          <a:prstGeom prst="rect">
            <a:avLst/>
          </a:prstGeom>
          <a:noFill/>
          <a:ln cap="flat" cmpd="sng" w="19050">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s-419"/>
              <a:t>ACLARACIÓN GENERAL</a:t>
            </a:r>
            <a:endParaRPr/>
          </a:p>
        </p:txBody>
      </p:sp>
      <p:sp>
        <p:nvSpPr>
          <p:cNvPr id="169" name="Shape 16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s-419"/>
              <a:t>‹#›</a:t>
            </a:fld>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73" name="Shape 173"/>
        <p:cNvGrpSpPr/>
        <p:nvPr/>
      </p:nvGrpSpPr>
      <p:grpSpPr>
        <a:xfrm>
          <a:off x="0" y="0"/>
          <a:ext cx="0" cy="0"/>
          <a:chOff x="0" y="0"/>
          <a:chExt cx="0" cy="0"/>
        </a:xfrm>
      </p:grpSpPr>
      <p:sp>
        <p:nvSpPr>
          <p:cNvPr id="174" name="Shape 174"/>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s-419"/>
              <a:t>Sobre la fase de captación</a:t>
            </a:r>
            <a:endParaRPr/>
          </a:p>
        </p:txBody>
      </p:sp>
      <p:sp>
        <p:nvSpPr>
          <p:cNvPr id="175" name="Shape 175"/>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s-419"/>
              <a:t>En estadística derivada y geografía hubo dudas sobre si se aplica la fase de captación.</a:t>
            </a:r>
            <a:endParaRPr/>
          </a:p>
          <a:p>
            <a:pPr indent="0" lvl="0" marL="0">
              <a:spcBef>
                <a:spcPts val="1600"/>
              </a:spcBef>
              <a:spcAft>
                <a:spcPts val="0"/>
              </a:spcAft>
              <a:buNone/>
            </a:pPr>
            <a:r>
              <a:rPr lang="es-419"/>
              <a:t>Respuesta: </a:t>
            </a:r>
            <a:endParaRPr/>
          </a:p>
          <a:p>
            <a:pPr indent="0" lvl="0" marL="0">
              <a:spcBef>
                <a:spcPts val="1600"/>
              </a:spcBef>
              <a:spcAft>
                <a:spcPts val="0"/>
              </a:spcAft>
              <a:buNone/>
            </a:pPr>
            <a:r>
              <a:rPr lang="es-419"/>
              <a:t>Todo proceso de producción de información tiene una fase de captación:</a:t>
            </a:r>
            <a:endParaRPr/>
          </a:p>
          <a:p>
            <a:pPr indent="-342900" lvl="0" marL="457200">
              <a:spcBef>
                <a:spcPts val="1600"/>
              </a:spcBef>
              <a:spcAft>
                <a:spcPts val="0"/>
              </a:spcAft>
              <a:buSzPts val="1800"/>
              <a:buChar char="●"/>
            </a:pPr>
            <a:r>
              <a:rPr lang="es-419"/>
              <a:t>El ejemplo quizás más complejo es el Censo.</a:t>
            </a:r>
            <a:endParaRPr/>
          </a:p>
          <a:p>
            <a:pPr indent="-342900" lvl="0" marL="457200">
              <a:spcBef>
                <a:spcPts val="0"/>
              </a:spcBef>
              <a:spcAft>
                <a:spcPts val="0"/>
              </a:spcAft>
              <a:buSzPts val="1800"/>
              <a:buChar char="●"/>
            </a:pPr>
            <a:r>
              <a:rPr lang="es-419"/>
              <a:t>Algunos ejemplos sencillos de captación se encuentran en estadística derivada, en donde el diseño de la fase de captación se reduce a definir el listado de las fuentes primarias que se utilizan como base para la producción de información.</a:t>
            </a:r>
            <a:endParaRPr/>
          </a:p>
        </p:txBody>
      </p:sp>
      <p:sp>
        <p:nvSpPr>
          <p:cNvPr id="176" name="Shape 176"/>
          <p:cNvSpPr txBox="1"/>
          <p:nvPr/>
        </p:nvSpPr>
        <p:spPr>
          <a:xfrm>
            <a:off x="1951950" y="0"/>
            <a:ext cx="1797000" cy="444900"/>
          </a:xfrm>
          <a:prstGeom prst="rect">
            <a:avLst/>
          </a:prstGeom>
          <a:noFill/>
          <a:ln cap="flat" cmpd="sng" w="19050">
            <a:solidFill>
              <a:srgbClr val="000000"/>
            </a:solidFill>
            <a:prstDash val="solid"/>
            <a:round/>
            <a:headEnd len="sm" w="sm" type="none"/>
            <a:tailEnd len="sm" w="sm" type="none"/>
          </a:ln>
        </p:spPr>
        <p:txBody>
          <a:bodyPr anchorCtr="0" anchor="t" bIns="91425" lIns="91425" spcFirstLastPara="1" rIns="91425" wrap="square" tIns="91425">
            <a:noAutofit/>
          </a:bodyPr>
          <a:lstStyle/>
          <a:p>
            <a:pPr indent="0" lvl="0" marL="0" rtl="0" algn="ctr">
              <a:spcBef>
                <a:spcPts val="0"/>
              </a:spcBef>
              <a:spcAft>
                <a:spcPts val="0"/>
              </a:spcAft>
              <a:buNone/>
            </a:pPr>
            <a:r>
              <a:rPr lang="es-419"/>
              <a:t>FACTIBILIDAD</a:t>
            </a:r>
            <a:endParaRPr/>
          </a:p>
        </p:txBody>
      </p:sp>
      <p:sp>
        <p:nvSpPr>
          <p:cNvPr id="177" name="Shape 177"/>
          <p:cNvSpPr txBox="1"/>
          <p:nvPr/>
        </p:nvSpPr>
        <p:spPr>
          <a:xfrm>
            <a:off x="3749249" y="0"/>
            <a:ext cx="1797000" cy="444900"/>
          </a:xfrm>
          <a:prstGeom prst="rect">
            <a:avLst/>
          </a:prstGeom>
          <a:noFill/>
          <a:ln cap="flat" cmpd="sng" w="19050">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s-419"/>
              <a:t>EFECTOS EN LA PRODUCCIÓN</a:t>
            </a:r>
            <a:endParaRPr/>
          </a:p>
        </p:txBody>
      </p:sp>
      <p:sp>
        <p:nvSpPr>
          <p:cNvPr id="178" name="Shape 178"/>
          <p:cNvSpPr txBox="1"/>
          <p:nvPr/>
        </p:nvSpPr>
        <p:spPr>
          <a:xfrm>
            <a:off x="5547964" y="0"/>
            <a:ext cx="1797000" cy="444900"/>
          </a:xfrm>
          <a:prstGeom prst="rect">
            <a:avLst/>
          </a:prstGeom>
          <a:solidFill>
            <a:srgbClr val="F4CCCC"/>
          </a:solidFill>
          <a:ln cap="flat" cmpd="sng" w="19050">
            <a:solidFill>
              <a:srgbClr val="CC0000"/>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b="1" lang="es-419">
                <a:solidFill>
                  <a:srgbClr val="CC0000"/>
                </a:solidFill>
              </a:rPr>
              <a:t>APLICABILIDAD GENERAL</a:t>
            </a:r>
            <a:endParaRPr b="1">
              <a:solidFill>
                <a:srgbClr val="CC0000"/>
              </a:solidFill>
            </a:endParaRPr>
          </a:p>
        </p:txBody>
      </p:sp>
      <p:sp>
        <p:nvSpPr>
          <p:cNvPr id="179" name="Shape 179"/>
          <p:cNvSpPr txBox="1"/>
          <p:nvPr/>
        </p:nvSpPr>
        <p:spPr>
          <a:xfrm>
            <a:off x="7346678" y="0"/>
            <a:ext cx="1797000" cy="444900"/>
          </a:xfrm>
          <a:prstGeom prst="rect">
            <a:avLst/>
          </a:prstGeom>
          <a:noFill/>
          <a:ln cap="flat" cmpd="sng" w="19050">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s-419"/>
              <a:t>RELEVANCIA</a:t>
            </a:r>
            <a:endParaRPr/>
          </a:p>
        </p:txBody>
      </p:sp>
      <p:sp>
        <p:nvSpPr>
          <p:cNvPr id="180" name="Shape 180"/>
          <p:cNvSpPr txBox="1"/>
          <p:nvPr/>
        </p:nvSpPr>
        <p:spPr>
          <a:xfrm>
            <a:off x="0" y="0"/>
            <a:ext cx="1951800" cy="444900"/>
          </a:xfrm>
          <a:prstGeom prst="rect">
            <a:avLst/>
          </a:prstGeom>
          <a:noFill/>
          <a:ln cap="flat" cmpd="sng" w="19050">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s-419"/>
              <a:t>ACLARACIÓN GENERAL</a:t>
            </a:r>
            <a:endParaRPr/>
          </a:p>
        </p:txBody>
      </p:sp>
      <p:sp>
        <p:nvSpPr>
          <p:cNvPr id="181" name="Shape 18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s-419"/>
              <a:t>‹#›</a:t>
            </a:fld>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85" name="Shape 185"/>
        <p:cNvGrpSpPr/>
        <p:nvPr/>
      </p:nvGrpSpPr>
      <p:grpSpPr>
        <a:xfrm>
          <a:off x="0" y="0"/>
          <a:ext cx="0" cy="0"/>
          <a:chOff x="0" y="0"/>
          <a:chExt cx="0" cy="0"/>
        </a:xfrm>
      </p:grpSpPr>
      <p:sp>
        <p:nvSpPr>
          <p:cNvPr id="186" name="Shape 18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s-419"/>
              <a:t>Sobre las fases en general</a:t>
            </a:r>
            <a:endParaRPr/>
          </a:p>
        </p:txBody>
      </p:sp>
      <p:sp>
        <p:nvSpPr>
          <p:cNvPr id="187" name="Shape 187"/>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s-419"/>
              <a:t>En general todo Programa de Información </a:t>
            </a:r>
            <a:r>
              <a:rPr lang="es-419" u="sng"/>
              <a:t>pasa necesariamente</a:t>
            </a:r>
            <a:r>
              <a:rPr lang="es-419"/>
              <a:t> por cada una de las fases del MPEG. </a:t>
            </a:r>
            <a:endParaRPr/>
          </a:p>
          <a:p>
            <a:pPr indent="0" lvl="0" marL="0" rtl="0">
              <a:spcBef>
                <a:spcPts val="1600"/>
              </a:spcBef>
              <a:spcAft>
                <a:spcPts val="0"/>
              </a:spcAft>
              <a:buNone/>
            </a:pPr>
            <a:r>
              <a:rPr lang="es-419"/>
              <a:t>Existen particularidades como la simplicidad de algunos Programas en su fase de captación (desde 1 persona que puede ejecutarla en menos de un día, hasta un operativo de 200 mil personas).</a:t>
            </a:r>
            <a:endParaRPr/>
          </a:p>
          <a:p>
            <a:pPr indent="0" lvl="0" marL="0" rtl="0">
              <a:spcBef>
                <a:spcPts val="1600"/>
              </a:spcBef>
              <a:spcAft>
                <a:spcPts val="0"/>
              </a:spcAft>
              <a:buNone/>
            </a:pPr>
            <a:r>
              <a:rPr lang="es-419"/>
              <a:t>El procesamiento de la información es algo que se lleva a cabo SIEMPRE, pues siempre existen criterios de validación, generación de variables adicionales, agregados, etc.</a:t>
            </a:r>
            <a:endParaRPr/>
          </a:p>
          <a:p>
            <a:pPr indent="0" lvl="0" marL="0" rtl="0">
              <a:spcBef>
                <a:spcPts val="1600"/>
              </a:spcBef>
              <a:spcAft>
                <a:spcPts val="1600"/>
              </a:spcAft>
              <a:buNone/>
            </a:pPr>
            <a:r>
              <a:rPr lang="es-419"/>
              <a:t>Asimismo, el análisis y la verificación sobre si los datos son “aptos para su propósito” deben darse </a:t>
            </a:r>
            <a:r>
              <a:rPr lang="es-419" u="sng"/>
              <a:t>en cada ciclo de programa</a:t>
            </a:r>
            <a:r>
              <a:rPr lang="es-419"/>
              <a:t>.</a:t>
            </a:r>
            <a:endParaRPr/>
          </a:p>
        </p:txBody>
      </p:sp>
      <p:sp>
        <p:nvSpPr>
          <p:cNvPr id="188" name="Shape 188"/>
          <p:cNvSpPr txBox="1"/>
          <p:nvPr/>
        </p:nvSpPr>
        <p:spPr>
          <a:xfrm>
            <a:off x="1951950" y="0"/>
            <a:ext cx="1797000" cy="444900"/>
          </a:xfrm>
          <a:prstGeom prst="rect">
            <a:avLst/>
          </a:prstGeom>
          <a:noFill/>
          <a:ln cap="flat" cmpd="sng" w="19050">
            <a:solidFill>
              <a:srgbClr val="000000"/>
            </a:solidFill>
            <a:prstDash val="solid"/>
            <a:round/>
            <a:headEnd len="sm" w="sm" type="none"/>
            <a:tailEnd len="sm" w="sm" type="none"/>
          </a:ln>
        </p:spPr>
        <p:txBody>
          <a:bodyPr anchorCtr="0" anchor="t" bIns="91425" lIns="91425" spcFirstLastPara="1" rIns="91425" wrap="square" tIns="91425">
            <a:noAutofit/>
          </a:bodyPr>
          <a:lstStyle/>
          <a:p>
            <a:pPr indent="0" lvl="0" marL="0" rtl="0" algn="ctr">
              <a:spcBef>
                <a:spcPts val="0"/>
              </a:spcBef>
              <a:spcAft>
                <a:spcPts val="0"/>
              </a:spcAft>
              <a:buNone/>
            </a:pPr>
            <a:r>
              <a:rPr lang="es-419"/>
              <a:t>FACTIBILIDAD</a:t>
            </a:r>
            <a:endParaRPr/>
          </a:p>
        </p:txBody>
      </p:sp>
      <p:sp>
        <p:nvSpPr>
          <p:cNvPr id="189" name="Shape 189"/>
          <p:cNvSpPr txBox="1"/>
          <p:nvPr/>
        </p:nvSpPr>
        <p:spPr>
          <a:xfrm>
            <a:off x="3749249" y="0"/>
            <a:ext cx="1797000" cy="444900"/>
          </a:xfrm>
          <a:prstGeom prst="rect">
            <a:avLst/>
          </a:prstGeom>
          <a:noFill/>
          <a:ln cap="flat" cmpd="sng" w="19050">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s-419"/>
              <a:t>EFECTOS EN LA PRODUCCIÓN</a:t>
            </a:r>
            <a:endParaRPr/>
          </a:p>
        </p:txBody>
      </p:sp>
      <p:sp>
        <p:nvSpPr>
          <p:cNvPr id="190" name="Shape 190"/>
          <p:cNvSpPr txBox="1"/>
          <p:nvPr/>
        </p:nvSpPr>
        <p:spPr>
          <a:xfrm>
            <a:off x="5547964" y="0"/>
            <a:ext cx="1797000" cy="444900"/>
          </a:xfrm>
          <a:prstGeom prst="rect">
            <a:avLst/>
          </a:prstGeom>
          <a:solidFill>
            <a:srgbClr val="F4CCCC"/>
          </a:solidFill>
          <a:ln cap="flat" cmpd="sng" w="19050">
            <a:solidFill>
              <a:srgbClr val="CC0000"/>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b="1" lang="es-419">
                <a:solidFill>
                  <a:srgbClr val="CC0000"/>
                </a:solidFill>
              </a:rPr>
              <a:t>APLICABILIDAD GENERAL</a:t>
            </a:r>
            <a:endParaRPr b="1">
              <a:solidFill>
                <a:srgbClr val="CC0000"/>
              </a:solidFill>
            </a:endParaRPr>
          </a:p>
        </p:txBody>
      </p:sp>
      <p:sp>
        <p:nvSpPr>
          <p:cNvPr id="191" name="Shape 191"/>
          <p:cNvSpPr txBox="1"/>
          <p:nvPr/>
        </p:nvSpPr>
        <p:spPr>
          <a:xfrm>
            <a:off x="7346678" y="0"/>
            <a:ext cx="1797000" cy="444900"/>
          </a:xfrm>
          <a:prstGeom prst="rect">
            <a:avLst/>
          </a:prstGeom>
          <a:noFill/>
          <a:ln cap="flat" cmpd="sng" w="19050">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s-419"/>
              <a:t>RELEVANCIA</a:t>
            </a:r>
            <a:endParaRPr/>
          </a:p>
        </p:txBody>
      </p:sp>
      <p:sp>
        <p:nvSpPr>
          <p:cNvPr id="192" name="Shape 192"/>
          <p:cNvSpPr txBox="1"/>
          <p:nvPr/>
        </p:nvSpPr>
        <p:spPr>
          <a:xfrm>
            <a:off x="0" y="0"/>
            <a:ext cx="1951800" cy="444900"/>
          </a:xfrm>
          <a:prstGeom prst="rect">
            <a:avLst/>
          </a:prstGeom>
          <a:noFill/>
          <a:ln cap="flat" cmpd="sng" w="19050">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s-419"/>
              <a:t>ACLARACIÓN GENERAL</a:t>
            </a:r>
            <a:endParaRPr/>
          </a:p>
        </p:txBody>
      </p:sp>
      <p:sp>
        <p:nvSpPr>
          <p:cNvPr id="193" name="Shape 19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s-419"/>
              <a:t>‹#›</a:t>
            </a:fld>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97" name="Shape 197"/>
        <p:cNvGrpSpPr/>
        <p:nvPr/>
      </p:nvGrpSpPr>
      <p:grpSpPr>
        <a:xfrm>
          <a:off x="0" y="0"/>
          <a:ext cx="0" cy="0"/>
          <a:chOff x="0" y="0"/>
          <a:chExt cx="0" cy="0"/>
        </a:xfrm>
      </p:grpSpPr>
      <p:sp>
        <p:nvSpPr>
          <p:cNvPr id="198" name="Shape 198"/>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s-419"/>
              <a:t>Sobre la “no aplicabilidad”</a:t>
            </a:r>
            <a:endParaRPr/>
          </a:p>
        </p:txBody>
      </p:sp>
      <p:sp>
        <p:nvSpPr>
          <p:cNvPr id="199" name="Shape 199"/>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s-419"/>
              <a:t>El artículo 5 tercer párrafo del Proyecto de Norma establece:</a:t>
            </a:r>
            <a:endParaRPr/>
          </a:p>
          <a:p>
            <a:pPr indent="0" lvl="0" marL="0">
              <a:spcBef>
                <a:spcPts val="1600"/>
              </a:spcBef>
              <a:spcAft>
                <a:spcPts val="0"/>
              </a:spcAft>
              <a:buClr>
                <a:schemeClr val="dk1"/>
              </a:buClr>
              <a:buSzPts val="1100"/>
              <a:buFont typeface="Arial"/>
              <a:buNone/>
            </a:pPr>
            <a:r>
              <a:rPr i="1" lang="es-419"/>
              <a:t>“</a:t>
            </a:r>
            <a:r>
              <a:rPr i="1" lang="es-419"/>
              <a:t>En el supuesto de que no sea necesario llevar a cabo una o varias de las acciones mencionadas, por la naturaleza particular del proceso de que se trate, las Unidades de Estado y Áreas Administrativas del INEGI deberán emitir por escrito una justificación de la no aplicación, en la que se indiquen los motivos por los que no resulta aplicable determinada acción; la referida justificación constituirá la evidencia de la acción de que se trate”.</a:t>
            </a:r>
            <a:r>
              <a:rPr lang="es-419"/>
              <a:t> </a:t>
            </a:r>
            <a:endParaRPr/>
          </a:p>
          <a:p>
            <a:pPr indent="0" lvl="0" marL="0">
              <a:spcBef>
                <a:spcPts val="1600"/>
              </a:spcBef>
              <a:spcAft>
                <a:spcPts val="0"/>
              </a:spcAft>
              <a:buClr>
                <a:schemeClr val="dk1"/>
              </a:buClr>
              <a:buSzPts val="1100"/>
              <a:buFont typeface="Arial"/>
              <a:buNone/>
            </a:pPr>
            <a:r>
              <a:rPr lang="es-419"/>
              <a:t>De esta forma, la Norma prevé que algún Programa de Información tenga particularidades que le impidan generar una evidencia (o conjunto de evidencias) </a:t>
            </a:r>
            <a:r>
              <a:rPr lang="es-419"/>
              <a:t>específico</a:t>
            </a:r>
            <a:r>
              <a:rPr lang="es-419"/>
              <a:t>; justificando por qué no se llevará a cabo la actividad.</a:t>
            </a:r>
            <a:endParaRPr/>
          </a:p>
          <a:p>
            <a:pPr indent="0" lvl="0" marL="0" rtl="0">
              <a:spcBef>
                <a:spcPts val="1600"/>
              </a:spcBef>
              <a:spcAft>
                <a:spcPts val="1600"/>
              </a:spcAft>
              <a:buNone/>
            </a:pPr>
            <a:r>
              <a:t/>
            </a:r>
            <a:endParaRPr/>
          </a:p>
        </p:txBody>
      </p:sp>
      <p:sp>
        <p:nvSpPr>
          <p:cNvPr id="200" name="Shape 200"/>
          <p:cNvSpPr txBox="1"/>
          <p:nvPr/>
        </p:nvSpPr>
        <p:spPr>
          <a:xfrm>
            <a:off x="1951950" y="0"/>
            <a:ext cx="1797000" cy="444900"/>
          </a:xfrm>
          <a:prstGeom prst="rect">
            <a:avLst/>
          </a:prstGeom>
          <a:noFill/>
          <a:ln cap="flat" cmpd="sng" w="19050">
            <a:solidFill>
              <a:srgbClr val="000000"/>
            </a:solidFill>
            <a:prstDash val="solid"/>
            <a:round/>
            <a:headEnd len="sm" w="sm" type="none"/>
            <a:tailEnd len="sm" w="sm" type="none"/>
          </a:ln>
        </p:spPr>
        <p:txBody>
          <a:bodyPr anchorCtr="0" anchor="t" bIns="91425" lIns="91425" spcFirstLastPara="1" rIns="91425" wrap="square" tIns="91425">
            <a:noAutofit/>
          </a:bodyPr>
          <a:lstStyle/>
          <a:p>
            <a:pPr indent="0" lvl="0" marL="0" rtl="0" algn="ctr">
              <a:spcBef>
                <a:spcPts val="0"/>
              </a:spcBef>
              <a:spcAft>
                <a:spcPts val="0"/>
              </a:spcAft>
              <a:buNone/>
            </a:pPr>
            <a:r>
              <a:rPr lang="es-419"/>
              <a:t>FACTIBILIDAD</a:t>
            </a:r>
            <a:endParaRPr/>
          </a:p>
        </p:txBody>
      </p:sp>
      <p:sp>
        <p:nvSpPr>
          <p:cNvPr id="201" name="Shape 201"/>
          <p:cNvSpPr txBox="1"/>
          <p:nvPr/>
        </p:nvSpPr>
        <p:spPr>
          <a:xfrm>
            <a:off x="3749249" y="0"/>
            <a:ext cx="1797000" cy="444900"/>
          </a:xfrm>
          <a:prstGeom prst="rect">
            <a:avLst/>
          </a:prstGeom>
          <a:noFill/>
          <a:ln cap="flat" cmpd="sng" w="19050">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s-419"/>
              <a:t>EFECTOS EN LA PRODUCCIÓN</a:t>
            </a:r>
            <a:endParaRPr/>
          </a:p>
        </p:txBody>
      </p:sp>
      <p:sp>
        <p:nvSpPr>
          <p:cNvPr id="202" name="Shape 202"/>
          <p:cNvSpPr txBox="1"/>
          <p:nvPr/>
        </p:nvSpPr>
        <p:spPr>
          <a:xfrm>
            <a:off x="5547964" y="0"/>
            <a:ext cx="1797000" cy="444900"/>
          </a:xfrm>
          <a:prstGeom prst="rect">
            <a:avLst/>
          </a:prstGeom>
          <a:solidFill>
            <a:srgbClr val="F4CCCC"/>
          </a:solidFill>
          <a:ln cap="flat" cmpd="sng" w="19050">
            <a:solidFill>
              <a:srgbClr val="CC0000"/>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b="1" lang="es-419">
                <a:solidFill>
                  <a:srgbClr val="CC0000"/>
                </a:solidFill>
              </a:rPr>
              <a:t>APLICABILIDAD GENERAL</a:t>
            </a:r>
            <a:endParaRPr b="1">
              <a:solidFill>
                <a:srgbClr val="CC0000"/>
              </a:solidFill>
            </a:endParaRPr>
          </a:p>
        </p:txBody>
      </p:sp>
      <p:sp>
        <p:nvSpPr>
          <p:cNvPr id="203" name="Shape 203"/>
          <p:cNvSpPr txBox="1"/>
          <p:nvPr/>
        </p:nvSpPr>
        <p:spPr>
          <a:xfrm>
            <a:off x="7346678" y="0"/>
            <a:ext cx="1797000" cy="444900"/>
          </a:xfrm>
          <a:prstGeom prst="rect">
            <a:avLst/>
          </a:prstGeom>
          <a:noFill/>
          <a:ln cap="flat" cmpd="sng" w="19050">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s-419"/>
              <a:t>RELEVANCIA</a:t>
            </a:r>
            <a:endParaRPr/>
          </a:p>
        </p:txBody>
      </p:sp>
      <p:sp>
        <p:nvSpPr>
          <p:cNvPr id="204" name="Shape 204"/>
          <p:cNvSpPr txBox="1"/>
          <p:nvPr/>
        </p:nvSpPr>
        <p:spPr>
          <a:xfrm>
            <a:off x="0" y="0"/>
            <a:ext cx="1951800" cy="444900"/>
          </a:xfrm>
          <a:prstGeom prst="rect">
            <a:avLst/>
          </a:prstGeom>
          <a:noFill/>
          <a:ln cap="flat" cmpd="sng" w="19050">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s-419"/>
              <a:t>ACLARACIÓN GENERAL</a:t>
            </a:r>
            <a:endParaRPr/>
          </a:p>
        </p:txBody>
      </p:sp>
      <p:sp>
        <p:nvSpPr>
          <p:cNvPr id="205" name="Shape 20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s-419"/>
              <a:t>‹#›</a:t>
            </a:fld>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09" name="Shape 209"/>
        <p:cNvGrpSpPr/>
        <p:nvPr/>
      </p:nvGrpSpPr>
      <p:grpSpPr>
        <a:xfrm>
          <a:off x="0" y="0"/>
          <a:ext cx="0" cy="0"/>
          <a:chOff x="0" y="0"/>
          <a:chExt cx="0" cy="0"/>
        </a:xfrm>
      </p:grpSpPr>
      <p:sp>
        <p:nvSpPr>
          <p:cNvPr id="210" name="Shape 210"/>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s-419"/>
              <a:t>Redacción más general</a:t>
            </a:r>
            <a:endParaRPr/>
          </a:p>
        </p:txBody>
      </p:sp>
      <p:sp>
        <p:nvSpPr>
          <p:cNvPr id="211" name="Shape 211"/>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s-419" sz="1700"/>
              <a:t>Algunas evidencias no aplican para todos los casos que deberían aplicar, por ejemplo:</a:t>
            </a:r>
            <a:endParaRPr sz="1700"/>
          </a:p>
          <a:p>
            <a:pPr indent="0" lvl="0" marL="0" rtl="0">
              <a:spcBef>
                <a:spcPts val="1600"/>
              </a:spcBef>
              <a:spcAft>
                <a:spcPts val="0"/>
              </a:spcAft>
              <a:buNone/>
            </a:pPr>
            <a:r>
              <a:rPr lang="es-419" sz="1700" u="sng"/>
              <a:t>Evidencia original</a:t>
            </a:r>
            <a:r>
              <a:rPr lang="es-419" sz="1700"/>
              <a:t>: </a:t>
            </a:r>
            <a:r>
              <a:rPr lang="es-419" sz="1700"/>
              <a:t>Listado de los Comités Técnicos Especializados, Comités Ejecutivos y/o Consejo Consultivo Nacional donde se solicitó la información, así como las actas o minutas de las sesiones en las que se solicitó y discutió la necesidad.</a:t>
            </a:r>
            <a:endParaRPr sz="1700"/>
          </a:p>
          <a:p>
            <a:pPr indent="0" lvl="0" marL="0" rtl="0">
              <a:spcBef>
                <a:spcPts val="1600"/>
              </a:spcBef>
              <a:spcAft>
                <a:spcPts val="0"/>
              </a:spcAft>
              <a:buNone/>
            </a:pPr>
            <a:r>
              <a:rPr lang="es-419" sz="1700" u="sng"/>
              <a:t>Se reescribe</a:t>
            </a:r>
            <a:r>
              <a:rPr lang="es-419" sz="1700"/>
              <a:t>: </a:t>
            </a:r>
            <a:endParaRPr sz="1700"/>
          </a:p>
          <a:p>
            <a:pPr indent="-336550" lvl="0" marL="457200" rtl="0">
              <a:spcBef>
                <a:spcPts val="1600"/>
              </a:spcBef>
              <a:spcAft>
                <a:spcPts val="0"/>
              </a:spcAft>
              <a:buSzPts val="1700"/>
              <a:buAutoNum type="alphaUcParenR"/>
            </a:pPr>
            <a:r>
              <a:rPr lang="es-419" sz="1700"/>
              <a:t>Documento de detección de necesidades de información con el siguiente contenido:</a:t>
            </a:r>
            <a:endParaRPr sz="1700"/>
          </a:p>
          <a:p>
            <a:pPr indent="-336550" lvl="0" marL="457200" rtl="0">
              <a:spcBef>
                <a:spcPts val="0"/>
              </a:spcBef>
              <a:spcAft>
                <a:spcPts val="0"/>
              </a:spcAft>
              <a:buSzPts val="1700"/>
              <a:buAutoNum type="romanUcPeriod"/>
            </a:pPr>
            <a:r>
              <a:rPr lang="es-419" sz="1700"/>
              <a:t>Descripción de las necesidades estructuradas identificadas y/o actualización de las mismas, especificando las Unidades del Estado o Administrativas requirentes, así como los Comités Técnicos Especializados y los Comités Ejecutivos del Subsistema Nacional de Información a los que corresponde.</a:t>
            </a:r>
            <a:endParaRPr sz="1700"/>
          </a:p>
        </p:txBody>
      </p:sp>
      <p:sp>
        <p:nvSpPr>
          <p:cNvPr id="212" name="Shape 212"/>
          <p:cNvSpPr txBox="1"/>
          <p:nvPr/>
        </p:nvSpPr>
        <p:spPr>
          <a:xfrm>
            <a:off x="1951950" y="0"/>
            <a:ext cx="1797000" cy="444900"/>
          </a:xfrm>
          <a:prstGeom prst="rect">
            <a:avLst/>
          </a:prstGeom>
          <a:noFill/>
          <a:ln cap="flat" cmpd="sng" w="19050">
            <a:solidFill>
              <a:srgbClr val="000000"/>
            </a:solidFill>
            <a:prstDash val="solid"/>
            <a:round/>
            <a:headEnd len="sm" w="sm" type="none"/>
            <a:tailEnd len="sm" w="sm" type="none"/>
          </a:ln>
        </p:spPr>
        <p:txBody>
          <a:bodyPr anchorCtr="0" anchor="t" bIns="91425" lIns="91425" spcFirstLastPara="1" rIns="91425" wrap="square" tIns="91425">
            <a:noAutofit/>
          </a:bodyPr>
          <a:lstStyle/>
          <a:p>
            <a:pPr indent="0" lvl="0" marL="0" rtl="0" algn="ctr">
              <a:spcBef>
                <a:spcPts val="0"/>
              </a:spcBef>
              <a:spcAft>
                <a:spcPts val="0"/>
              </a:spcAft>
              <a:buNone/>
            </a:pPr>
            <a:r>
              <a:rPr lang="es-419"/>
              <a:t>FACTIBILIDAD</a:t>
            </a:r>
            <a:endParaRPr/>
          </a:p>
        </p:txBody>
      </p:sp>
      <p:sp>
        <p:nvSpPr>
          <p:cNvPr id="213" name="Shape 213"/>
          <p:cNvSpPr txBox="1"/>
          <p:nvPr/>
        </p:nvSpPr>
        <p:spPr>
          <a:xfrm>
            <a:off x="3749249" y="0"/>
            <a:ext cx="1797000" cy="444900"/>
          </a:xfrm>
          <a:prstGeom prst="rect">
            <a:avLst/>
          </a:prstGeom>
          <a:noFill/>
          <a:ln cap="flat" cmpd="sng" w="19050">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s-419"/>
              <a:t>EFECTOS EN LA PRODUCCIÓN</a:t>
            </a:r>
            <a:endParaRPr/>
          </a:p>
        </p:txBody>
      </p:sp>
      <p:sp>
        <p:nvSpPr>
          <p:cNvPr id="214" name="Shape 214"/>
          <p:cNvSpPr txBox="1"/>
          <p:nvPr/>
        </p:nvSpPr>
        <p:spPr>
          <a:xfrm>
            <a:off x="5547964" y="0"/>
            <a:ext cx="1797000" cy="444900"/>
          </a:xfrm>
          <a:prstGeom prst="rect">
            <a:avLst/>
          </a:prstGeom>
          <a:solidFill>
            <a:srgbClr val="F4CCCC"/>
          </a:solidFill>
          <a:ln cap="flat" cmpd="sng" w="19050">
            <a:solidFill>
              <a:srgbClr val="CC0000"/>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b="1" lang="es-419">
                <a:solidFill>
                  <a:srgbClr val="CC0000"/>
                </a:solidFill>
              </a:rPr>
              <a:t>APLICABILIDAD GENERAL</a:t>
            </a:r>
            <a:endParaRPr b="1">
              <a:solidFill>
                <a:srgbClr val="CC0000"/>
              </a:solidFill>
            </a:endParaRPr>
          </a:p>
        </p:txBody>
      </p:sp>
      <p:sp>
        <p:nvSpPr>
          <p:cNvPr id="215" name="Shape 215"/>
          <p:cNvSpPr txBox="1"/>
          <p:nvPr/>
        </p:nvSpPr>
        <p:spPr>
          <a:xfrm>
            <a:off x="7346678" y="0"/>
            <a:ext cx="1797000" cy="444900"/>
          </a:xfrm>
          <a:prstGeom prst="rect">
            <a:avLst/>
          </a:prstGeom>
          <a:noFill/>
          <a:ln cap="flat" cmpd="sng" w="19050">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s-419"/>
              <a:t>RELEVANCIA</a:t>
            </a:r>
            <a:endParaRPr/>
          </a:p>
        </p:txBody>
      </p:sp>
      <p:sp>
        <p:nvSpPr>
          <p:cNvPr id="216" name="Shape 216"/>
          <p:cNvSpPr txBox="1"/>
          <p:nvPr/>
        </p:nvSpPr>
        <p:spPr>
          <a:xfrm>
            <a:off x="0" y="0"/>
            <a:ext cx="1951800" cy="444900"/>
          </a:xfrm>
          <a:prstGeom prst="rect">
            <a:avLst/>
          </a:prstGeom>
          <a:noFill/>
          <a:ln cap="flat" cmpd="sng" w="19050">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s-419"/>
              <a:t>ACLARACIÓN GENERAL</a:t>
            </a:r>
            <a:endParaRPr/>
          </a:p>
        </p:txBody>
      </p:sp>
      <p:sp>
        <p:nvSpPr>
          <p:cNvPr id="217" name="Shape 21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s-419"/>
              <a:t>‹#›</a:t>
            </a:fld>
            <a:endParaRP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21" name="Shape 221"/>
        <p:cNvGrpSpPr/>
        <p:nvPr/>
      </p:nvGrpSpPr>
      <p:grpSpPr>
        <a:xfrm>
          <a:off x="0" y="0"/>
          <a:ext cx="0" cy="0"/>
          <a:chOff x="0" y="0"/>
          <a:chExt cx="0" cy="0"/>
        </a:xfrm>
      </p:grpSpPr>
      <p:sp>
        <p:nvSpPr>
          <p:cNvPr id="222" name="Shape 222"/>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s-419"/>
              <a:t>Sobre la Relevancia</a:t>
            </a:r>
            <a:endParaRPr/>
          </a:p>
        </p:txBody>
      </p:sp>
      <p:sp>
        <p:nvSpPr>
          <p:cNvPr id="223" name="Shape 223"/>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349250" lvl="0" marL="457200" rtl="0">
              <a:spcBef>
                <a:spcPts val="0"/>
              </a:spcBef>
              <a:spcAft>
                <a:spcPts val="0"/>
              </a:spcAft>
              <a:buSzPts val="1900"/>
              <a:buChar char="●"/>
            </a:pPr>
            <a:r>
              <a:rPr lang="es-419" sz="1900"/>
              <a:t>No hay comentarios de fondo que </a:t>
            </a:r>
            <a:r>
              <a:rPr lang="es-419" sz="1900"/>
              <a:t>cuestionan</a:t>
            </a:r>
            <a:r>
              <a:rPr lang="es-419" sz="1900"/>
              <a:t> la relevancia de alguna de las evidencias, fueron más de forma y se considera que la abstracción actual en el Proyecto de Norma es suficiente para mitigar las observaciones.</a:t>
            </a:r>
            <a:endParaRPr sz="1900"/>
          </a:p>
          <a:p>
            <a:pPr indent="-349250" lvl="0" marL="457200" rtl="0">
              <a:spcBef>
                <a:spcPts val="0"/>
              </a:spcBef>
              <a:spcAft>
                <a:spcPts val="0"/>
              </a:spcAft>
              <a:buSzPts val="1900"/>
              <a:buChar char="●"/>
            </a:pPr>
            <a:r>
              <a:rPr lang="es-419" sz="1900"/>
              <a:t>No se recibió ningún comentario sobre evidencias adicionales que hicieran falta en el Proyecto de Norma.</a:t>
            </a:r>
            <a:endParaRPr sz="1900"/>
          </a:p>
        </p:txBody>
      </p:sp>
      <p:sp>
        <p:nvSpPr>
          <p:cNvPr id="224" name="Shape 224"/>
          <p:cNvSpPr txBox="1"/>
          <p:nvPr/>
        </p:nvSpPr>
        <p:spPr>
          <a:xfrm>
            <a:off x="1951950" y="0"/>
            <a:ext cx="1797000" cy="444900"/>
          </a:xfrm>
          <a:prstGeom prst="rect">
            <a:avLst/>
          </a:prstGeom>
          <a:noFill/>
          <a:ln cap="flat" cmpd="sng" w="19050">
            <a:solidFill>
              <a:srgbClr val="000000"/>
            </a:solidFill>
            <a:prstDash val="solid"/>
            <a:round/>
            <a:headEnd len="sm" w="sm" type="none"/>
            <a:tailEnd len="sm" w="sm" type="none"/>
          </a:ln>
        </p:spPr>
        <p:txBody>
          <a:bodyPr anchorCtr="0" anchor="t" bIns="91425" lIns="91425" spcFirstLastPara="1" rIns="91425" wrap="square" tIns="91425">
            <a:noAutofit/>
          </a:bodyPr>
          <a:lstStyle/>
          <a:p>
            <a:pPr indent="0" lvl="0" marL="0" rtl="0" algn="ctr">
              <a:spcBef>
                <a:spcPts val="0"/>
              </a:spcBef>
              <a:spcAft>
                <a:spcPts val="0"/>
              </a:spcAft>
              <a:buNone/>
            </a:pPr>
            <a:r>
              <a:rPr lang="es-419"/>
              <a:t>FACTIBILIDAD</a:t>
            </a:r>
            <a:endParaRPr/>
          </a:p>
        </p:txBody>
      </p:sp>
      <p:sp>
        <p:nvSpPr>
          <p:cNvPr id="225" name="Shape 225"/>
          <p:cNvSpPr txBox="1"/>
          <p:nvPr/>
        </p:nvSpPr>
        <p:spPr>
          <a:xfrm>
            <a:off x="3749249" y="0"/>
            <a:ext cx="1797000" cy="444900"/>
          </a:xfrm>
          <a:prstGeom prst="rect">
            <a:avLst/>
          </a:prstGeom>
          <a:noFill/>
          <a:ln cap="flat" cmpd="sng" w="19050">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s-419"/>
              <a:t>EFECTOS EN LA PRODUCCIÓN</a:t>
            </a:r>
            <a:endParaRPr/>
          </a:p>
        </p:txBody>
      </p:sp>
      <p:sp>
        <p:nvSpPr>
          <p:cNvPr id="226" name="Shape 226"/>
          <p:cNvSpPr txBox="1"/>
          <p:nvPr/>
        </p:nvSpPr>
        <p:spPr>
          <a:xfrm>
            <a:off x="5547964" y="0"/>
            <a:ext cx="1797000" cy="444900"/>
          </a:xfrm>
          <a:prstGeom prst="rect">
            <a:avLst/>
          </a:prstGeom>
          <a:noFill/>
          <a:ln cap="flat" cmpd="sng" w="19050">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s-419"/>
              <a:t>APLICABILIDAD GENERAL</a:t>
            </a:r>
            <a:endParaRPr/>
          </a:p>
        </p:txBody>
      </p:sp>
      <p:sp>
        <p:nvSpPr>
          <p:cNvPr id="227" name="Shape 227"/>
          <p:cNvSpPr txBox="1"/>
          <p:nvPr/>
        </p:nvSpPr>
        <p:spPr>
          <a:xfrm>
            <a:off x="7346678" y="0"/>
            <a:ext cx="1797000" cy="444900"/>
          </a:xfrm>
          <a:prstGeom prst="rect">
            <a:avLst/>
          </a:prstGeom>
          <a:solidFill>
            <a:srgbClr val="F4CCCC"/>
          </a:solidFill>
          <a:ln cap="flat" cmpd="sng" w="19050">
            <a:solidFill>
              <a:srgbClr val="CC0000"/>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b="1" lang="es-419">
                <a:solidFill>
                  <a:srgbClr val="CC0000"/>
                </a:solidFill>
              </a:rPr>
              <a:t>RELEVANCIA</a:t>
            </a:r>
            <a:endParaRPr b="1">
              <a:solidFill>
                <a:srgbClr val="CC0000"/>
              </a:solidFill>
            </a:endParaRPr>
          </a:p>
        </p:txBody>
      </p:sp>
      <p:sp>
        <p:nvSpPr>
          <p:cNvPr id="228" name="Shape 228"/>
          <p:cNvSpPr txBox="1"/>
          <p:nvPr/>
        </p:nvSpPr>
        <p:spPr>
          <a:xfrm>
            <a:off x="0" y="0"/>
            <a:ext cx="1951800" cy="444900"/>
          </a:xfrm>
          <a:prstGeom prst="rect">
            <a:avLst/>
          </a:prstGeom>
          <a:noFill/>
          <a:ln cap="flat" cmpd="sng" w="19050">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s-419"/>
              <a:t>ACLARACIÓN GENERAL</a:t>
            </a:r>
            <a:endParaRPr/>
          </a:p>
        </p:txBody>
      </p:sp>
      <p:sp>
        <p:nvSpPr>
          <p:cNvPr id="229" name="Shape 22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s-419"/>
              <a:t>‹#›</a:t>
            </a:fld>
            <a:endParaRP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33" name="Shape 233"/>
        <p:cNvGrpSpPr/>
        <p:nvPr/>
      </p:nvGrpSpPr>
      <p:grpSpPr>
        <a:xfrm>
          <a:off x="0" y="0"/>
          <a:ext cx="0" cy="0"/>
          <a:chOff x="0" y="0"/>
          <a:chExt cx="0" cy="0"/>
        </a:xfrm>
      </p:grpSpPr>
      <p:sp>
        <p:nvSpPr>
          <p:cNvPr id="234" name="Shape 234"/>
          <p:cNvSpPr txBox="1"/>
          <p:nvPr>
            <p:ph type="title"/>
          </p:nvPr>
        </p:nvSpPr>
        <p:spPr>
          <a:xfrm>
            <a:off x="311700" y="629475"/>
            <a:ext cx="8520600" cy="2587200"/>
          </a:xfrm>
          <a:prstGeom prst="rect">
            <a:avLst/>
          </a:prstGeom>
        </p:spPr>
        <p:txBody>
          <a:bodyPr anchorCtr="0" anchor="ctr" bIns="91425" lIns="91425" spcFirstLastPara="1" rIns="91425" wrap="square" tIns="91425">
            <a:noAutofit/>
          </a:bodyPr>
          <a:lstStyle/>
          <a:p>
            <a:pPr indent="0" lvl="0" marL="0" rtl="0">
              <a:spcBef>
                <a:spcPts val="0"/>
              </a:spcBef>
              <a:spcAft>
                <a:spcPts val="0"/>
              </a:spcAft>
              <a:buNone/>
            </a:pPr>
            <a:r>
              <a:rPr lang="es-419"/>
              <a:t>Presentación del Anteproyecto de Norma del Modelo del Proceso Estadístico y Geográfico </a:t>
            </a:r>
            <a:endParaRPr/>
          </a:p>
        </p:txBody>
      </p:sp>
      <p:sp>
        <p:nvSpPr>
          <p:cNvPr id="235" name="Shape 23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s-419"/>
              <a:t>‹#›</a:t>
            </a:fld>
            <a:endParaRPr/>
          </a:p>
        </p:txBody>
      </p:sp>
      <p:sp>
        <p:nvSpPr>
          <p:cNvPr id="236" name="Shape 236"/>
          <p:cNvSpPr txBox="1"/>
          <p:nvPr/>
        </p:nvSpPr>
        <p:spPr>
          <a:xfrm>
            <a:off x="1310850" y="3300625"/>
            <a:ext cx="6404400" cy="11181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s-419" sz="2800">
                <a:solidFill>
                  <a:schemeClr val="dk2"/>
                </a:solidFill>
              </a:rPr>
              <a:t>Grupo de procesos</a:t>
            </a:r>
            <a:endParaRPr sz="2800">
              <a:solidFill>
                <a:schemeClr val="dk2"/>
              </a:solidFill>
            </a:endParaRPr>
          </a:p>
          <a:p>
            <a:pPr indent="0" lvl="0" marL="0" rtl="0" algn="ctr">
              <a:spcBef>
                <a:spcPts val="0"/>
              </a:spcBef>
              <a:spcAft>
                <a:spcPts val="0"/>
              </a:spcAft>
              <a:buNone/>
            </a:pPr>
            <a:r>
              <a:rPr lang="es-419" sz="2800">
                <a:solidFill>
                  <a:schemeClr val="dk2"/>
                </a:solidFill>
              </a:rPr>
              <a:t>4 de junio de 2018</a:t>
            </a:r>
            <a:endParaRPr sz="2800">
              <a:solidFill>
                <a:schemeClr val="dk2"/>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60" name="Shape 60"/>
        <p:cNvGrpSpPr/>
        <p:nvPr/>
      </p:nvGrpSpPr>
      <p:grpSpPr>
        <a:xfrm>
          <a:off x="0" y="0"/>
          <a:ext cx="0" cy="0"/>
          <a:chOff x="0" y="0"/>
          <a:chExt cx="0" cy="0"/>
        </a:xfrm>
      </p:grpSpPr>
      <p:sp>
        <p:nvSpPr>
          <p:cNvPr id="61" name="Shape 61"/>
          <p:cNvSpPr txBox="1"/>
          <p:nvPr>
            <p:ph type="ctrTitle"/>
          </p:nvPr>
        </p:nvSpPr>
        <p:spPr>
          <a:xfrm>
            <a:off x="311700" y="1138850"/>
            <a:ext cx="8520600" cy="269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s-419" sz="4800"/>
              <a:t>Resultados de la Prueba de Concepto (PdC) de las Evidencias en la Norma del MPEG</a:t>
            </a:r>
            <a:endParaRPr sz="4800"/>
          </a:p>
        </p:txBody>
      </p:sp>
      <p:sp>
        <p:nvSpPr>
          <p:cNvPr id="62" name="Shape 62"/>
          <p:cNvSpPr txBox="1"/>
          <p:nvPr>
            <p:ph idx="1" type="subTitle"/>
          </p:nvPr>
        </p:nvSpPr>
        <p:spPr>
          <a:xfrm>
            <a:off x="311700" y="3765925"/>
            <a:ext cx="8520600" cy="7926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
        <p:nvSpPr>
          <p:cNvPr id="63" name="Shape 6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s-419"/>
              <a:t>‹#›</a:t>
            </a:fld>
            <a:endParaRPr/>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40" name="Shape 240"/>
        <p:cNvGrpSpPr/>
        <p:nvPr/>
      </p:nvGrpSpPr>
      <p:grpSpPr>
        <a:xfrm>
          <a:off x="0" y="0"/>
          <a:ext cx="0" cy="0"/>
          <a:chOff x="0" y="0"/>
          <a:chExt cx="0" cy="0"/>
        </a:xfrm>
      </p:grpSpPr>
      <p:sp>
        <p:nvSpPr>
          <p:cNvPr id="241" name="Shape 241"/>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s-419"/>
              <a:t>Antecedentes</a:t>
            </a:r>
            <a:endParaRPr/>
          </a:p>
        </p:txBody>
      </p:sp>
      <p:sp>
        <p:nvSpPr>
          <p:cNvPr id="242" name="Shape 24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s-419"/>
              <a:t>‹#›</a:t>
            </a:fld>
            <a:endParaRPr/>
          </a:p>
        </p:txBody>
      </p:sp>
      <p:sp>
        <p:nvSpPr>
          <p:cNvPr id="243" name="Shape 243"/>
          <p:cNvSpPr txBox="1"/>
          <p:nvPr>
            <p:ph idx="1" type="body"/>
          </p:nvPr>
        </p:nvSpPr>
        <p:spPr>
          <a:xfrm>
            <a:off x="311700" y="1132275"/>
            <a:ext cx="8520600" cy="3632400"/>
          </a:xfrm>
          <a:prstGeom prst="rect">
            <a:avLst/>
          </a:prstGeom>
        </p:spPr>
        <p:txBody>
          <a:bodyPr anchorCtr="0" anchor="t" bIns="91425" lIns="91425" spcFirstLastPara="1" rIns="91425" wrap="square" tIns="91425">
            <a:noAutofit/>
          </a:bodyPr>
          <a:lstStyle/>
          <a:p>
            <a:pPr indent="-355600" lvl="0" marL="457200">
              <a:spcBef>
                <a:spcPts val="0"/>
              </a:spcBef>
              <a:spcAft>
                <a:spcPts val="0"/>
              </a:spcAft>
              <a:buSzPts val="2000"/>
              <a:buChar char="●"/>
            </a:pPr>
            <a:r>
              <a:rPr lang="es-419" sz="2000"/>
              <a:t>En la sesión del CAC del 20 de mayo de 2016 se presentó </a:t>
            </a:r>
            <a:r>
              <a:rPr lang="es-419" sz="2000"/>
              <a:t>el GSBPM.</a:t>
            </a:r>
            <a:endParaRPr sz="2000"/>
          </a:p>
          <a:p>
            <a:pPr indent="-355600" lvl="0" marL="457200">
              <a:spcBef>
                <a:spcPts val="0"/>
              </a:spcBef>
              <a:spcAft>
                <a:spcPts val="0"/>
              </a:spcAft>
              <a:buSzPts val="2000"/>
              <a:buChar char="●"/>
            </a:pPr>
            <a:r>
              <a:rPr lang="es-419" sz="2000"/>
              <a:t>En la sesión del CAC del 25 de mayo de 2017 se presentó la primera versión del Modelo del Proceso Estadístico y </a:t>
            </a:r>
            <a:r>
              <a:rPr lang="es-419" sz="2000"/>
              <a:t>Geográfico</a:t>
            </a:r>
            <a:r>
              <a:rPr lang="es-419" sz="2000"/>
              <a:t> (MPEG).</a:t>
            </a:r>
            <a:endParaRPr sz="2000"/>
          </a:p>
          <a:p>
            <a:pPr indent="-355600" lvl="0" marL="457200" rtl="0">
              <a:spcBef>
                <a:spcPts val="0"/>
              </a:spcBef>
              <a:spcAft>
                <a:spcPts val="0"/>
              </a:spcAft>
              <a:buSzPts val="2000"/>
              <a:buChar char="●"/>
            </a:pPr>
            <a:r>
              <a:rPr lang="es-419" sz="2000"/>
              <a:t>En la sesión del CAC del 27 de febrero de 2018 se </a:t>
            </a:r>
            <a:r>
              <a:rPr lang="es-419" sz="2000"/>
              <a:t>entregó</a:t>
            </a:r>
            <a:r>
              <a:rPr lang="es-419" sz="2000"/>
              <a:t> una versión del Anteproyecto de Norma MPEG.</a:t>
            </a:r>
            <a:endParaRPr sz="2000"/>
          </a:p>
          <a:p>
            <a:pPr indent="-355600" lvl="1" marL="914400">
              <a:spcBef>
                <a:spcPts val="0"/>
              </a:spcBef>
              <a:spcAft>
                <a:spcPts val="0"/>
              </a:spcAft>
              <a:buSzPts val="2000"/>
              <a:buChar char="○"/>
            </a:pPr>
            <a:r>
              <a:rPr lang="es-419" sz="2000"/>
              <a:t>Esta versión contenía </a:t>
            </a:r>
            <a:r>
              <a:rPr lang="es-419" sz="2000"/>
              <a:t>retroalimentación</a:t>
            </a:r>
            <a:r>
              <a:rPr lang="es-419" sz="2000"/>
              <a:t> de los integrantes del Grupo Modelo de Procesos y de grupos de trabajo de todas las </a:t>
            </a:r>
            <a:r>
              <a:rPr lang="es-419" sz="2000"/>
              <a:t>áreas</a:t>
            </a:r>
            <a:r>
              <a:rPr lang="es-419" sz="2000"/>
              <a:t> administrativas relacionadas con la generación de información.</a:t>
            </a:r>
            <a:br>
              <a:rPr lang="es-419" sz="2000"/>
            </a:br>
            <a:endParaRPr sz="2000"/>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47" name="Shape 247"/>
        <p:cNvGrpSpPr/>
        <p:nvPr/>
      </p:nvGrpSpPr>
      <p:grpSpPr>
        <a:xfrm>
          <a:off x="0" y="0"/>
          <a:ext cx="0" cy="0"/>
          <a:chOff x="0" y="0"/>
          <a:chExt cx="0" cy="0"/>
        </a:xfrm>
      </p:grpSpPr>
      <p:sp>
        <p:nvSpPr>
          <p:cNvPr id="248" name="Shape 248"/>
          <p:cNvSpPr txBox="1"/>
          <p:nvPr>
            <p:ph type="title"/>
          </p:nvPr>
        </p:nvSpPr>
        <p:spPr>
          <a:xfrm>
            <a:off x="311700" y="0"/>
            <a:ext cx="8520600" cy="5550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s-419"/>
              <a:t>Antecedentes</a:t>
            </a:r>
            <a:endParaRPr/>
          </a:p>
        </p:txBody>
      </p:sp>
      <p:sp>
        <p:nvSpPr>
          <p:cNvPr id="249" name="Shape 24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s-419"/>
              <a:t>‹#›</a:t>
            </a:fld>
            <a:endParaRPr/>
          </a:p>
        </p:txBody>
      </p:sp>
      <p:pic>
        <p:nvPicPr>
          <p:cNvPr id="250" name="Shape 250"/>
          <p:cNvPicPr preferRelativeResize="0"/>
          <p:nvPr/>
        </p:nvPicPr>
        <p:blipFill>
          <a:blip r:embed="rId3">
            <a:alphaModFix/>
          </a:blip>
          <a:stretch>
            <a:fillRect/>
          </a:stretch>
        </p:blipFill>
        <p:spPr>
          <a:xfrm>
            <a:off x="270438" y="634600"/>
            <a:ext cx="8603124" cy="4422225"/>
          </a:xfrm>
          <a:prstGeom prst="rect">
            <a:avLst/>
          </a:prstGeom>
          <a:noFill/>
          <a:ln>
            <a:noFill/>
          </a:ln>
        </p:spPr>
      </p:pic>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54" name="Shape 254"/>
        <p:cNvGrpSpPr/>
        <p:nvPr/>
      </p:nvGrpSpPr>
      <p:grpSpPr>
        <a:xfrm>
          <a:off x="0" y="0"/>
          <a:ext cx="0" cy="0"/>
          <a:chOff x="0" y="0"/>
          <a:chExt cx="0" cy="0"/>
        </a:xfrm>
      </p:grpSpPr>
      <p:sp>
        <p:nvSpPr>
          <p:cNvPr id="255" name="Shape 255"/>
          <p:cNvSpPr txBox="1"/>
          <p:nvPr>
            <p:ph type="title"/>
          </p:nvPr>
        </p:nvSpPr>
        <p:spPr>
          <a:xfrm>
            <a:off x="311700" y="445025"/>
            <a:ext cx="8520600" cy="9669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s-419"/>
              <a:t>Ajustes a la versión entregada en la primera sesión del CAC de 2018</a:t>
            </a:r>
            <a:endParaRPr/>
          </a:p>
        </p:txBody>
      </p:sp>
      <p:sp>
        <p:nvSpPr>
          <p:cNvPr id="256" name="Shape 256"/>
          <p:cNvSpPr txBox="1"/>
          <p:nvPr>
            <p:ph idx="1" type="body"/>
          </p:nvPr>
        </p:nvSpPr>
        <p:spPr>
          <a:xfrm>
            <a:off x="311700" y="1506425"/>
            <a:ext cx="8520600" cy="3062400"/>
          </a:xfrm>
          <a:prstGeom prst="rect">
            <a:avLst/>
          </a:prstGeom>
        </p:spPr>
        <p:txBody>
          <a:bodyPr anchorCtr="0" anchor="t" bIns="91425" lIns="91425" spcFirstLastPara="1" rIns="91425" wrap="square" tIns="91425">
            <a:noAutofit/>
          </a:bodyPr>
          <a:lstStyle/>
          <a:p>
            <a:pPr indent="-355600" lvl="0" marL="457200" rtl="0">
              <a:spcBef>
                <a:spcPts val="0"/>
              </a:spcBef>
              <a:spcAft>
                <a:spcPts val="0"/>
              </a:spcAft>
              <a:buSzPts val="2000"/>
              <a:buChar char="●"/>
            </a:pPr>
            <a:r>
              <a:rPr lang="es-419" sz="2000"/>
              <a:t>Se alineó el texto al m</a:t>
            </a:r>
            <a:r>
              <a:rPr lang="es-419" sz="2000"/>
              <a:t>arco jurídico constitucional y legal aplicable.</a:t>
            </a:r>
            <a:endParaRPr sz="2000"/>
          </a:p>
          <a:p>
            <a:pPr indent="-355600" lvl="0" marL="457200" rtl="0">
              <a:spcBef>
                <a:spcPts val="0"/>
              </a:spcBef>
              <a:spcAft>
                <a:spcPts val="0"/>
              </a:spcAft>
              <a:buSzPts val="2000"/>
              <a:buChar char="●"/>
            </a:pPr>
            <a:r>
              <a:rPr lang="es-419" sz="2000"/>
              <a:t>Se integraron y armonizaron los términos con los del Glosario presentado a los miembros de la Junta de Gobierno y Directores Generales el 17 de abril del 2018.</a:t>
            </a:r>
            <a:endParaRPr sz="2000"/>
          </a:p>
          <a:p>
            <a:pPr indent="-355600" lvl="0" marL="457200">
              <a:spcBef>
                <a:spcPts val="0"/>
              </a:spcBef>
              <a:spcAft>
                <a:spcPts val="0"/>
              </a:spcAft>
              <a:buSzPts val="2000"/>
              <a:buChar char="●"/>
            </a:pPr>
            <a:r>
              <a:rPr lang="es-419" sz="2000"/>
              <a:t>Se incorporaron ajustes menores en la redacción derivadas de la experiencia de la prueba de concepto.</a:t>
            </a:r>
            <a:endParaRPr sz="2000"/>
          </a:p>
          <a:p>
            <a:pPr indent="0" lvl="0" marL="0">
              <a:spcBef>
                <a:spcPts val="1600"/>
              </a:spcBef>
              <a:spcAft>
                <a:spcPts val="1600"/>
              </a:spcAft>
              <a:buNone/>
            </a:pPr>
            <a:br>
              <a:rPr lang="es-419"/>
            </a:br>
            <a:endParaRPr/>
          </a:p>
        </p:txBody>
      </p:sp>
      <p:sp>
        <p:nvSpPr>
          <p:cNvPr id="257" name="Shape 25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s-419"/>
              <a:t>‹#›</a:t>
            </a:fld>
            <a:endParaRPr/>
          </a:p>
        </p:txBody>
      </p:sp>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61" name="Shape 261"/>
        <p:cNvGrpSpPr/>
        <p:nvPr/>
      </p:nvGrpSpPr>
      <p:grpSpPr>
        <a:xfrm>
          <a:off x="0" y="0"/>
          <a:ext cx="0" cy="0"/>
          <a:chOff x="0" y="0"/>
          <a:chExt cx="0" cy="0"/>
        </a:xfrm>
      </p:grpSpPr>
      <p:sp>
        <p:nvSpPr>
          <p:cNvPr id="262" name="Shape 262"/>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s-419"/>
              <a:t>Pasos a seguir</a:t>
            </a:r>
            <a:endParaRPr/>
          </a:p>
        </p:txBody>
      </p:sp>
      <p:sp>
        <p:nvSpPr>
          <p:cNvPr id="263" name="Shape 263"/>
          <p:cNvSpPr txBox="1"/>
          <p:nvPr>
            <p:ph idx="1" type="body"/>
          </p:nvPr>
        </p:nvSpPr>
        <p:spPr>
          <a:xfrm>
            <a:off x="311695" y="1017714"/>
            <a:ext cx="8520600" cy="3687300"/>
          </a:xfrm>
          <a:prstGeom prst="rect">
            <a:avLst/>
          </a:prstGeom>
        </p:spPr>
        <p:txBody>
          <a:bodyPr anchorCtr="0" anchor="t" bIns="91425" lIns="91425" spcFirstLastPara="1" rIns="91425" wrap="square" tIns="91425">
            <a:noAutofit/>
          </a:bodyPr>
          <a:lstStyle/>
          <a:p>
            <a:pPr indent="-355600" lvl="0" marL="457200" rtl="0">
              <a:spcBef>
                <a:spcPts val="0"/>
              </a:spcBef>
              <a:spcAft>
                <a:spcPts val="0"/>
              </a:spcAft>
              <a:buSzPts val="2000"/>
              <a:buAutoNum type="arabicPeriod"/>
            </a:pPr>
            <a:r>
              <a:rPr lang="es-419" sz="2000"/>
              <a:t>El miércoles 13 de junio de 2018 s</a:t>
            </a:r>
            <a:r>
              <a:rPr lang="es-419" sz="2000"/>
              <a:t>e enviará una nueva versión del Anteproyecto de Norma, acotando su ámbito de aplicación al INEGI.</a:t>
            </a:r>
            <a:endParaRPr sz="2000"/>
          </a:p>
          <a:p>
            <a:pPr indent="-355600" lvl="0" marL="457200" rtl="0">
              <a:spcBef>
                <a:spcPts val="0"/>
              </a:spcBef>
              <a:spcAft>
                <a:spcPts val="0"/>
              </a:spcAft>
              <a:buSzPts val="2000"/>
              <a:buAutoNum type="arabicPeriod"/>
            </a:pPr>
            <a:r>
              <a:rPr lang="es-419" sz="2000"/>
              <a:t>Se recibirán comentarios de los miembros del CAC -conforme a la plantilla- hasta el día 27 de junio de 2018.</a:t>
            </a:r>
            <a:endParaRPr sz="2000"/>
          </a:p>
          <a:p>
            <a:pPr indent="-355600" lvl="0" marL="457200" rtl="0">
              <a:spcBef>
                <a:spcPts val="0"/>
              </a:spcBef>
              <a:spcAft>
                <a:spcPts val="0"/>
              </a:spcAft>
              <a:buSzPts val="2000"/>
              <a:buAutoNum type="arabicPeriod"/>
            </a:pPr>
            <a:r>
              <a:rPr lang="es-419" sz="2000"/>
              <a:t>Una vez incorporados los comentarios, se </a:t>
            </a:r>
            <a:r>
              <a:rPr lang="es-419" sz="2000"/>
              <a:t>enviará el Anteproyecto a revisión de la Coordinación General de Asuntos Jurídicos.</a:t>
            </a:r>
            <a:endParaRPr sz="2000"/>
          </a:p>
          <a:p>
            <a:pPr indent="-355600" lvl="0" marL="457200" rtl="0">
              <a:spcBef>
                <a:spcPts val="0"/>
              </a:spcBef>
              <a:spcAft>
                <a:spcPts val="0"/>
              </a:spcAft>
              <a:buSzPts val="2000"/>
              <a:buAutoNum type="arabicPeriod"/>
            </a:pPr>
            <a:r>
              <a:rPr lang="es-419" sz="2000"/>
              <a:t>Se someterá a validación en la tercera sesión del CAC del 2018.</a:t>
            </a:r>
            <a:endParaRPr sz="2000"/>
          </a:p>
          <a:p>
            <a:pPr indent="-355600" lvl="0" marL="457200" rtl="0">
              <a:spcBef>
                <a:spcPts val="0"/>
              </a:spcBef>
              <a:spcAft>
                <a:spcPts val="0"/>
              </a:spcAft>
              <a:buSzPts val="2000"/>
              <a:buAutoNum type="arabicPeriod"/>
            </a:pPr>
            <a:r>
              <a:rPr lang="es-419" sz="2000"/>
              <a:t>Se enviará a la Junta de Gobierno para su aprobación como Norma INEGI.</a:t>
            </a:r>
            <a:endParaRPr sz="2000"/>
          </a:p>
        </p:txBody>
      </p:sp>
      <p:sp>
        <p:nvSpPr>
          <p:cNvPr id="264" name="Shape 26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s-419"/>
              <a:t>‹#›</a:t>
            </a:fld>
            <a:endParaRPr/>
          </a:p>
        </p:txBody>
      </p:sp>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68" name="Shape 268"/>
        <p:cNvGrpSpPr/>
        <p:nvPr/>
      </p:nvGrpSpPr>
      <p:grpSpPr>
        <a:xfrm>
          <a:off x="0" y="0"/>
          <a:ext cx="0" cy="0"/>
          <a:chOff x="0" y="0"/>
          <a:chExt cx="0" cy="0"/>
        </a:xfrm>
      </p:grpSpPr>
      <p:sp>
        <p:nvSpPr>
          <p:cNvPr id="269" name="Shape 269"/>
          <p:cNvSpPr txBox="1"/>
          <p:nvPr>
            <p:ph type="title"/>
          </p:nvPr>
        </p:nvSpPr>
        <p:spPr>
          <a:xfrm>
            <a:off x="311700" y="2150850"/>
            <a:ext cx="8520600" cy="8418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r>
              <a:rPr lang="es-419"/>
              <a:t>FIN</a:t>
            </a:r>
            <a:endParaRPr/>
          </a:p>
        </p:txBody>
      </p:sp>
      <p:sp>
        <p:nvSpPr>
          <p:cNvPr id="270" name="Shape 27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s-419"/>
              <a:t>‹#›</a:t>
            </a:fld>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67" name="Shape 67"/>
        <p:cNvGrpSpPr/>
        <p:nvPr/>
      </p:nvGrpSpPr>
      <p:grpSpPr>
        <a:xfrm>
          <a:off x="0" y="0"/>
          <a:ext cx="0" cy="0"/>
          <a:chOff x="0" y="0"/>
          <a:chExt cx="0" cy="0"/>
        </a:xfrm>
      </p:grpSpPr>
      <p:sp>
        <p:nvSpPr>
          <p:cNvPr id="68" name="Shape 68"/>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spcBef>
                <a:spcPts val="0"/>
              </a:spcBef>
              <a:spcAft>
                <a:spcPts val="0"/>
              </a:spcAft>
              <a:buClr>
                <a:schemeClr val="dk1"/>
              </a:buClr>
              <a:buSzPts val="1100"/>
              <a:buFont typeface="Arial"/>
              <a:buNone/>
            </a:pPr>
            <a:r>
              <a:rPr lang="es-419"/>
              <a:t>Objetivo de las </a:t>
            </a:r>
            <a:r>
              <a:rPr b="1" lang="es-419"/>
              <a:t>Evidencias</a:t>
            </a:r>
            <a:r>
              <a:rPr lang="es-419"/>
              <a:t> de la Norma del MPEG</a:t>
            </a:r>
            <a:endParaRPr/>
          </a:p>
          <a:p>
            <a:pPr indent="0" lvl="0" marL="0" rtl="0">
              <a:spcBef>
                <a:spcPts val="0"/>
              </a:spcBef>
              <a:spcAft>
                <a:spcPts val="0"/>
              </a:spcAft>
              <a:buNone/>
            </a:pPr>
            <a:r>
              <a:t/>
            </a:r>
            <a:endParaRPr/>
          </a:p>
        </p:txBody>
      </p:sp>
      <p:sp>
        <p:nvSpPr>
          <p:cNvPr id="69" name="Shape 69"/>
          <p:cNvSpPr txBox="1"/>
          <p:nvPr>
            <p:ph idx="1" type="body"/>
          </p:nvPr>
        </p:nvSpPr>
        <p:spPr>
          <a:xfrm>
            <a:off x="311700" y="1504675"/>
            <a:ext cx="8520600" cy="30642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b="1" lang="es-419"/>
              <a:t>En lenguaje formal</a:t>
            </a:r>
            <a:r>
              <a:rPr lang="es-419"/>
              <a:t>:</a:t>
            </a:r>
            <a:endParaRPr/>
          </a:p>
          <a:p>
            <a:pPr indent="0" lvl="0" marL="0" rtl="0">
              <a:spcBef>
                <a:spcPts val="1600"/>
              </a:spcBef>
              <a:spcAft>
                <a:spcPts val="0"/>
              </a:spcAft>
              <a:buNone/>
            </a:pPr>
            <a:r>
              <a:rPr lang="es-419" u="sng"/>
              <a:t>Qué documentación</a:t>
            </a:r>
            <a:r>
              <a:rPr lang="es-419"/>
              <a:t>/evidencias debería tener </a:t>
            </a:r>
            <a:r>
              <a:rPr lang="es-419" u="sng"/>
              <a:t>todo Programa de Información</a:t>
            </a:r>
            <a:r>
              <a:rPr lang="es-419"/>
              <a:t> para poder </a:t>
            </a:r>
            <a:r>
              <a:rPr lang="es-419" u="sng"/>
              <a:t>demostrar la calidad del producto</a:t>
            </a:r>
            <a:r>
              <a:rPr lang="es-419"/>
              <a:t> que se genera (calidad entendida desde los principios y buenas prácticas del SNIEG).</a:t>
            </a:r>
            <a:endParaRPr/>
          </a:p>
          <a:p>
            <a:pPr indent="0" lvl="0" marL="0" rtl="0">
              <a:spcBef>
                <a:spcPts val="1600"/>
              </a:spcBef>
              <a:spcAft>
                <a:spcPts val="0"/>
              </a:spcAft>
              <a:buNone/>
            </a:pPr>
            <a:r>
              <a:rPr b="1" lang="es-419"/>
              <a:t>En lenguaje coloquial (y personalizado al productor)</a:t>
            </a:r>
            <a:r>
              <a:rPr lang="es-419"/>
              <a:t>:</a:t>
            </a:r>
            <a:endParaRPr/>
          </a:p>
          <a:p>
            <a:pPr indent="0" lvl="0" marL="0" rtl="0">
              <a:spcBef>
                <a:spcPts val="1600"/>
              </a:spcBef>
              <a:spcAft>
                <a:spcPts val="1600"/>
              </a:spcAft>
              <a:buNone/>
            </a:pPr>
            <a:r>
              <a:rPr lang="es-419"/>
              <a:t>Qué documentación/evidencias querría que existieran si me heredarán un Programa de Información del cuál ahora YO seré responsable.</a:t>
            </a:r>
            <a:endParaRPr/>
          </a:p>
        </p:txBody>
      </p:sp>
      <p:sp>
        <p:nvSpPr>
          <p:cNvPr id="70" name="Shape 7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s-419"/>
              <a:t>‹#›</a:t>
            </a:fld>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74" name="Shape 74"/>
        <p:cNvGrpSpPr/>
        <p:nvPr/>
      </p:nvGrpSpPr>
      <p:grpSpPr>
        <a:xfrm>
          <a:off x="0" y="0"/>
          <a:ext cx="0" cy="0"/>
          <a:chOff x="0" y="0"/>
          <a:chExt cx="0" cy="0"/>
        </a:xfrm>
      </p:grpSpPr>
      <p:sp>
        <p:nvSpPr>
          <p:cNvPr id="75" name="Shape 75"/>
          <p:cNvSpPr txBox="1"/>
          <p:nvPr>
            <p:ph type="title"/>
          </p:nvPr>
        </p:nvSpPr>
        <p:spPr>
          <a:xfrm>
            <a:off x="311700" y="445025"/>
            <a:ext cx="8709300" cy="5727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s-419"/>
              <a:t>Objetivo de la Prueba de Concepto de las Evidencias</a:t>
            </a:r>
            <a:endParaRPr/>
          </a:p>
        </p:txBody>
      </p:sp>
      <p:sp>
        <p:nvSpPr>
          <p:cNvPr id="76" name="Shape 76"/>
          <p:cNvSpPr txBox="1"/>
          <p:nvPr>
            <p:ph idx="1" type="body"/>
          </p:nvPr>
        </p:nvSpPr>
        <p:spPr>
          <a:xfrm>
            <a:off x="311700" y="1017725"/>
            <a:ext cx="8520600" cy="38844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s-419" sz="1500"/>
              <a:t>La </a:t>
            </a:r>
            <a:r>
              <a:rPr lang="es-419" sz="1500" u="sng"/>
              <a:t>propuesta de norma</a:t>
            </a:r>
            <a:r>
              <a:rPr lang="es-419" sz="1500"/>
              <a:t> busca:</a:t>
            </a:r>
            <a:endParaRPr sz="1500"/>
          </a:p>
          <a:p>
            <a:pPr indent="-323850" lvl="0" marL="457200" rtl="0">
              <a:spcBef>
                <a:spcPts val="1600"/>
              </a:spcBef>
              <a:spcAft>
                <a:spcPts val="0"/>
              </a:spcAft>
              <a:buSzPts val="1500"/>
              <a:buChar char="●"/>
            </a:pPr>
            <a:r>
              <a:rPr lang="es-419" sz="1500"/>
              <a:t>Establecer con claridad </a:t>
            </a:r>
            <a:r>
              <a:rPr b="1" lang="es-419" sz="1500"/>
              <a:t>qué actividades</a:t>
            </a:r>
            <a:r>
              <a:rPr lang="es-419" sz="1500"/>
              <a:t> mínimas deben realizarse por fase.</a:t>
            </a:r>
            <a:endParaRPr sz="1500"/>
          </a:p>
          <a:p>
            <a:pPr indent="-323850" lvl="0" marL="457200" rtl="0">
              <a:spcBef>
                <a:spcPts val="0"/>
              </a:spcBef>
              <a:spcAft>
                <a:spcPts val="0"/>
              </a:spcAft>
              <a:buSzPts val="1500"/>
              <a:buChar char="●"/>
            </a:pPr>
            <a:r>
              <a:rPr lang="es-419" sz="1500"/>
              <a:t>Establecer con claridad </a:t>
            </a:r>
            <a:r>
              <a:rPr b="1" lang="es-419" sz="1500"/>
              <a:t>qué evidencias</a:t>
            </a:r>
            <a:r>
              <a:rPr lang="es-419" sz="1500"/>
              <a:t> mínimas deben recopilarse por fase para comprobar que las actividades fueron realizadas.</a:t>
            </a:r>
            <a:endParaRPr sz="1500"/>
          </a:p>
          <a:p>
            <a:pPr indent="0" lvl="0" marL="0" rtl="0">
              <a:spcBef>
                <a:spcPts val="1600"/>
              </a:spcBef>
              <a:spcAft>
                <a:spcPts val="0"/>
              </a:spcAft>
              <a:buNone/>
            </a:pPr>
            <a:r>
              <a:rPr lang="es-419" sz="1500"/>
              <a:t>Las actividades se describen en un nivel abstracto para que todos los Programas de Información se vean reflejados.</a:t>
            </a:r>
            <a:endParaRPr sz="1500"/>
          </a:p>
          <a:p>
            <a:pPr indent="0" lvl="0" marL="0" rtl="0">
              <a:spcBef>
                <a:spcPts val="1600"/>
              </a:spcBef>
              <a:spcAft>
                <a:spcPts val="0"/>
              </a:spcAft>
              <a:buNone/>
            </a:pPr>
            <a:r>
              <a:rPr lang="es-419" sz="1500"/>
              <a:t>La PdC para las evidencias de la norma tiene por objeto proveer elementos para afirmar que las actividades siguientes son factibles:</a:t>
            </a:r>
            <a:endParaRPr sz="1500"/>
          </a:p>
          <a:p>
            <a:pPr indent="-323850" lvl="0" marL="457200" rtl="0">
              <a:spcBef>
                <a:spcPts val="1600"/>
              </a:spcBef>
              <a:spcAft>
                <a:spcPts val="0"/>
              </a:spcAft>
              <a:buSzPts val="1500"/>
              <a:buChar char="●"/>
            </a:pPr>
            <a:r>
              <a:rPr lang="es-419" sz="1500"/>
              <a:t>Poder generar las evidencias sin realizar cambios en el esquema actual de operación. </a:t>
            </a:r>
            <a:endParaRPr sz="1500"/>
          </a:p>
          <a:p>
            <a:pPr indent="-342900" lvl="0" marL="457200" rtl="0">
              <a:spcBef>
                <a:spcPts val="0"/>
              </a:spcBef>
              <a:spcAft>
                <a:spcPts val="0"/>
              </a:spcAft>
              <a:buSzPts val="1800"/>
              <a:buChar char="●"/>
            </a:pPr>
            <a:r>
              <a:rPr lang="es-419" sz="1500"/>
              <a:t>Las evidencias aplican para los distintos ámbitos (estadística y geografía básica; estadística y geografía derivada)</a:t>
            </a:r>
            <a:br>
              <a:rPr lang="es-419"/>
            </a:br>
            <a:endParaRPr/>
          </a:p>
        </p:txBody>
      </p:sp>
      <p:sp>
        <p:nvSpPr>
          <p:cNvPr id="77" name="Shape 7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s-419"/>
              <a:t>‹#›</a:t>
            </a:fld>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81" name="Shape 81"/>
        <p:cNvGrpSpPr/>
        <p:nvPr/>
      </p:nvGrpSpPr>
      <p:grpSpPr>
        <a:xfrm>
          <a:off x="0" y="0"/>
          <a:ext cx="0" cy="0"/>
          <a:chOff x="0" y="0"/>
          <a:chExt cx="0" cy="0"/>
        </a:xfrm>
      </p:grpSpPr>
      <p:sp>
        <p:nvSpPr>
          <p:cNvPr id="82" name="Shape 82"/>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s-419"/>
              <a:t>Metodología de análisis (cualitativo)</a:t>
            </a:r>
            <a:endParaRPr/>
          </a:p>
        </p:txBody>
      </p:sp>
      <p:sp>
        <p:nvSpPr>
          <p:cNvPr id="83" name="Shape 83"/>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342900" lvl="0" marL="457200">
              <a:spcBef>
                <a:spcPts val="0"/>
              </a:spcBef>
              <a:spcAft>
                <a:spcPts val="0"/>
              </a:spcAft>
              <a:buSzPts val="1800"/>
              <a:buChar char="●"/>
            </a:pPr>
            <a:r>
              <a:rPr lang="es-419"/>
              <a:t>Revisión de cada una de las observaciones a las evidencias en las 15 fichas recibidas de la prueba de concepto.</a:t>
            </a:r>
            <a:endParaRPr/>
          </a:p>
          <a:p>
            <a:pPr indent="-342900" lvl="0" marL="457200">
              <a:spcBef>
                <a:spcPts val="0"/>
              </a:spcBef>
              <a:spcAft>
                <a:spcPts val="0"/>
              </a:spcAft>
              <a:buSzPts val="1800"/>
              <a:buChar char="●"/>
            </a:pPr>
            <a:r>
              <a:rPr lang="es-419"/>
              <a:t>Categorización de las observaciones en: </a:t>
            </a:r>
            <a:endParaRPr/>
          </a:p>
          <a:p>
            <a:pPr indent="-317500" lvl="1" marL="914400" rtl="0">
              <a:spcBef>
                <a:spcPts val="0"/>
              </a:spcBef>
              <a:spcAft>
                <a:spcPts val="0"/>
              </a:spcAft>
              <a:buSzPts val="1400"/>
              <a:buAutoNum type="alphaLcPeriod"/>
            </a:pPr>
            <a:r>
              <a:rPr lang="es-419" u="sng"/>
              <a:t>Aclaración general</a:t>
            </a:r>
            <a:r>
              <a:rPr lang="es-419"/>
              <a:t>. La observación refiere a algo que debe aclararse en las normas o en forma conceptual;</a:t>
            </a:r>
            <a:endParaRPr/>
          </a:p>
          <a:p>
            <a:pPr indent="-317500" lvl="1" marL="914400" rtl="0">
              <a:spcBef>
                <a:spcPts val="0"/>
              </a:spcBef>
              <a:spcAft>
                <a:spcPts val="0"/>
              </a:spcAft>
              <a:buSzPts val="1400"/>
              <a:buAutoNum type="alphaLcPeriod"/>
            </a:pPr>
            <a:r>
              <a:rPr lang="es-419" u="sng"/>
              <a:t>Factibilidad</a:t>
            </a:r>
            <a:r>
              <a:rPr lang="es-419"/>
              <a:t>. Si la evidencia puede generarse;</a:t>
            </a:r>
            <a:endParaRPr/>
          </a:p>
          <a:p>
            <a:pPr indent="-317500" lvl="1" marL="914400" rtl="0">
              <a:spcBef>
                <a:spcPts val="0"/>
              </a:spcBef>
              <a:spcAft>
                <a:spcPts val="0"/>
              </a:spcAft>
              <a:buSzPts val="1400"/>
              <a:buAutoNum type="alphaLcPeriod"/>
            </a:pPr>
            <a:r>
              <a:rPr lang="es-419" u="sng"/>
              <a:t>Efectos en la producción</a:t>
            </a:r>
            <a:r>
              <a:rPr lang="es-419"/>
              <a:t>. Si la evidencia puede afectar la producción de la información, tanto en el producto como en los tiempos;</a:t>
            </a:r>
            <a:endParaRPr/>
          </a:p>
          <a:p>
            <a:pPr indent="-317500" lvl="1" marL="914400" rtl="0">
              <a:spcBef>
                <a:spcPts val="0"/>
              </a:spcBef>
              <a:spcAft>
                <a:spcPts val="0"/>
              </a:spcAft>
              <a:buSzPts val="1400"/>
              <a:buAutoNum type="alphaLcPeriod"/>
            </a:pPr>
            <a:r>
              <a:rPr lang="es-419" u="sng"/>
              <a:t>Aplicabilidad general</a:t>
            </a:r>
            <a:r>
              <a:rPr lang="es-419"/>
              <a:t>. Si la evidencia, como está descrita, aplica para determinados programas.</a:t>
            </a:r>
            <a:endParaRPr/>
          </a:p>
          <a:p>
            <a:pPr indent="-317500" lvl="1" marL="914400" rtl="0">
              <a:spcBef>
                <a:spcPts val="0"/>
              </a:spcBef>
              <a:spcAft>
                <a:spcPts val="0"/>
              </a:spcAft>
              <a:buSzPts val="1400"/>
              <a:buAutoNum type="alphaLcPeriod"/>
            </a:pPr>
            <a:r>
              <a:rPr lang="es-419" u="sng"/>
              <a:t>R</a:t>
            </a:r>
            <a:r>
              <a:rPr lang="es-419" u="sng"/>
              <a:t>elevancia</a:t>
            </a:r>
            <a:r>
              <a:rPr lang="es-419"/>
              <a:t>. La evidencia sirve para medir la calidad. </a:t>
            </a:r>
            <a:endParaRPr/>
          </a:p>
          <a:p>
            <a:pPr indent="-342900" lvl="0" marL="457200" rtl="0">
              <a:spcBef>
                <a:spcPts val="0"/>
              </a:spcBef>
              <a:spcAft>
                <a:spcPts val="0"/>
              </a:spcAft>
              <a:buSzPts val="1800"/>
              <a:buChar char="●"/>
            </a:pPr>
            <a:r>
              <a:rPr lang="es-419"/>
              <a:t>Resumen de los hallazgos por categoría</a:t>
            </a:r>
            <a:endParaRPr/>
          </a:p>
        </p:txBody>
      </p:sp>
      <p:sp>
        <p:nvSpPr>
          <p:cNvPr id="84" name="Shape 8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s-419"/>
              <a:t>‹#›</a:t>
            </a:fld>
            <a:endParaRPr/>
          </a:p>
        </p:txBody>
      </p:sp>
      <p:sp>
        <p:nvSpPr>
          <p:cNvPr id="85" name="Shape 85"/>
          <p:cNvSpPr txBox="1"/>
          <p:nvPr/>
        </p:nvSpPr>
        <p:spPr>
          <a:xfrm>
            <a:off x="1951950" y="0"/>
            <a:ext cx="1797000" cy="444900"/>
          </a:xfrm>
          <a:prstGeom prst="rect">
            <a:avLst/>
          </a:prstGeom>
          <a:noFill/>
          <a:ln cap="flat" cmpd="sng" w="19050">
            <a:solidFill>
              <a:srgbClr val="000000"/>
            </a:solidFill>
            <a:prstDash val="solid"/>
            <a:round/>
            <a:headEnd len="sm" w="sm" type="none"/>
            <a:tailEnd len="sm" w="sm" type="none"/>
          </a:ln>
        </p:spPr>
        <p:txBody>
          <a:bodyPr anchorCtr="0" anchor="t" bIns="91425" lIns="91425" spcFirstLastPara="1" rIns="91425" wrap="square" tIns="91425">
            <a:noAutofit/>
          </a:bodyPr>
          <a:lstStyle/>
          <a:p>
            <a:pPr indent="0" lvl="0" marL="0" rtl="0" algn="ctr">
              <a:spcBef>
                <a:spcPts val="0"/>
              </a:spcBef>
              <a:spcAft>
                <a:spcPts val="0"/>
              </a:spcAft>
              <a:buNone/>
            </a:pPr>
            <a:r>
              <a:rPr lang="es-419"/>
              <a:t>FACTIBILIDAD</a:t>
            </a:r>
            <a:endParaRPr/>
          </a:p>
        </p:txBody>
      </p:sp>
      <p:sp>
        <p:nvSpPr>
          <p:cNvPr id="86" name="Shape 86"/>
          <p:cNvSpPr txBox="1"/>
          <p:nvPr/>
        </p:nvSpPr>
        <p:spPr>
          <a:xfrm>
            <a:off x="3749249" y="0"/>
            <a:ext cx="1797000" cy="444900"/>
          </a:xfrm>
          <a:prstGeom prst="rect">
            <a:avLst/>
          </a:prstGeom>
          <a:noFill/>
          <a:ln cap="flat" cmpd="sng" w="19050">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s-419"/>
              <a:t>EFECTOS EN LA PRODUCCIÓN</a:t>
            </a:r>
            <a:endParaRPr/>
          </a:p>
        </p:txBody>
      </p:sp>
      <p:sp>
        <p:nvSpPr>
          <p:cNvPr id="87" name="Shape 87"/>
          <p:cNvSpPr txBox="1"/>
          <p:nvPr/>
        </p:nvSpPr>
        <p:spPr>
          <a:xfrm>
            <a:off x="5547964" y="0"/>
            <a:ext cx="1797000" cy="444900"/>
          </a:xfrm>
          <a:prstGeom prst="rect">
            <a:avLst/>
          </a:prstGeom>
          <a:noFill/>
          <a:ln cap="flat" cmpd="sng" w="19050">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Clr>
                <a:schemeClr val="dk1"/>
              </a:buClr>
              <a:buSzPts val="1100"/>
              <a:buFont typeface="Arial"/>
              <a:buNone/>
            </a:pPr>
            <a:r>
              <a:rPr lang="es-419">
                <a:solidFill>
                  <a:schemeClr val="dk1"/>
                </a:solidFill>
              </a:rPr>
              <a:t>APLICABILIDAD GENERAL</a:t>
            </a:r>
            <a:endParaRPr/>
          </a:p>
        </p:txBody>
      </p:sp>
      <p:sp>
        <p:nvSpPr>
          <p:cNvPr id="88" name="Shape 88"/>
          <p:cNvSpPr txBox="1"/>
          <p:nvPr/>
        </p:nvSpPr>
        <p:spPr>
          <a:xfrm>
            <a:off x="7346678" y="0"/>
            <a:ext cx="1797000" cy="444900"/>
          </a:xfrm>
          <a:prstGeom prst="rect">
            <a:avLst/>
          </a:prstGeom>
          <a:noFill/>
          <a:ln cap="flat" cmpd="sng" w="19050">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s-419"/>
              <a:t>RELEVANCIA</a:t>
            </a:r>
            <a:endParaRPr/>
          </a:p>
        </p:txBody>
      </p:sp>
      <p:sp>
        <p:nvSpPr>
          <p:cNvPr id="89" name="Shape 89"/>
          <p:cNvSpPr txBox="1"/>
          <p:nvPr/>
        </p:nvSpPr>
        <p:spPr>
          <a:xfrm>
            <a:off x="0" y="0"/>
            <a:ext cx="1951800" cy="444900"/>
          </a:xfrm>
          <a:prstGeom prst="rect">
            <a:avLst/>
          </a:prstGeom>
          <a:noFill/>
          <a:ln cap="flat" cmpd="sng" w="19050">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s-419"/>
              <a:t>ACLARACIÓN GENERAL</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0">
  <p:cSld>
    <p:spTree>
      <p:nvGrpSpPr>
        <p:cNvPr id="93" name="Shape 93"/>
        <p:cNvGrpSpPr/>
        <p:nvPr/>
      </p:nvGrpSpPr>
      <p:grpSpPr>
        <a:xfrm>
          <a:off x="0" y="0"/>
          <a:ext cx="0" cy="0"/>
          <a:chOff x="0" y="0"/>
          <a:chExt cx="0" cy="0"/>
        </a:xfrm>
      </p:grpSpPr>
      <p:pic>
        <p:nvPicPr>
          <p:cNvPr id="94" name="Shape 94"/>
          <p:cNvPicPr preferRelativeResize="0"/>
          <p:nvPr/>
        </p:nvPicPr>
        <p:blipFill>
          <a:blip r:embed="rId3">
            <a:alphaModFix/>
          </a:blip>
          <a:stretch>
            <a:fillRect/>
          </a:stretch>
        </p:blipFill>
        <p:spPr>
          <a:xfrm>
            <a:off x="680199" y="0"/>
            <a:ext cx="7783602" cy="5143500"/>
          </a:xfrm>
          <a:prstGeom prst="rect">
            <a:avLst/>
          </a:prstGeom>
          <a:noFill/>
          <a:ln>
            <a:noFill/>
          </a:ln>
        </p:spPr>
      </p:pic>
      <p:sp>
        <p:nvSpPr>
          <p:cNvPr id="95" name="Shape 9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spcBef>
                <a:spcPts val="0"/>
              </a:spcBef>
              <a:spcAft>
                <a:spcPts val="0"/>
              </a:spcAft>
              <a:buNone/>
            </a:pPr>
            <a:fld id="{00000000-1234-1234-1234-123412341234}" type="slidenum">
              <a:rPr lang="es-419"/>
              <a:t>‹#›</a:t>
            </a:fld>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99" name="Shape 99"/>
        <p:cNvGrpSpPr/>
        <p:nvPr/>
      </p:nvGrpSpPr>
      <p:grpSpPr>
        <a:xfrm>
          <a:off x="0" y="0"/>
          <a:ext cx="0" cy="0"/>
          <a:chOff x="0" y="0"/>
          <a:chExt cx="0" cy="0"/>
        </a:xfrm>
      </p:grpSpPr>
      <p:sp>
        <p:nvSpPr>
          <p:cNvPr id="100" name="Shape 10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spcBef>
                <a:spcPts val="0"/>
              </a:spcBef>
              <a:spcAft>
                <a:spcPts val="0"/>
              </a:spcAft>
              <a:buNone/>
            </a:pPr>
            <a:fld id="{00000000-1234-1234-1234-123412341234}" type="slidenum">
              <a:rPr lang="es-419"/>
              <a:t>‹#›</a:t>
            </a:fld>
            <a:endParaRPr/>
          </a:p>
        </p:txBody>
      </p:sp>
      <p:pic>
        <p:nvPicPr>
          <p:cNvPr id="101" name="Shape 101"/>
          <p:cNvPicPr preferRelativeResize="0"/>
          <p:nvPr/>
        </p:nvPicPr>
        <p:blipFill>
          <a:blip r:embed="rId3">
            <a:alphaModFix/>
          </a:blip>
          <a:stretch>
            <a:fillRect/>
          </a:stretch>
        </p:blipFill>
        <p:spPr>
          <a:xfrm>
            <a:off x="966788" y="923900"/>
            <a:ext cx="7210425" cy="3228975"/>
          </a:xfrm>
          <a:prstGeom prst="rect">
            <a:avLst/>
          </a:prstGeom>
          <a:noFill/>
          <a:ln>
            <a:noFill/>
          </a:ln>
        </p:spPr>
      </p:pic>
      <p:sp>
        <p:nvSpPr>
          <p:cNvPr id="102" name="Shape 102"/>
          <p:cNvSpPr txBox="1"/>
          <p:nvPr/>
        </p:nvSpPr>
        <p:spPr>
          <a:xfrm>
            <a:off x="0" y="0"/>
            <a:ext cx="8979000" cy="661200"/>
          </a:xfrm>
          <a:prstGeom prst="rect">
            <a:avLst/>
          </a:prstGeom>
          <a:noFill/>
          <a:ln>
            <a:noFill/>
          </a:ln>
        </p:spPr>
        <p:txBody>
          <a:bodyPr anchorCtr="0" anchor="ctr" bIns="91425" lIns="91425" spcFirstLastPara="1" rIns="91425" wrap="square" tIns="91425">
            <a:noAutofit/>
          </a:bodyPr>
          <a:lstStyle/>
          <a:p>
            <a:pPr indent="0" lvl="0" marL="0" rtl="0">
              <a:spcBef>
                <a:spcPts val="0"/>
              </a:spcBef>
              <a:spcAft>
                <a:spcPts val="0"/>
              </a:spcAft>
              <a:buNone/>
            </a:pPr>
            <a:r>
              <a:rPr lang="es-419" sz="2800">
                <a:solidFill>
                  <a:schemeClr val="dk1"/>
                </a:solidFill>
              </a:rPr>
              <a:t>Programas incluidos en la Prueba de Concepto</a:t>
            </a:r>
            <a:endParaRPr sz="2800">
              <a:solidFill>
                <a:schemeClr val="dk1"/>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06" name="Shape 106"/>
        <p:cNvGrpSpPr/>
        <p:nvPr/>
      </p:nvGrpSpPr>
      <p:grpSpPr>
        <a:xfrm>
          <a:off x="0" y="0"/>
          <a:ext cx="0" cy="0"/>
          <a:chOff x="0" y="0"/>
          <a:chExt cx="0" cy="0"/>
        </a:xfrm>
      </p:grpSpPr>
      <p:sp>
        <p:nvSpPr>
          <p:cNvPr id="107" name="Shape 107"/>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p>
            <a:pPr indent="0" lvl="0" marL="0" rtl="0">
              <a:spcBef>
                <a:spcPts val="0"/>
              </a:spcBef>
              <a:spcAft>
                <a:spcPts val="0"/>
              </a:spcAft>
              <a:buNone/>
            </a:pPr>
            <a:r>
              <a:rPr lang="es-419"/>
              <a:t>Resultados obtenidos</a:t>
            </a:r>
            <a:endParaRPr/>
          </a:p>
        </p:txBody>
      </p:sp>
      <p:sp>
        <p:nvSpPr>
          <p:cNvPr id="108" name="Shape 108"/>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s-419"/>
              <a:t>Prueba de Concepto</a:t>
            </a:r>
            <a:endParaRPr/>
          </a:p>
        </p:txBody>
      </p:sp>
      <p:sp>
        <p:nvSpPr>
          <p:cNvPr id="109" name="Shape 10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s-419"/>
              <a:t>‹#›</a:t>
            </a:fld>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13" name="Shape 113"/>
        <p:cNvGrpSpPr/>
        <p:nvPr/>
      </p:nvGrpSpPr>
      <p:grpSpPr>
        <a:xfrm>
          <a:off x="0" y="0"/>
          <a:ext cx="0" cy="0"/>
          <a:chOff x="0" y="0"/>
          <a:chExt cx="0" cy="0"/>
        </a:xfrm>
      </p:grpSpPr>
      <p:sp>
        <p:nvSpPr>
          <p:cNvPr id="114" name="Shape 114"/>
          <p:cNvSpPr txBox="1"/>
          <p:nvPr>
            <p:ph type="title"/>
          </p:nvPr>
        </p:nvSpPr>
        <p:spPr>
          <a:xfrm>
            <a:off x="121250" y="445025"/>
            <a:ext cx="9022800" cy="5727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s-419"/>
              <a:t>Criterios para determinar los Programas de Información</a:t>
            </a:r>
            <a:endParaRPr/>
          </a:p>
        </p:txBody>
      </p:sp>
      <p:sp>
        <p:nvSpPr>
          <p:cNvPr id="115" name="Shape 115"/>
          <p:cNvSpPr txBox="1"/>
          <p:nvPr>
            <p:ph idx="1" type="body"/>
          </p:nvPr>
        </p:nvSpPr>
        <p:spPr>
          <a:xfrm>
            <a:off x="311700" y="1152475"/>
            <a:ext cx="8520600" cy="36873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s-419"/>
              <a:t>Durante la realización de la Prueba de Concepto fue necesario aclarar lo siguiente:</a:t>
            </a:r>
            <a:endParaRPr/>
          </a:p>
          <a:p>
            <a:pPr indent="-336550" lvl="0" marL="457200">
              <a:spcBef>
                <a:spcPts val="1600"/>
              </a:spcBef>
              <a:spcAft>
                <a:spcPts val="0"/>
              </a:spcAft>
              <a:buSzPts val="1700"/>
              <a:buChar char="●"/>
            </a:pPr>
            <a:r>
              <a:rPr lang="es-419" sz="1700"/>
              <a:t>La Norma alineada al MPEG le aplica a todos los Programas de Información.</a:t>
            </a:r>
            <a:endParaRPr sz="1700"/>
          </a:p>
          <a:p>
            <a:pPr indent="-336550" lvl="0" marL="457200">
              <a:spcBef>
                <a:spcPts val="0"/>
              </a:spcBef>
              <a:spcAft>
                <a:spcPts val="0"/>
              </a:spcAft>
              <a:buSzPts val="1700"/>
              <a:buChar char="●"/>
            </a:pPr>
            <a:r>
              <a:rPr lang="es-419" sz="1700"/>
              <a:t>Las evidencias se deben generar a nivel Programa para cada Ciclo de Programa. </a:t>
            </a:r>
            <a:endParaRPr sz="1700"/>
          </a:p>
          <a:p>
            <a:pPr indent="-336550" lvl="0" marL="457200">
              <a:spcBef>
                <a:spcPts val="0"/>
              </a:spcBef>
              <a:spcAft>
                <a:spcPts val="0"/>
              </a:spcAft>
              <a:buSzPts val="1700"/>
              <a:buChar char="●"/>
            </a:pPr>
            <a:r>
              <a:rPr lang="es-419" sz="1700"/>
              <a:t>Hay Ciclos de Programa en los que las primeras 3 fases (Documentación de necesidades, Diseño y Construcción) no sufren cambios y, por ende, no se deben generar las evidencias nuevamente, pues las de la última iteración siguen “vigentes”.</a:t>
            </a:r>
            <a:endParaRPr sz="1700"/>
          </a:p>
          <a:p>
            <a:pPr indent="-336550" lvl="0" marL="457200" rtl="0">
              <a:spcBef>
                <a:spcPts val="0"/>
              </a:spcBef>
              <a:spcAft>
                <a:spcPts val="0"/>
              </a:spcAft>
              <a:buSzPts val="1700"/>
              <a:buChar char="●"/>
            </a:pPr>
            <a:r>
              <a:rPr lang="es-419" sz="1700"/>
              <a:t>Determinar que compone un Programa de Información, así como un Ciclo de Programa es una tarea no trivial para casos como Cuentas Nacionales.  Se están estableciendo criterios para tal efecto.</a:t>
            </a:r>
            <a:endParaRPr sz="1700"/>
          </a:p>
        </p:txBody>
      </p:sp>
      <p:sp>
        <p:nvSpPr>
          <p:cNvPr id="116" name="Shape 116"/>
          <p:cNvSpPr txBox="1"/>
          <p:nvPr/>
        </p:nvSpPr>
        <p:spPr>
          <a:xfrm>
            <a:off x="1951950" y="0"/>
            <a:ext cx="1797000" cy="444900"/>
          </a:xfrm>
          <a:prstGeom prst="rect">
            <a:avLst/>
          </a:prstGeom>
          <a:noFill/>
          <a:ln cap="flat" cmpd="sng" w="19050">
            <a:solidFill>
              <a:srgbClr val="000000"/>
            </a:solidFill>
            <a:prstDash val="solid"/>
            <a:round/>
            <a:headEnd len="sm" w="sm" type="none"/>
            <a:tailEnd len="sm" w="sm" type="none"/>
          </a:ln>
        </p:spPr>
        <p:txBody>
          <a:bodyPr anchorCtr="0" anchor="t" bIns="91425" lIns="91425" spcFirstLastPara="1" rIns="91425" wrap="square" tIns="91425">
            <a:noAutofit/>
          </a:bodyPr>
          <a:lstStyle/>
          <a:p>
            <a:pPr indent="0" lvl="0" marL="0" rtl="0" algn="ctr">
              <a:spcBef>
                <a:spcPts val="0"/>
              </a:spcBef>
              <a:spcAft>
                <a:spcPts val="0"/>
              </a:spcAft>
              <a:buNone/>
            </a:pPr>
            <a:r>
              <a:rPr lang="es-419"/>
              <a:t>FACTIBILIDAD</a:t>
            </a:r>
            <a:endParaRPr/>
          </a:p>
        </p:txBody>
      </p:sp>
      <p:sp>
        <p:nvSpPr>
          <p:cNvPr id="117" name="Shape 117"/>
          <p:cNvSpPr txBox="1"/>
          <p:nvPr/>
        </p:nvSpPr>
        <p:spPr>
          <a:xfrm>
            <a:off x="3749249" y="0"/>
            <a:ext cx="1797000" cy="444900"/>
          </a:xfrm>
          <a:prstGeom prst="rect">
            <a:avLst/>
          </a:prstGeom>
          <a:noFill/>
          <a:ln cap="flat" cmpd="sng" w="19050">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s-419"/>
              <a:t>EFECTOS EN LA PRODUCCIÓN</a:t>
            </a:r>
            <a:endParaRPr/>
          </a:p>
        </p:txBody>
      </p:sp>
      <p:sp>
        <p:nvSpPr>
          <p:cNvPr id="118" name="Shape 118"/>
          <p:cNvSpPr txBox="1"/>
          <p:nvPr/>
        </p:nvSpPr>
        <p:spPr>
          <a:xfrm>
            <a:off x="5547964" y="0"/>
            <a:ext cx="1797000" cy="444900"/>
          </a:xfrm>
          <a:prstGeom prst="rect">
            <a:avLst/>
          </a:prstGeom>
          <a:noFill/>
          <a:ln cap="flat" cmpd="sng" w="19050">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Clr>
                <a:schemeClr val="dk1"/>
              </a:buClr>
              <a:buSzPts val="1100"/>
              <a:buFont typeface="Arial"/>
              <a:buNone/>
            </a:pPr>
            <a:r>
              <a:rPr lang="es-419">
                <a:solidFill>
                  <a:schemeClr val="dk1"/>
                </a:solidFill>
              </a:rPr>
              <a:t>APLICABILIDAD GENERAL</a:t>
            </a:r>
            <a:endParaRPr/>
          </a:p>
        </p:txBody>
      </p:sp>
      <p:sp>
        <p:nvSpPr>
          <p:cNvPr id="119" name="Shape 119"/>
          <p:cNvSpPr txBox="1"/>
          <p:nvPr/>
        </p:nvSpPr>
        <p:spPr>
          <a:xfrm>
            <a:off x="7346678" y="0"/>
            <a:ext cx="1797000" cy="444900"/>
          </a:xfrm>
          <a:prstGeom prst="rect">
            <a:avLst/>
          </a:prstGeom>
          <a:noFill/>
          <a:ln cap="flat" cmpd="sng" w="19050">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s-419"/>
              <a:t>RELEVANCIA</a:t>
            </a:r>
            <a:endParaRPr/>
          </a:p>
        </p:txBody>
      </p:sp>
      <p:sp>
        <p:nvSpPr>
          <p:cNvPr id="120" name="Shape 120"/>
          <p:cNvSpPr txBox="1"/>
          <p:nvPr/>
        </p:nvSpPr>
        <p:spPr>
          <a:xfrm>
            <a:off x="0" y="0"/>
            <a:ext cx="1951800" cy="444900"/>
          </a:xfrm>
          <a:prstGeom prst="rect">
            <a:avLst/>
          </a:prstGeom>
          <a:solidFill>
            <a:srgbClr val="F4CCCC"/>
          </a:solidFill>
          <a:ln cap="flat" cmpd="sng" w="19050">
            <a:solidFill>
              <a:srgbClr val="CC0000"/>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b="1" lang="es-419">
                <a:solidFill>
                  <a:srgbClr val="CC0000"/>
                </a:solidFill>
              </a:rPr>
              <a:t>ACLARACIÓN GENERAL</a:t>
            </a:r>
            <a:endParaRPr b="1">
              <a:solidFill>
                <a:srgbClr val="CC0000"/>
              </a:solidFill>
            </a:endParaRPr>
          </a:p>
        </p:txBody>
      </p:sp>
      <p:sp>
        <p:nvSpPr>
          <p:cNvPr id="121" name="Shape 12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s-419"/>
              <a:t>‹#›</a:t>
            </a:fld>
            <a:endParaRPr/>
          </a:p>
        </p:txBody>
      </p:sp>
    </p:spTree>
  </p:cSld>
  <p:clrMapOvr>
    <a:masterClrMapping/>
  </p:clrMapOvr>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