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7FFB05-9656-46CC-A15C-2B609ED3D43C}">
  <a:tblStyle styleId="{447FFB05-9656-46CC-A15C-2B609ED3D43C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8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14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62000" sx="92000" sy="89000" flip="xy" algn="ctr"/>
          </a:blip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17550" sx="92000" sy="89000" flip="xy" algn="ctr"/>
          </a:blip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9" name="Shape 19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SzPts val="6400"/>
              <a:buFont typeface="Rokkitt"/>
              <a:buNone/>
              <a:defRPr sz="6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812805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244280" y="4227195"/>
            <a:ext cx="895401" cy="64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n con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2800"/>
              <a:buFont typeface="Rokkitt"/>
              <a:buNone/>
              <a:defRPr sz="28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0" y="0"/>
            <a:ext cx="6227805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412230" y="2423160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9E361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89" name="Shape 89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90" name="Shape 90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  <a:defRPr sz="42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546604" y="260604"/>
            <a:ext cx="4050792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8572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4681537" y="2395538"/>
            <a:ext cx="5638800" cy="1914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  <a:defRPr sz="42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795337" y="538163"/>
            <a:ext cx="5638800" cy="562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8572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rgbClr val="3F3F3F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3F3F3F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35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210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10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10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10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33845" y="1828801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29150" y="1828801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ació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633845" y="2507551"/>
            <a:ext cx="3867150" cy="3680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3"/>
          </p:nvPr>
        </p:nvSpPr>
        <p:spPr>
          <a:xfrm>
            <a:off x="4629150" y="1681851"/>
            <a:ext cx="3886201" cy="8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4"/>
          </p:nvPr>
        </p:nvSpPr>
        <p:spPr>
          <a:xfrm>
            <a:off x="4629150" y="2507551"/>
            <a:ext cx="3886201" cy="3680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el títul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  <a:defRPr sz="42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630936" y="2057399"/>
            <a:ext cx="2948940" cy="3810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30936" y="2057400"/>
            <a:ext cx="294894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2401527" y="61119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 rot="5400000">
            <a:off x="4623593" y="2280444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 rot="5400000">
            <a:off x="623094" y="365919"/>
            <a:ext cx="5811837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rgbClr val="3F3F3F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3F3F3F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35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210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10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10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10"/>
              </a:spcBef>
              <a:buClr>
                <a:srgbClr val="888888"/>
              </a:buClr>
              <a:buSzPts val="105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33845" y="1828801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629150" y="1828801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ació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633845" y="2507551"/>
            <a:ext cx="3867150" cy="3680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3"/>
          </p:nvPr>
        </p:nvSpPr>
        <p:spPr>
          <a:xfrm>
            <a:off x="4629150" y="1681851"/>
            <a:ext cx="3886201" cy="8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4"/>
          </p:nvPr>
        </p:nvSpPr>
        <p:spPr>
          <a:xfrm>
            <a:off x="4629150" y="2507551"/>
            <a:ext cx="3886201" cy="3680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  <a:defRPr sz="42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el título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630936" y="2057399"/>
            <a:ext cx="2948940" cy="3810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pic" idx="2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300"/>
              </a:spcBef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30936" y="2057400"/>
            <a:ext cx="294894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SzPts val="675"/>
              <a:buFont typeface="Noto Sans Symbols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 rot="5400000">
            <a:off x="2401527" y="61119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 rot="5400000">
            <a:off x="4623593" y="2280444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 rot="5400000">
            <a:off x="623094" y="365919"/>
            <a:ext cx="5811837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  <a:defRPr sz="42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8572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Encabezado de secció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SzPts val="6400"/>
              <a:buFont typeface="Rokkitt"/>
              <a:buNone/>
              <a:defRPr sz="6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445251" y="6272785"/>
            <a:ext cx="198323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636099" y="6272784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50" name="Shape 5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450" y="2508607"/>
            <a:ext cx="891224" cy="720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  <a:defRPr sz="42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8572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792218" y="2194560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8572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  <a:defRPr sz="42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85800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8572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820793" y="2048256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820793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8572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ido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2800"/>
              <a:buFont typeface="Rokkitt"/>
              <a:buNone/>
              <a:defRPr sz="28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28650" y="685800"/>
            <a:ext cx="5033772" cy="5020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8572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6412230" y="2423160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9E361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79" name="Shape 79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7" name="Shape 7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14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  <a:defRPr sz="42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8572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9651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422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ts val="135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8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65760" algn="l" rtl="0">
              <a:lnSpc>
                <a:spcPct val="80000"/>
              </a:lnSpc>
              <a:spcBef>
                <a:spcPts val="0"/>
              </a:spcBef>
              <a:buSzPts val="5760"/>
              <a:buFont typeface="Rokkitt"/>
              <a:buNone/>
            </a:pPr>
            <a:r>
              <a:rPr lang="es-MX" sz="30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EL MODELO DEL PROCESO ESTADÍSTICO Y GEOGRÁFICO (MPEG) COMO GUÍA PARA LA ESTANDARIZACIÓN E INCORPORACIÓN DE BUENAS PRÁCTICAS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1"/>
          </p:nvPr>
        </p:nvSpPr>
        <p:spPr>
          <a:xfrm>
            <a:off x="802375" y="4389127"/>
            <a:ext cx="5918400" cy="15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15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97"/>
              <a:buFont typeface="Noto Sans Symbols"/>
              <a:buNone/>
            </a:pPr>
            <a:r>
              <a:rPr lang="es-MX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Grupo de Procesos</a:t>
            </a:r>
          </a:p>
          <a:p>
            <a:pPr marL="0" marR="0" lvl="0" indent="-31575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497"/>
              <a:buFont typeface="Noto Sans Symbols"/>
              <a:buNone/>
            </a:pPr>
            <a:r>
              <a:rPr lang="es-MX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Comité de Aseguramiento de la Calidad</a:t>
            </a:r>
          </a:p>
          <a:p>
            <a:pPr marL="0" marR="0" lvl="0" indent="-31575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497"/>
              <a:buFont typeface="Noto Sans Symbols"/>
              <a:buNone/>
            </a:pPr>
            <a:r>
              <a:rPr lang="es-MX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INEGI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xfrm>
            <a:off x="812805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7244280" y="4227195"/>
            <a:ext cx="895401" cy="64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14/12/2017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MPEG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NIVEL 1 FASES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90ED51C-A386-4DDA-BEE6-ADE2BA30B10A}"/>
              </a:ext>
            </a:extLst>
          </p:cNvPr>
          <p:cNvGrpSpPr/>
          <p:nvPr/>
        </p:nvGrpSpPr>
        <p:grpSpPr>
          <a:xfrm>
            <a:off x="685800" y="2532126"/>
            <a:ext cx="7772400" cy="2916174"/>
            <a:chOff x="2409257" y="5615921"/>
            <a:chExt cx="19905470" cy="516405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4DF1B6E-AC6F-4389-944B-3A1A02400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9" b="89988" l="9913" r="89985">
                          <a14:foregroundMark x1="37353" y1="2400" x2="47164" y2="2938"/>
                          <a14:foregroundMark x1="47164" y1="2938" x2="51405" y2="5710"/>
                          <a14:foregroundMark x1="51405" y1="5710" x2="53245" y2="10799"/>
                          <a14:foregroundMark x1="53245" y1="10799" x2="51150" y2="15060"/>
                          <a14:foregroundMark x1="51150" y1="15060" x2="35667" y2="13612"/>
                          <a14:foregroundMark x1="35667" y1="13612" x2="34083" y2="17998"/>
                          <a14:foregroundMark x1="34083" y1="17998" x2="37762" y2="20852"/>
                          <a14:foregroundMark x1="37762" y1="20852" x2="42565" y2="21721"/>
                          <a14:foregroundMark x1="42565" y1="21721" x2="47726" y2="21390"/>
                          <a14:foregroundMark x1="47726" y1="21390" x2="51507" y2="18122"/>
                          <a14:foregroundMark x1="51507" y1="18122" x2="50792" y2="12081"/>
                          <a14:foregroundMark x1="50792" y1="12081" x2="45784" y2="4841"/>
                          <a14:foregroundMark x1="35156" y1="3848" x2="39806" y2="2151"/>
                          <a14:foregroundMark x1="39806" y1="2151" x2="44916" y2="2151"/>
                          <a14:foregroundMark x1="44916" y1="2151" x2="50230" y2="1779"/>
                          <a14:backgroundMark x1="35667" y1="46587" x2="52427" y2="58420"/>
                          <a14:backgroundMark x1="52427" y1="58420" x2="53040" y2="52296"/>
                          <a14:backgroundMark x1="53040" y1="52296" x2="49974" y2="47828"/>
                          <a14:backgroundMark x1="49974" y1="47828" x2="44303" y2="46132"/>
                          <a14:backgroundMark x1="44303" y1="46132" x2="39090" y2="47580"/>
                          <a14:backgroundMark x1="39090" y1="47580" x2="35718" y2="58957"/>
                          <a14:backgroundMark x1="35718" y1="58957" x2="37609" y2="65205"/>
                          <a14:backgroundMark x1="37609" y1="65205" x2="49106" y2="70004"/>
                          <a14:backgroundMark x1="49106" y1="70004" x2="54011" y2="66736"/>
                          <a14:backgroundMark x1="54011" y1="66736" x2="56208" y2="61316"/>
                          <a14:backgroundMark x1="56208" y1="61316" x2="54011" y2="53786"/>
                          <a14:backgroundMark x1="54011" y1="53786" x2="48901" y2="48076"/>
                          <a14:backgroundMark x1="48901" y1="48076" x2="43945" y2="45428"/>
                          <a14:backgroundMark x1="43945" y1="45428" x2="38835" y2="44808"/>
                          <a14:backgroundMark x1="38835" y1="44808" x2="36433" y2="49938"/>
                          <a14:backgroundMark x1="36433" y1="49938" x2="36740" y2="56516"/>
                          <a14:backgroundMark x1="36740" y1="56516" x2="39193" y2="61274"/>
                          <a14:backgroundMark x1="39193" y1="61274" x2="50588" y2="64005"/>
                          <a14:backgroundMark x1="50588" y1="64005" x2="52325" y2="58420"/>
                          <a14:backgroundMark x1="52325" y1="58420" x2="38017" y2="54034"/>
                          <a14:backgroundMark x1="38017" y1="54034" x2="32652" y2="54820"/>
                          <a14:backgroundMark x1="32652" y1="54820" x2="32652" y2="548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1" r="36906" b="72586"/>
            <a:stretch/>
          </p:blipFill>
          <p:spPr>
            <a:xfrm>
              <a:off x="2409257" y="5897320"/>
              <a:ext cx="4111452" cy="364838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7D27FDC-213D-4D73-8303-FC85806BC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9" b="89988" l="9913" r="89985">
                          <a14:foregroundMark x1="46455" y1="2899" x2="47164" y2="2938"/>
                          <a14:foregroundMark x1="37353" y1="2400" x2="44702" y2="2803"/>
                          <a14:foregroundMark x1="49323" y1="4349" x2="51182" y2="5564"/>
                          <a14:foregroundMark x1="48397" y1="3744" x2="49208" y2="4274"/>
                          <a14:foregroundMark x1="52944" y1="9968" x2="53245" y2="10799"/>
                          <a14:foregroundMark x1="52823" y1="9632" x2="52915" y2="9886"/>
                          <a14:foregroundMark x1="53245" y1="10799" x2="52869" y2="11563"/>
                          <a14:foregroundMark x1="44942" y1="14479" x2="35667" y2="13612"/>
                          <a14:foregroundMark x1="45835" y1="14563" x2="45426" y2="14525"/>
                          <a14:foregroundMark x1="48338" y1="14797" x2="47637" y2="14732"/>
                          <a14:foregroundMark x1="50134" y1="14964" x2="48488" y2="14811"/>
                          <a14:foregroundMark x1="50850" y1="15031" x2="50384" y2="14988"/>
                          <a14:foregroundMark x1="35667" y1="13612" x2="34083" y2="17998"/>
                          <a14:foregroundMark x1="34083" y1="17998" x2="37762" y2="20852"/>
                          <a14:foregroundMark x1="37762" y1="20852" x2="42565" y2="21721"/>
                          <a14:foregroundMark x1="42565" y1="21721" x2="47726" y2="21390"/>
                          <a14:foregroundMark x1="47726" y1="21390" x2="48863" y2="20408"/>
                          <a14:foregroundMark x1="50986" y1="13725" x2="50871" y2="12753"/>
                          <a14:foregroundMark x1="35156" y1="3848" x2="39806" y2="2151"/>
                          <a14:foregroundMark x1="39806" y1="2151" x2="44916" y2="2151"/>
                          <a14:foregroundMark x1="47667" y1="1958" x2="50230" y2="1779"/>
                          <a14:foregroundMark x1="44916" y1="2151" x2="45933" y2="2080"/>
                          <a14:foregroundMark x1="60552" y1="15722" x2="75771" y2="31175"/>
                          <a14:foregroundMark x1="76906" y1="29214" x2="77925" y2="26603"/>
                          <a14:foregroundMark x1="77925" y1="26603" x2="75933" y2="22052"/>
                          <a14:foregroundMark x1="75933" y1="22052" x2="72356" y2="18949"/>
                          <a14:foregroundMark x1="72356" y1="18949" x2="58917" y2="24700"/>
                          <a14:foregroundMark x1="58917" y1="24700" x2="58150" y2="25321"/>
                          <a14:backgroundMark x1="35667" y1="46587" x2="52427" y2="58420"/>
                          <a14:backgroundMark x1="52427" y1="58420" x2="53040" y2="52296"/>
                          <a14:backgroundMark x1="53040" y1="52296" x2="49974" y2="47828"/>
                          <a14:backgroundMark x1="49974" y1="47828" x2="44303" y2="46132"/>
                          <a14:backgroundMark x1="44303" y1="46132" x2="39090" y2="47580"/>
                          <a14:backgroundMark x1="39090" y1="47580" x2="35718" y2="58957"/>
                          <a14:backgroundMark x1="35718" y1="58957" x2="37609" y2="65205"/>
                          <a14:backgroundMark x1="37609" y1="65205" x2="49106" y2="70004"/>
                          <a14:backgroundMark x1="49106" y1="70004" x2="54011" y2="66736"/>
                          <a14:backgroundMark x1="54011" y1="66736" x2="56208" y2="61316"/>
                          <a14:backgroundMark x1="56208" y1="61316" x2="54011" y2="53786"/>
                          <a14:backgroundMark x1="54011" y1="53786" x2="48901" y2="48076"/>
                          <a14:backgroundMark x1="48901" y1="48076" x2="43945" y2="45428"/>
                          <a14:backgroundMark x1="43945" y1="45428" x2="38835" y2="44808"/>
                          <a14:backgroundMark x1="38835" y1="44808" x2="36433" y2="49938"/>
                          <a14:backgroundMark x1="36433" y1="49938" x2="36740" y2="56516"/>
                          <a14:backgroundMark x1="36740" y1="56516" x2="39193" y2="61274"/>
                          <a14:backgroundMark x1="39193" y1="61274" x2="50588" y2="64005"/>
                          <a14:backgroundMark x1="50588" y1="64005" x2="52325" y2="58420"/>
                          <a14:backgroundMark x1="52325" y1="58420" x2="38017" y2="54034"/>
                          <a14:backgroundMark x1="38017" y1="54034" x2="32652" y2="54820"/>
                          <a14:backgroundMark x1="32652" y1="54820" x2="32652" y2="54861"/>
                          <a14:backgroundMark x1="76290" y1="31237" x2="76290" y2="31113"/>
                          <a14:backgroundMark x1="76750" y1="30658" x2="76137" y2="32189"/>
                          <a14:backgroundMark x1="77568" y1="29417" x2="76290" y2="32023"/>
                          <a14:backgroundMark x1="45682" y1="2358" x2="54778" y2="3848"/>
                          <a14:backgroundMark x1="54778" y1="3848" x2="57077" y2="8440"/>
                          <a14:backgroundMark x1="57077" y1="8440" x2="52427" y2="17667"/>
                          <a14:backgroundMark x1="52427" y1="17667" x2="49055" y2="20811"/>
                          <a14:backgroundMark x1="49055" y1="20811" x2="46193" y2="17005"/>
                          <a14:backgroundMark x1="46193" y1="17005" x2="45631" y2="6082"/>
                          <a14:backgroundMark x1="45631" y1="6082" x2="50281" y2="12991"/>
                          <a14:backgroundMark x1="45529" y1="2358" x2="47266" y2="19735"/>
                          <a14:backgroundMark x1="47266" y1="19735" x2="48339" y2="14894"/>
                          <a14:backgroundMark x1="48339" y1="14894" x2="53500" y2="5213"/>
                          <a14:backgroundMark x1="53500" y1="5213" x2="48493" y2="4137"/>
                          <a14:backgroundMark x1="48493" y1="4137" x2="46857" y2="9640"/>
                          <a14:backgroundMark x1="46857" y1="9640" x2="51559" y2="11709"/>
                          <a14:backgroundMark x1="51559" y1="11709" x2="54778" y2="6082"/>
                          <a14:backgroundMark x1="54778" y1="6082" x2="49566" y2="1489"/>
                          <a14:backgroundMark x1="49566" y1="1489" x2="45784" y2="5213"/>
                          <a14:backgroundMark x1="45784" y1="5213" x2="46500" y2="10095"/>
                          <a14:backgroundMark x1="46500" y1="10095" x2="46500" y2="10095"/>
                          <a14:backgroundMark x1="49310" y1="4799" x2="52938" y2="14067"/>
                          <a14:backgroundMark x1="52938" y1="14067" x2="45376" y2="19818"/>
                          <a14:backgroundMark x1="45376" y1="19818" x2="44762" y2="2813"/>
                          <a14:backgroundMark x1="46040" y1="22300" x2="47931" y2="17915"/>
                          <a14:backgroundMark x1="47931" y1="17915" x2="51303" y2="14108"/>
                          <a14:backgroundMark x1="51303" y1="14108" x2="53347" y2="8854"/>
                          <a14:backgroundMark x1="53347" y1="8854" x2="51507" y2="2979"/>
                          <a14:backgroundMark x1="51507" y1="2979" x2="52887" y2="9392"/>
                          <a14:backgroundMark x1="52887" y1="9392" x2="52018" y2="4882"/>
                          <a14:backgroundMark x1="52018" y1="4882" x2="47982" y2="2358"/>
                          <a14:backgroundMark x1="47982" y1="2358" x2="47573" y2="2358"/>
                          <a14:backgroundMark x1="50128" y1="14977" x2="52172" y2="12702"/>
                          <a14:backgroundMark x1="53091" y1="15722" x2="51559" y2="13446"/>
                          <a14:backgroundMark x1="52172" y1="13446" x2="51405" y2="18204"/>
                          <a14:backgroundMark x1="51405" y1="18204" x2="54727" y2="14812"/>
                          <a14:backgroundMark x1="54727" y1="14812" x2="52785" y2="148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96" t="12092" r="15997" b="61775"/>
            <a:stretch/>
          </p:blipFill>
          <p:spPr>
            <a:xfrm>
              <a:off x="4837592" y="7302064"/>
              <a:ext cx="3793716" cy="347791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FC6A32F-B8D3-4041-9654-8E6BCD167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9" b="89988" l="9913" r="89985">
                          <a14:foregroundMark x1="46455" y1="2899" x2="47164" y2="2938"/>
                          <a14:foregroundMark x1="37353" y1="2400" x2="44702" y2="2803"/>
                          <a14:foregroundMark x1="49323" y1="4349" x2="51182" y2="5564"/>
                          <a14:foregroundMark x1="48397" y1="3744" x2="49208" y2="4274"/>
                          <a14:foregroundMark x1="52944" y1="9968" x2="53245" y2="10799"/>
                          <a14:foregroundMark x1="52823" y1="9632" x2="52915" y2="9886"/>
                          <a14:foregroundMark x1="53245" y1="10799" x2="52869" y2="11563"/>
                          <a14:foregroundMark x1="44942" y1="14479" x2="35667" y2="13612"/>
                          <a14:foregroundMark x1="45835" y1="14563" x2="45426" y2="14525"/>
                          <a14:foregroundMark x1="48338" y1="14797" x2="47637" y2="14732"/>
                          <a14:foregroundMark x1="50134" y1="14964" x2="48488" y2="14811"/>
                          <a14:foregroundMark x1="50850" y1="15031" x2="50384" y2="14988"/>
                          <a14:foregroundMark x1="35667" y1="13612" x2="34083" y2="17998"/>
                          <a14:foregroundMark x1="34083" y1="17998" x2="37762" y2="20852"/>
                          <a14:foregroundMark x1="37762" y1="20852" x2="42565" y2="21721"/>
                          <a14:foregroundMark x1="42565" y1="21721" x2="47726" y2="21390"/>
                          <a14:foregroundMark x1="47726" y1="21390" x2="48863" y2="20408"/>
                          <a14:foregroundMark x1="50986" y1="13725" x2="50871" y2="12753"/>
                          <a14:foregroundMark x1="35156" y1="3848" x2="39806" y2="2151"/>
                          <a14:foregroundMark x1="39806" y1="2151" x2="44916" y2="2151"/>
                          <a14:foregroundMark x1="47667" y1="1958" x2="50230" y2="1779"/>
                          <a14:foregroundMark x1="44916" y1="2151" x2="45933" y2="2080"/>
                          <a14:foregroundMark x1="60552" y1="15722" x2="75771" y2="31175"/>
                          <a14:foregroundMark x1="76906" y1="29214" x2="77925" y2="26603"/>
                          <a14:foregroundMark x1="77925" y1="26603" x2="75933" y2="22052"/>
                          <a14:foregroundMark x1="75933" y1="22052" x2="72356" y2="18949"/>
                          <a14:foregroundMark x1="72356" y1="18949" x2="59469" y2="24464"/>
                          <a14:foregroundMark x1="32754" y1="33182" x2="42923" y2="27431"/>
                          <a14:foregroundMark x1="42923" y1="27431" x2="47624" y2="27348"/>
                          <a14:foregroundMark x1="47624" y1="27348" x2="52172" y2="31361"/>
                          <a14:foregroundMark x1="52172" y1="31361" x2="53500" y2="36947"/>
                          <a14:foregroundMark x1="53500" y1="36947" x2="48390" y2="40050"/>
                          <a14:foregroundMark x1="48390" y1="40050" x2="38375" y2="42201"/>
                          <a14:foregroundMark x1="38375" y1="42201" x2="33316" y2="38477"/>
                          <a14:foregroundMark x1="33316" y1="38477" x2="32294" y2="33926"/>
                          <a14:foregroundMark x1="32294" y1="33926" x2="32703" y2="27720"/>
                          <a14:foregroundMark x1="33345" y1="27387" x2="37966" y2="24990"/>
                          <a14:foregroundMark x1="37966" y1="24990" x2="43383" y2="24990"/>
                          <a14:foregroundMark x1="43383" y1="24990" x2="47828" y2="28713"/>
                          <a14:foregroundMark x1="47828" y1="28713" x2="50485" y2="33099"/>
                          <a14:foregroundMark x1="50485" y1="33099" x2="50281" y2="39222"/>
                          <a14:foregroundMark x1="50281" y1="39222" x2="45938" y2="41746"/>
                          <a14:foregroundMark x1="45938" y1="41746" x2="42718" y2="41870"/>
                          <a14:foregroundMark x1="51201" y1="25445" x2="56617" y2="34257"/>
                          <a14:foregroundMark x1="56617" y1="34257" x2="53143" y2="26934"/>
                          <a14:foregroundMark x1="55187" y1="29996" x2="57537" y2="33471"/>
                          <a14:foregroundMark x1="50741" y1="24369" x2="52172" y2="25569"/>
                          <a14:foregroundMark x1="56924" y1="32561" x2="57690" y2="34381"/>
                          <a14:backgroundMark x1="35667" y1="46587" x2="52427" y2="58420"/>
                          <a14:backgroundMark x1="52427" y1="58420" x2="53040" y2="52296"/>
                          <a14:backgroundMark x1="53040" y1="52296" x2="49974" y2="47828"/>
                          <a14:backgroundMark x1="49974" y1="47828" x2="44303" y2="46132"/>
                          <a14:backgroundMark x1="44303" y1="46132" x2="39090" y2="47580"/>
                          <a14:backgroundMark x1="39090" y1="47580" x2="35718" y2="58957"/>
                          <a14:backgroundMark x1="35718" y1="58957" x2="37609" y2="65205"/>
                          <a14:backgroundMark x1="37609" y1="65205" x2="49106" y2="70004"/>
                          <a14:backgroundMark x1="49106" y1="70004" x2="54011" y2="66736"/>
                          <a14:backgroundMark x1="54011" y1="66736" x2="56208" y2="61316"/>
                          <a14:backgroundMark x1="56208" y1="61316" x2="54011" y2="53786"/>
                          <a14:backgroundMark x1="54011" y1="53786" x2="48901" y2="48076"/>
                          <a14:backgroundMark x1="48901" y1="48076" x2="43945" y2="45428"/>
                          <a14:backgroundMark x1="43945" y1="45428" x2="38835" y2="44808"/>
                          <a14:backgroundMark x1="38835" y1="44808" x2="36433" y2="49938"/>
                          <a14:backgroundMark x1="36433" y1="49938" x2="36740" y2="56516"/>
                          <a14:backgroundMark x1="36740" y1="56516" x2="39193" y2="61274"/>
                          <a14:backgroundMark x1="39193" y1="61274" x2="50588" y2="64005"/>
                          <a14:backgroundMark x1="50588" y1="64005" x2="52325" y2="58420"/>
                          <a14:backgroundMark x1="52325" y1="58420" x2="38017" y2="54034"/>
                          <a14:backgroundMark x1="38017" y1="54034" x2="32652" y2="54820"/>
                          <a14:backgroundMark x1="32652" y1="54820" x2="32652" y2="54861"/>
                          <a14:backgroundMark x1="76290" y1="31237" x2="76290" y2="31113"/>
                          <a14:backgroundMark x1="76750" y1="30658" x2="76137" y2="32189"/>
                          <a14:backgroundMark x1="77568" y1="29417" x2="76290" y2="32023"/>
                          <a14:backgroundMark x1="45682" y1="2358" x2="54778" y2="3848"/>
                          <a14:backgroundMark x1="54778" y1="3848" x2="57077" y2="8440"/>
                          <a14:backgroundMark x1="57077" y1="8440" x2="52427" y2="17667"/>
                          <a14:backgroundMark x1="52427" y1="17667" x2="49055" y2="20811"/>
                          <a14:backgroundMark x1="49055" y1="20811" x2="46193" y2="17005"/>
                          <a14:backgroundMark x1="46193" y1="17005" x2="45631" y2="6082"/>
                          <a14:backgroundMark x1="45631" y1="6082" x2="50281" y2="12991"/>
                          <a14:backgroundMark x1="45529" y1="2358" x2="47266" y2="19735"/>
                          <a14:backgroundMark x1="47266" y1="19735" x2="48339" y2="14894"/>
                          <a14:backgroundMark x1="48339" y1="14894" x2="53500" y2="5213"/>
                          <a14:backgroundMark x1="53500" y1="5213" x2="48493" y2="4137"/>
                          <a14:backgroundMark x1="48493" y1="4137" x2="46857" y2="9640"/>
                          <a14:backgroundMark x1="46857" y1="9640" x2="51559" y2="11709"/>
                          <a14:backgroundMark x1="51559" y1="11709" x2="54778" y2="6082"/>
                          <a14:backgroundMark x1="54778" y1="6082" x2="49566" y2="1489"/>
                          <a14:backgroundMark x1="49566" y1="1489" x2="45784" y2="5213"/>
                          <a14:backgroundMark x1="45784" y1="5213" x2="46500" y2="10095"/>
                          <a14:backgroundMark x1="46500" y1="10095" x2="46500" y2="10095"/>
                          <a14:backgroundMark x1="49310" y1="4799" x2="52938" y2="14067"/>
                          <a14:backgroundMark x1="52938" y1="14067" x2="45376" y2="19818"/>
                          <a14:backgroundMark x1="45376" y1="19818" x2="44762" y2="2813"/>
                          <a14:backgroundMark x1="46040" y1="22300" x2="47931" y2="17915"/>
                          <a14:backgroundMark x1="47931" y1="17915" x2="51303" y2="14108"/>
                          <a14:backgroundMark x1="51303" y1="14108" x2="53347" y2="8854"/>
                          <a14:backgroundMark x1="53347" y1="8854" x2="51507" y2="2979"/>
                          <a14:backgroundMark x1="51507" y1="2979" x2="52887" y2="9392"/>
                          <a14:backgroundMark x1="52887" y1="9392" x2="52018" y2="4882"/>
                          <a14:backgroundMark x1="52018" y1="4882" x2="47982" y2="2358"/>
                          <a14:backgroundMark x1="47982" y1="2358" x2="47573" y2="2358"/>
                          <a14:backgroundMark x1="50128" y1="14977" x2="52172" y2="12702"/>
                          <a14:backgroundMark x1="53091" y1="15722" x2="51559" y2="13446"/>
                          <a14:backgroundMark x1="52172" y1="13446" x2="51405" y2="18204"/>
                          <a14:backgroundMark x1="51405" y1="18204" x2="54727" y2="14812"/>
                          <a14:backgroundMark x1="54727" y1="14812" x2="52785" y2="14812"/>
                          <a14:backgroundMark x1="54062" y1="24990" x2="56975" y2="29086"/>
                          <a14:backgroundMark x1="56975" y1="29086" x2="58815" y2="29086"/>
                          <a14:backgroundMark x1="54062" y1="25900" x2="57844" y2="30823"/>
                          <a14:backgroundMark x1="58152" y1="34259" x2="58252" y2="35374"/>
                          <a14:backgroundMark x1="57844" y1="30823" x2="57975" y2="32281"/>
                          <a14:backgroundMark x1="57550" y1="32026" x2="55953" y2="24410"/>
                          <a14:backgroundMark x1="58252" y1="35374" x2="58025" y2="34293"/>
                          <a14:backgroundMark x1="55953" y1="24410" x2="53143" y2="23128"/>
                          <a14:backgroundMark x1="55711" y1="29783" x2="55289" y2="27803"/>
                          <a14:backgroundMark x1="55289" y1="27803" x2="57339" y2="32451"/>
                          <a14:backgroundMark x1="57580" y1="32386" x2="57486" y2="25155"/>
                          <a14:backgroundMark x1="57486" y1="25155" x2="60194" y2="34009"/>
                          <a14:backgroundMark x1="60194" y1="34009" x2="59530" y2="24617"/>
                          <a14:backgroundMark x1="59530" y1="24617" x2="57384" y2="30534"/>
                          <a14:backgroundMark x1="57384" y1="30534" x2="55953" y2="23045"/>
                          <a14:backgroundMark x1="55953" y1="23045" x2="55493" y2="29168"/>
                          <a14:backgroundMark x1="55493" y1="29168" x2="54062" y2="23583"/>
                          <a14:backgroundMark x1="33112" y1="27265" x2="31834" y2="28631"/>
                          <a14:backgroundMark x1="33112" y1="28175" x2="31681" y2="28175"/>
                          <a14:backgroundMark x1="57895" y1="24493" x2="56004" y2="23417"/>
                          <a14:backgroundMark x1="53654" y1="22797" x2="58815" y2="24741"/>
                          <a14:backgroundMark x1="58815" y1="24741" x2="56617" y2="23707"/>
                          <a14:backgroundMark x1="57282" y1="23417" x2="54727" y2="22962"/>
                          <a14:backgroundMark x1="58201" y1="23252" x2="58201" y2="23252"/>
                          <a14:backgroundMark x1="59172" y1="24617" x2="59172" y2="24617"/>
                          <a14:backgroundMark x1="59172" y1="24617" x2="59172" y2="24617"/>
                          <a14:backgroundMark x1="58508" y1="23873" x2="58508" y2="23873"/>
                          <a14:backgroundMark x1="58201" y1="23873" x2="58201" y2="23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0" t="22779" r="40913" b="51089"/>
            <a:stretch/>
          </p:blipFill>
          <p:spPr>
            <a:xfrm>
              <a:off x="7052186" y="5982555"/>
              <a:ext cx="3793716" cy="347791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501CCD2-0531-469C-953F-1F4E793FE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4435" y1="36078" x2="59836" y2="38891"/>
                          <a14:foregroundMark x1="59836" y1="38891" x2="57844" y2="48738"/>
                          <a14:foregroundMark x1="57844" y1="48738" x2="61421" y2="52586"/>
                          <a14:foregroundMark x1="61421" y1="52586" x2="67041" y2="54324"/>
                          <a14:foregroundMark x1="67041" y1="54324" x2="73173" y2="53662"/>
                          <a14:foregroundMark x1="73173" y1="53662" x2="76801" y2="50228"/>
                          <a14:foregroundMark x1="76801" y1="50228" x2="76444" y2="45511"/>
                          <a14:foregroundMark x1="76444" y1="45511" x2="72356" y2="40670"/>
                          <a14:foregroundMark x1="72356" y1="40670" x2="66888" y2="37857"/>
                          <a14:foregroundMark x1="66888" y1="37857" x2="61574" y2="36574"/>
                          <a14:foregroundMark x1="61574" y1="36574" x2="55238" y2="44063"/>
                          <a14:foregroundMark x1="55238" y1="44063" x2="63209" y2="44849"/>
                          <a14:foregroundMark x1="63209" y1="44849" x2="69034" y2="44270"/>
                          <a14:foregroundMark x1="69034" y1="44270" x2="73122" y2="40918"/>
                          <a14:foregroundMark x1="73122" y1="40918" x2="72049" y2="36988"/>
                          <a14:backgroundMark x1="32448" y1="62267" x2="32448" y2="63798"/>
                          <a14:backgroundMark x1="30812" y1="59537" x2="33163" y2="64170"/>
                          <a14:backgroundMark x1="33163" y1="64170" x2="32448" y2="62143"/>
                          <a14:backgroundMark x1="31681" y1="61523" x2="30455" y2="59537"/>
                          <a14:backgroundMark x1="33878" y1="64708" x2="33163" y2="63798"/>
                          <a14:backgroundMark x1="32243" y1="61067" x2="30966" y2="58957"/>
                          <a14:backgroundMark x1="30966" y1="58337" x2="30608" y2="58626"/>
                          <a14:backgroundMark x1="34798" y1="64253" x2="33878" y2="64253"/>
                          <a14:backgroundMark x1="30608" y1="58957" x2="29893" y2="57551"/>
                          <a14:backgroundMark x1="35258" y1="46214" x2="29382" y2="54324"/>
                          <a14:backgroundMark x1="29382" y1="54324" x2="29331" y2="54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3" t="33018" r="15258" b="43710"/>
            <a:stretch/>
          </p:blipFill>
          <p:spPr>
            <a:xfrm>
              <a:off x="9416524" y="7161227"/>
              <a:ext cx="3921710" cy="309696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7C4ACBA-8031-40FC-9A16-27B109E5C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32448" y1="62267" x2="32448" y2="63798"/>
                          <a14:backgroundMark x1="30812" y1="59537" x2="33163" y2="64170"/>
                          <a14:backgroundMark x1="33163" y1="64170" x2="32448" y2="62143"/>
                          <a14:backgroundMark x1="31681" y1="61523" x2="30455" y2="59537"/>
                          <a14:backgroundMark x1="33878" y1="64708" x2="33163" y2="63798"/>
                          <a14:backgroundMark x1="32243" y1="61067" x2="30966" y2="58957"/>
                          <a14:backgroundMark x1="30966" y1="58337" x2="30608" y2="58626"/>
                          <a14:backgroundMark x1="34798" y1="64253" x2="33878" y2="64253"/>
                          <a14:backgroundMark x1="30608" y1="58957" x2="29893" y2="57551"/>
                          <a14:backgroundMark x1="35258" y1="46214" x2="29382" y2="54324"/>
                          <a14:backgroundMark x1="29382" y1="54324" x2="29331" y2="54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5" t="41574" r="35835" b="31012"/>
            <a:stretch/>
          </p:blipFill>
          <p:spPr>
            <a:xfrm>
              <a:off x="11808541" y="5615921"/>
              <a:ext cx="4146362" cy="364838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E6F3008-53D4-4952-8F71-8EACB4618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990" y1="58420" x2="67450" y2="57302"/>
                          <a14:foregroundMark x1="67450" y1="57302" x2="75166" y2="58957"/>
                          <a14:foregroundMark x1="75166" y1="58957" x2="78385" y2="63467"/>
                          <a14:foregroundMark x1="78385" y1="63467" x2="77159" y2="68225"/>
                          <a14:foregroundMark x1="77159" y1="68225" x2="72816" y2="72238"/>
                          <a14:foregroundMark x1="72816" y1="72238" x2="58355" y2="72859"/>
                          <a14:foregroundMark x1="58355" y1="72859" x2="55851" y2="68473"/>
                          <a14:foregroundMark x1="55851" y1="68473" x2="59734" y2="64253"/>
                          <a14:foregroundMark x1="59734" y1="64253" x2="66326" y2="61771"/>
                          <a14:backgroundMark x1="32448" y1="62267" x2="32448" y2="63798"/>
                          <a14:backgroundMark x1="30812" y1="59537" x2="33163" y2="64170"/>
                          <a14:backgroundMark x1="33163" y1="64170" x2="32448" y2="62143"/>
                          <a14:backgroundMark x1="31681" y1="61523" x2="30455" y2="59537"/>
                          <a14:backgroundMark x1="33878" y1="64708" x2="33163" y2="63798"/>
                          <a14:backgroundMark x1="32243" y1="61067" x2="30966" y2="58957"/>
                          <a14:backgroundMark x1="30966" y1="58337" x2="30608" y2="58626"/>
                          <a14:backgroundMark x1="34798" y1="64253" x2="33878" y2="64253"/>
                          <a14:backgroundMark x1="30608" y1="58957" x2="29893" y2="57551"/>
                          <a14:backgroundMark x1="35258" y1="46214" x2="29382" y2="54324"/>
                          <a14:backgroundMark x1="29382" y1="54324" x2="29331" y2="54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20" t="54299" r="17026" b="21974"/>
            <a:stretch/>
          </p:blipFill>
          <p:spPr>
            <a:xfrm>
              <a:off x="13929065" y="7078283"/>
              <a:ext cx="3793716" cy="315768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ACE76CF-74E3-47AF-842B-8B3915CCA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9157" y1="68018" x2="40215" y2="69053"/>
                          <a14:foregroundMark x1="40215" y1="69053" x2="35514" y2="71411"/>
                          <a14:foregroundMark x1="35514" y1="71411" x2="32856" y2="75672"/>
                          <a14:foregroundMark x1="32856" y1="75672" x2="33827" y2="80472"/>
                          <a14:foregroundMark x1="33827" y1="80472" x2="38120" y2="84733"/>
                          <a14:foregroundMark x1="38120" y1="84733" x2="44762" y2="87298"/>
                          <a14:foregroundMark x1="44762" y1="87298" x2="50026" y2="84609"/>
                          <a14:foregroundMark x1="50026" y1="84609" x2="51661" y2="80182"/>
                          <a14:foregroundMark x1="51661" y1="80182" x2="51252" y2="75507"/>
                          <a14:foregroundMark x1="51252" y1="75507" x2="45989" y2="71245"/>
                          <a14:foregroundMark x1="45989" y1="71245" x2="39295" y2="71742"/>
                          <a14:foregroundMark x1="39295" y1="71742" x2="34492" y2="76624"/>
                          <a14:foregroundMark x1="34492" y1="76624" x2="42565" y2="75838"/>
                          <a14:foregroundMark x1="42565" y1="75838" x2="49055" y2="77286"/>
                          <a14:foregroundMark x1="49055" y1="77286" x2="54573" y2="75507"/>
                          <a14:backgroundMark x1="32448" y1="62267" x2="32448" y2="63798"/>
                          <a14:backgroundMark x1="30812" y1="59537" x2="33163" y2="64170"/>
                          <a14:backgroundMark x1="33163" y1="64170" x2="32448" y2="62143"/>
                          <a14:backgroundMark x1="31681" y1="61523" x2="30455" y2="59537"/>
                          <a14:backgroundMark x1="33878" y1="64708" x2="33163" y2="63798"/>
                          <a14:backgroundMark x1="32243" y1="61067" x2="30966" y2="58957"/>
                          <a14:backgroundMark x1="30966" y1="58337" x2="30608" y2="58626"/>
                          <a14:backgroundMark x1="34798" y1="64253" x2="33878" y2="64253"/>
                          <a14:backgroundMark x1="30608" y1="58957" x2="29893" y2="57551"/>
                          <a14:backgroundMark x1="35258" y1="46214" x2="29382" y2="54324"/>
                          <a14:backgroundMark x1="29382" y1="54324" x2="29331" y2="54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5" t="65604" r="40336" b="8996"/>
            <a:stretch/>
          </p:blipFill>
          <p:spPr>
            <a:xfrm>
              <a:off x="16381688" y="5883967"/>
              <a:ext cx="3643485" cy="338034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2825FE8-4D7C-403D-9FA9-907F02E54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0" b="98304" l="9913" r="89985">
                          <a14:foregroundMark x1="71231" y1="78403" x2="64640" y2="78734"/>
                          <a14:foregroundMark x1="64640" y1="78734" x2="60143" y2="81878"/>
                          <a14:foregroundMark x1="60143" y1="81878" x2="58406" y2="86181"/>
                          <a14:foregroundMark x1="58406" y1="86181" x2="58252" y2="90732"/>
                          <a14:foregroundMark x1="58252" y1="90732" x2="62391" y2="93711"/>
                          <a14:foregroundMark x1="62391" y1="93711" x2="67910" y2="95118"/>
                          <a14:foregroundMark x1="67910" y1="95118" x2="73531" y2="94042"/>
                          <a14:foregroundMark x1="73531" y1="94042" x2="76188" y2="87960"/>
                          <a14:foregroundMark x1="76188" y1="87960" x2="72611" y2="83285"/>
                          <a14:foregroundMark x1="72611" y1="83285" x2="65049" y2="79479"/>
                          <a14:foregroundMark x1="65049" y1="79479" x2="58661" y2="82458"/>
                          <a14:foregroundMark x1="58661" y1="82458" x2="59428" y2="88084"/>
                          <a14:foregroundMark x1="59428" y1="88084" x2="65764" y2="96400"/>
                          <a14:foregroundMark x1="65764" y1="96400" x2="71794" y2="97021"/>
                          <a14:foregroundMark x1="71794" y1="97021" x2="75217" y2="93256"/>
                          <a14:foregroundMark x1="75217" y1="93256" x2="76852" y2="87629"/>
                          <a14:foregroundMark x1="76852" y1="87629" x2="74655" y2="81589"/>
                          <a14:foregroundMark x1="74655" y1="81589" x2="66530" y2="81671"/>
                          <a14:foregroundMark x1="66530" y1="81671" x2="62545" y2="84775"/>
                          <a14:foregroundMark x1="62545" y1="84775" x2="57639" y2="86719"/>
                          <a14:foregroundMark x1="57639" y1="86719" x2="56157" y2="91518"/>
                          <a14:foregroundMark x1="56157" y1="91518" x2="57128" y2="93628"/>
                          <a14:foregroundMark x1="59479" y1="97559" x2="71742" y2="98304"/>
                          <a14:foregroundMark x1="71742" y1="98304" x2="73991" y2="97104"/>
                          <a14:backgroundMark x1="32448" y1="62267" x2="32448" y2="63798"/>
                          <a14:backgroundMark x1="30812" y1="59537" x2="33163" y2="64170"/>
                          <a14:backgroundMark x1="33163" y1="64170" x2="32448" y2="62143"/>
                          <a14:backgroundMark x1="31681" y1="61523" x2="30455" y2="59537"/>
                          <a14:backgroundMark x1="33878" y1="64708" x2="33163" y2="63798"/>
                          <a14:backgroundMark x1="32243" y1="61067" x2="30966" y2="58957"/>
                          <a14:backgroundMark x1="30966" y1="58337" x2="30608" y2="58626"/>
                          <a14:backgroundMark x1="34798" y1="64253" x2="33878" y2="64253"/>
                          <a14:backgroundMark x1="30608" y1="58957" x2="29893" y2="57551"/>
                          <a14:backgroundMark x1="35258" y1="46214" x2="29382" y2="54324"/>
                          <a14:backgroundMark x1="29382" y1="54324" x2="29331" y2="54530"/>
                          <a14:backgroundMark x1="55851" y1="77658" x2="47931" y2="84940"/>
                          <a14:backgroundMark x1="47931" y1="84940" x2="40879" y2="85312"/>
                          <a14:backgroundMark x1="40879" y1="85312" x2="39959" y2="80265"/>
                          <a14:backgroundMark x1="39959" y1="80265" x2="44047" y2="76003"/>
                          <a14:backgroundMark x1="44047" y1="76003" x2="49208" y2="74597"/>
                          <a14:backgroundMark x1="49208" y1="74597" x2="53858" y2="77079"/>
                          <a14:backgroundMark x1="53858" y1="77079" x2="49719" y2="864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t="77334" r="17153" b="-148"/>
            <a:stretch/>
          </p:blipFill>
          <p:spPr>
            <a:xfrm>
              <a:off x="18559911" y="7329540"/>
              <a:ext cx="3754816" cy="3036238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F8C8716-CDB4-46B8-9AF9-F4A253FAAD1B}"/>
              </a:ext>
            </a:extLst>
          </p:cNvPr>
          <p:cNvSpPr txBox="1"/>
          <p:nvPr/>
        </p:nvSpPr>
        <p:spPr>
          <a:xfrm>
            <a:off x="740948" y="2268446"/>
            <a:ext cx="145180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3057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Documentación de necesidades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E80C542-8944-4AFB-A19A-113AD7957838}"/>
              </a:ext>
            </a:extLst>
          </p:cNvPr>
          <p:cNvSpPr txBox="1"/>
          <p:nvPr/>
        </p:nvSpPr>
        <p:spPr>
          <a:xfrm>
            <a:off x="1623208" y="5102665"/>
            <a:ext cx="145180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3057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Diseño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7551B7E-483B-4BDA-86EC-A430683F800F}"/>
              </a:ext>
            </a:extLst>
          </p:cNvPr>
          <p:cNvSpPr txBox="1"/>
          <p:nvPr/>
        </p:nvSpPr>
        <p:spPr>
          <a:xfrm>
            <a:off x="2585207" y="2360780"/>
            <a:ext cx="145180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3057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Construcción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B1CEBF-F7DA-4EA8-B202-99AED00F56F2}"/>
              </a:ext>
            </a:extLst>
          </p:cNvPr>
          <p:cNvSpPr txBox="1"/>
          <p:nvPr/>
        </p:nvSpPr>
        <p:spPr>
          <a:xfrm>
            <a:off x="3411123" y="5102666"/>
            <a:ext cx="145180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3057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Captación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D443FFA-2B1D-40A2-A7C0-A5DFEA5152A5}"/>
              </a:ext>
            </a:extLst>
          </p:cNvPr>
          <p:cNvSpPr txBox="1"/>
          <p:nvPr/>
        </p:nvSpPr>
        <p:spPr>
          <a:xfrm>
            <a:off x="4482190" y="2360779"/>
            <a:ext cx="145180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3057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Procesamiento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0D6977D-2465-42CB-B316-DAFA8FBB8813}"/>
              </a:ext>
            </a:extLst>
          </p:cNvPr>
          <p:cNvSpPr txBox="1"/>
          <p:nvPr/>
        </p:nvSpPr>
        <p:spPr>
          <a:xfrm>
            <a:off x="5219456" y="5102666"/>
            <a:ext cx="145180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3057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Análisis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B25F3AF-CD1E-4D06-BBA5-6A227435A882}"/>
              </a:ext>
            </a:extLst>
          </p:cNvPr>
          <p:cNvSpPr txBox="1"/>
          <p:nvPr/>
        </p:nvSpPr>
        <p:spPr>
          <a:xfrm>
            <a:off x="6173684" y="2360780"/>
            <a:ext cx="145180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3057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Difusión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CD81384-DA1A-4D77-A278-F9245DA3EF62}"/>
              </a:ext>
            </a:extLst>
          </p:cNvPr>
          <p:cNvSpPr txBox="1"/>
          <p:nvPr/>
        </p:nvSpPr>
        <p:spPr>
          <a:xfrm>
            <a:off x="7053047" y="5102666"/>
            <a:ext cx="145180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3057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Evaluación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46EDBDD-E407-4974-85CE-678E40BF56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NIVEL 2 SUBPROCESOS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14/12/2017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MPEG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r="80799"/>
          <a:stretch/>
        </p:blipFill>
        <p:spPr>
          <a:xfrm>
            <a:off x="381284" y="1801403"/>
            <a:ext cx="1561816" cy="441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42E255-AC0A-457D-903F-89A3B4533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7" y="1809750"/>
            <a:ext cx="6520485" cy="49805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BF1255-3E3D-4F65-A3BA-B46B60DBB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28650" y="2093974"/>
            <a:ext cx="7886700" cy="408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19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 la calidad.</a:t>
            </a:r>
          </a:p>
          <a:p>
            <a:pPr marL="228600" marR="0" lvl="0" indent="-19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 datos.</a:t>
            </a:r>
          </a:p>
          <a:p>
            <a:pPr marL="228600" marR="0" lvl="0" indent="-19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 metadatos.</a:t>
            </a:r>
          </a:p>
          <a:p>
            <a:pPr marL="228600" marR="0" lvl="0" indent="-19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 conocimiento.</a:t>
            </a:r>
          </a:p>
          <a:p>
            <a:pPr marL="228600" marR="0" lvl="0" indent="-19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del marco geoestadístico.</a:t>
            </a:r>
          </a:p>
          <a:p>
            <a:pPr marL="228600" marR="0" lvl="0" indent="-19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del programa geoestadístico.</a:t>
            </a:r>
          </a:p>
          <a:p>
            <a:pPr marL="228600" marR="0" lvl="0" indent="-19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 informantes.</a:t>
            </a:r>
          </a:p>
          <a:p>
            <a:pPr marL="228600" marR="0" lvl="0" indent="-190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 usuarios.</a:t>
            </a:r>
          </a:p>
          <a:p>
            <a:pPr marL="228600" marR="0" lvl="0" indent="-1905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 tomadores de decisiones.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12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34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PROCESOS TRANSVERSALES CON COMPONENTE ESTADÍSTICO O GEOGRÁFICO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0D5366-DF40-48BA-90CD-0A620F72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28650" y="2192349"/>
            <a:ext cx="7886700" cy="39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Planeación estratégica.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Planeación operativa.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Administración de recursos humanos.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Administración financiera.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Administración de proyectos.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Administración del marco legal.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Administración del marco organizacional.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13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37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PROCESOS TRANSVERSALES SIN COMPONENTE ESTADÍSTICO O GEOGRÁFICO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729F6D-A45D-46F6-A1CC-93241E2F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28650" y="100647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s-MX" sz="2080" dirty="0">
                <a:latin typeface="Calibri" panose="020F0502020204030204" pitchFamily="34" charset="0"/>
                <a:cs typeface="Calibri" panose="020F0502020204030204" pitchFamily="34" charset="0"/>
              </a:rPr>
              <a:t>Documentación</a:t>
            </a:r>
            <a:r>
              <a:rPr lang="es-MX" sz="208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 necesidades</a:t>
            </a:r>
          </a:p>
          <a:p>
            <a:pPr marL="628650" lvl="1" indent="0">
              <a:lnSpc>
                <a:spcPct val="100000"/>
              </a:lnSpc>
              <a:spcAft>
                <a:spcPts val="0"/>
              </a:spcAft>
              <a:buSzPts val="1740"/>
              <a:buNone/>
            </a:pPr>
            <a:r>
              <a:rPr lang="es-MX" sz="1740" dirty="0">
                <a:latin typeface="Calibri" panose="020F0502020204030204" pitchFamily="34" charset="0"/>
                <a:cs typeface="Calibri" panose="020F0502020204030204" pitchFamily="34" charset="0"/>
              </a:rPr>
              <a:t>Se recaba e integra la documentación de las necesidades de información que se van a atender con el Programa de Información. </a:t>
            </a:r>
          </a:p>
          <a:p>
            <a:pPr marL="628650" lvl="1" indent="0">
              <a:lnSpc>
                <a:spcPct val="100000"/>
              </a:lnSpc>
              <a:spcAft>
                <a:spcPts val="0"/>
              </a:spcAft>
              <a:buSzPts val="1740"/>
              <a:buNone/>
            </a:pPr>
            <a:r>
              <a:rPr lang="es-MX" sz="1740" dirty="0">
                <a:latin typeface="Calibri" panose="020F0502020204030204" pitchFamily="34" charset="0"/>
                <a:cs typeface="Calibri" panose="020F0502020204030204" pitchFamily="34" charset="0"/>
              </a:rPr>
              <a:t>Por ejemplo:</a:t>
            </a:r>
          </a:p>
          <a:p>
            <a:pPr lvl="1" indent="-57150">
              <a:lnSpc>
                <a:spcPct val="100000"/>
              </a:lnSpc>
              <a:spcAft>
                <a:spcPts val="0"/>
              </a:spcAft>
              <a:buSzPts val="1740"/>
            </a:pPr>
            <a:r>
              <a:rPr lang="es-MX" sz="1740" dirty="0">
                <a:latin typeface="Calibri" panose="020F0502020204030204" pitchFamily="34" charset="0"/>
                <a:cs typeface="Calibri" panose="020F0502020204030204" pitchFamily="34" charset="0"/>
              </a:rPr>
              <a:t>La descripción de las necesidades identificadas</a:t>
            </a:r>
          </a:p>
          <a:p>
            <a:pPr lvl="1" indent="-57150">
              <a:lnSpc>
                <a:spcPct val="100000"/>
              </a:lnSpc>
              <a:spcAft>
                <a:spcPts val="0"/>
              </a:spcAft>
              <a:buSzPts val="1740"/>
            </a:pPr>
            <a:r>
              <a:rPr lang="es-MX" sz="1740" dirty="0">
                <a:latin typeface="Calibri" panose="020F0502020204030204" pitchFamily="34" charset="0"/>
                <a:cs typeface="Calibri" panose="020F0502020204030204" pitchFamily="34" charset="0"/>
              </a:rPr>
              <a:t>El uso previsto de la información</a:t>
            </a:r>
          </a:p>
          <a:p>
            <a:pPr lvl="1" indent="-57150">
              <a:lnSpc>
                <a:spcPct val="100000"/>
              </a:lnSpc>
              <a:spcAft>
                <a:spcPts val="0"/>
              </a:spcAft>
              <a:buSzPts val="1740"/>
            </a:pPr>
            <a:r>
              <a:rPr lang="es-MX" sz="1740" dirty="0">
                <a:latin typeface="Calibri" panose="020F0502020204030204" pitchFamily="34" charset="0"/>
                <a:cs typeface="Calibri" panose="020F0502020204030204" pitchFamily="34" charset="0"/>
              </a:rPr>
              <a:t>Temáticas de la información, cobertura población de estudio, desagregaciones</a:t>
            </a:r>
          </a:p>
          <a:p>
            <a:pPr marL="62865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</a:pPr>
            <a:endParaRPr lang="es-MX" sz="174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28600" marR="0" lvl="0" indent="-31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s-MX" sz="208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Diseño</a:t>
            </a:r>
          </a:p>
          <a:p>
            <a:pPr marL="6286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Descripción de las actividades de diseño conceptual, metodológico y de sistemas; así como, cualquier trabajo práctico de investigación asociado que se necesite para definir los productos estadísticos y geográficos, instrumentos de recolección y los procesos operativos.</a:t>
            </a:r>
          </a:p>
          <a:p>
            <a:pPr marL="62865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Incluye todos los elementos de diseño necesarios para definir los productos estadísticos y geográficos o los servicios identificados. 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14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Shape 412">
            <a:extLst>
              <a:ext uri="{FF2B5EF4-FFF2-40B4-BE49-F238E27FC236}">
                <a16:creationId xmlns:a16="http://schemas.microsoft.com/office/drawing/2014/main" id="{189E217D-2392-4205-9C93-D12A1ACCD6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-163068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 dirty="0">
                <a:latin typeface="Rokkitt"/>
                <a:ea typeface="Rokkitt"/>
                <a:cs typeface="Rokkitt"/>
                <a:sym typeface="Rokkitt"/>
              </a:rPr>
              <a:t>FASES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C8CF455-FD15-4DA6-9134-A6DD9915B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28650" y="1293876"/>
            <a:ext cx="7886700" cy="47306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Font typeface="Arial"/>
              <a:buChar char="•"/>
            </a:pPr>
            <a:r>
              <a:rPr lang="es-MX" sz="21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Construcción</a:t>
            </a:r>
          </a:p>
          <a:p>
            <a:pPr marL="685800" marR="0" lvl="1" indent="-50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Char char="•"/>
            </a:pPr>
            <a:r>
              <a:rPr lang="es-MX" sz="18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Construcción y prueba de procesos y sistemas de producción al punto en el que está listo para ser usado en un ambiente “en vivo.” </a:t>
            </a:r>
          </a:p>
          <a:p>
            <a:pPr marL="685800" marR="0" lvl="1" indent="-50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Char char="•"/>
            </a:pPr>
            <a:r>
              <a:rPr lang="es-MX" sz="18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resultados de la fase de “Diseño” dirigen la selección de procesos reutilizables, instrumentos, información y servicios que son ensamblados y configurados en esta fase para crear el ambiente operativo completo para correr el proceso. </a:t>
            </a:r>
          </a:p>
          <a:p>
            <a:pPr marL="228600" marR="0" lvl="0" indent="-25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90"/>
              <a:buFont typeface="Arial"/>
              <a:buChar char="•"/>
            </a:pPr>
            <a:r>
              <a:rPr lang="es-MX" sz="21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Captación</a:t>
            </a:r>
          </a:p>
          <a:p>
            <a:pPr marL="635000" lvl="1" indent="0">
              <a:lnSpc>
                <a:spcPct val="100000"/>
              </a:lnSpc>
              <a:spcAft>
                <a:spcPts val="0"/>
              </a:spcAft>
              <a:buSzPts val="1820"/>
              <a:buNone/>
            </a:pPr>
            <a:r>
              <a:rPr lang="es-MX" sz="1820" dirty="0"/>
              <a:t>Se captan los datos y metadatos necesarios para la producción de información estadística y geográfica. </a:t>
            </a:r>
          </a:p>
          <a:p>
            <a:pPr marL="635000" lvl="1" indent="0">
              <a:lnSpc>
                <a:spcPct val="100000"/>
              </a:lnSpc>
              <a:spcAft>
                <a:spcPts val="0"/>
              </a:spcAft>
              <a:buSzPts val="1820"/>
              <a:buNone/>
            </a:pPr>
            <a:r>
              <a:rPr lang="es-MX" sz="1820" dirty="0"/>
              <a:t>Se utilizan diferentes métodos de captación (incluyendo extracciones de registros administrativos, fuentes de otros procesos estadísticos, registros no estadísticos , campo). </a:t>
            </a:r>
          </a:p>
          <a:p>
            <a:pPr marL="635000" lvl="1" indent="0">
              <a:lnSpc>
                <a:spcPct val="100000"/>
              </a:lnSpc>
              <a:spcAft>
                <a:spcPts val="0"/>
              </a:spcAft>
              <a:buSzPts val="1820"/>
              <a:buNone/>
            </a:pPr>
            <a:r>
              <a:rPr lang="es-MX" sz="1820" dirty="0"/>
              <a:t>Se cargan los datos a un ambiente adecuado para procesamiento. 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14/12/2017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MPEG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12">
            <a:extLst>
              <a:ext uri="{FF2B5EF4-FFF2-40B4-BE49-F238E27FC236}">
                <a16:creationId xmlns:a16="http://schemas.microsoft.com/office/drawing/2014/main" id="{D221C0D5-950F-4A75-83E5-F846A0D42B3C}"/>
              </a:ext>
            </a:extLst>
          </p:cNvPr>
          <p:cNvSpPr txBox="1">
            <a:spLocks/>
          </p:cNvSpPr>
          <p:nvPr/>
        </p:nvSpPr>
        <p:spPr>
          <a:xfrm>
            <a:off x="685800" y="-163068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kkitt"/>
              <a:buNone/>
              <a:defRPr sz="42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pPr indent="-266700"/>
            <a:r>
              <a:rPr lang="es-MX"/>
              <a:t>FASES</a:t>
            </a:r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E9F22D-9A44-4045-8A55-06B0AA4CE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28650" y="1066800"/>
            <a:ext cx="7886700" cy="5110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s-MX" sz="20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Procesamiento</a:t>
            </a:r>
          </a:p>
          <a:p>
            <a:pPr marL="6286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fase describe la limpieza de los datos y su preparación para ser analizados. Está conformado por subprocesos que revisan, limpian y transforman los insumos para que puedan ser analizados y difundidos como resultados estadísticos o geográficos.  </a:t>
            </a:r>
          </a:p>
          <a:p>
            <a:pPr marL="62865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repetirse varias veces si es necesario. Para los resultados que se producen de forma regular, esta fase ocurre en cada iteración. </a:t>
            </a:r>
          </a:p>
          <a:p>
            <a:pPr marL="228600" marR="0" lvl="0" indent="-31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s-MX" sz="20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</a:p>
          <a:p>
            <a:pPr marL="6286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None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fase se obtienen los resultados estadísticos, se examinan a detalle y se preparan para la difusión. Incluye preparar notas técnicas y hay que asegurarse de que los resultados sean “aptos para su propósito” antes de la difusión ante los clientes.  </a:t>
            </a:r>
          </a:p>
          <a:p>
            <a:pPr marL="628650" lvl="1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rPr lang="es-MX" sz="1740" dirty="0"/>
              <a:t>Se preparan los datos para su difusión realizando notas técnicas y otros documentos.</a:t>
            </a:r>
            <a:endParaRPr lang="es-MX" sz="17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14/12/2017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MPEG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685800" y="-163068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 dirty="0">
                <a:latin typeface="Rokkitt"/>
                <a:ea typeface="Rokkitt"/>
                <a:cs typeface="Rokkitt"/>
                <a:sym typeface="Rokkitt"/>
              </a:rPr>
              <a:t>FASES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2CA8D-5EA8-4174-9A78-193532F7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28650" y="9874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17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90"/>
              <a:buFont typeface="Arial"/>
              <a:buChar char="•"/>
            </a:pPr>
            <a:r>
              <a:rPr lang="es-MX" sz="22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Difusión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s-MX" sz="19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 de los productos a los usuarios. Incluye todas las actividades asociadas con ensamblar y publicar un rango de productos dinámicos y estáticos por distintos canales. 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s-MX" sz="19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 actividades ayudan a los clientes a acceder y usar los datos publicados.</a:t>
            </a:r>
          </a:p>
          <a:p>
            <a:pPr marL="228600" marR="0" lvl="0" indent="-3174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90"/>
              <a:buFont typeface="Arial"/>
              <a:buChar char="•"/>
            </a:pPr>
            <a:r>
              <a:rPr lang="es-MX" sz="22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</a:p>
          <a:p>
            <a:pPr marL="628650" lvl="1" indent="0">
              <a:lnSpc>
                <a:spcPct val="100000"/>
              </a:lnSpc>
              <a:spcAft>
                <a:spcPts val="0"/>
              </a:spcAft>
              <a:buSzPts val="1920"/>
              <a:buNone/>
            </a:pPr>
            <a:r>
              <a:rPr lang="es-MX" sz="1920" dirty="0"/>
              <a:t>Evaluación de un ciclo específico de un programa de información </a:t>
            </a:r>
          </a:p>
          <a:p>
            <a:pPr marL="62865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r>
              <a:rPr lang="es-MX" sz="19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contrario del control de calidad más general, se lleva a cabo al final de la instancia del proceso. Implica evaluar el éxito de una instancia específica del proceso, tomando información cuantitativa y cualitativa e identificando y priorizando mejoras potenciales.</a:t>
            </a:r>
          </a:p>
          <a:p>
            <a:pPr marL="628650" lvl="1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None/>
            </a:pPr>
            <a:r>
              <a:rPr lang="es-MX" sz="1920" dirty="0"/>
              <a:t>Se determina si el siguiente ciclo de programa debe llevarse a cabo con las mismas especificaciones de diseño o se requiere una revisión.</a:t>
            </a:r>
          </a:p>
          <a:p>
            <a:pPr marL="62865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endParaRPr lang="es-MX" sz="19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14/12/2017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MPEG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685800" y="-182118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Rokkitt"/>
                <a:ea typeface="Rokkitt"/>
                <a:cs typeface="Rokkitt"/>
                <a:sym typeface="Rokkitt"/>
              </a:rPr>
              <a:t>FASES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DC3F48-1FAE-44A5-8D88-6CE350D2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Por niveles</a:t>
            </a:r>
          </a:p>
          <a:p>
            <a:pPr marL="1066800" marR="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Por fase</a:t>
            </a:r>
          </a:p>
          <a:p>
            <a:pPr marL="1041400" marR="0" lvl="2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 cada fase se debe documentar la evidencia de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se llevó a cabo la actividad.</a:t>
            </a:r>
          </a:p>
          <a:p>
            <a:pPr marL="1066800" marR="0" lvl="1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Por subproceso</a:t>
            </a:r>
          </a:p>
          <a:p>
            <a:pPr marL="1041400" marR="0" lvl="2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 los subproceso relevantes de documenta la actividad.</a:t>
            </a:r>
          </a:p>
          <a:p>
            <a:pPr marL="228600" marR="0" lvl="0" indent="-50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Por procesos transversales</a:t>
            </a:r>
          </a:p>
          <a:p>
            <a:pPr marL="685800" marR="0" lvl="1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 componente estadístico/geográfico</a:t>
            </a:r>
          </a:p>
          <a:p>
            <a:pPr marL="685800" marR="0" lvl="1" indent="-76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Sin componente estadístico/geográfico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 dirty="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18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ESQUEMAS DE ADOPCIÓN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BF7F0D-FCF9-4DEF-BD8E-CBA4A896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6622" y="982133"/>
            <a:ext cx="5292042" cy="50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050700" cy="43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s-MX" sz="25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Gestión de evidencias de procesos estandarizados y sus instancias</a:t>
            </a:r>
          </a:p>
          <a:p>
            <a:pPr marL="228600" marR="0" lvl="0" indent="-3175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500"/>
              <a:buFont typeface="Arial"/>
              <a:buChar char="•"/>
            </a:pPr>
            <a:r>
              <a:rPr lang="es-MX" sz="25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Referencia fundamental para verificar el cumplimiento de los principios de calidad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19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685800" y="16078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DOCUMENTACIÓN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9824A-F281-4846-8DEF-9EDA21DE7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1206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Definiciones</a:t>
            </a:r>
          </a:p>
          <a:p>
            <a:pPr marL="228600" marR="0" lvl="0" indent="12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</a:p>
          <a:p>
            <a:pPr marL="228600" marR="0" lvl="0" indent="12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Antecedentes</a:t>
            </a:r>
          </a:p>
          <a:p>
            <a:pPr marL="228600" marR="0" lvl="0" indent="12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MPEG </a:t>
            </a:r>
          </a:p>
          <a:p>
            <a:pPr marL="685800" marR="0" lvl="1" indent="-3683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Componentes principales</a:t>
            </a:r>
          </a:p>
          <a:p>
            <a:pPr marL="1143000" marR="0" lvl="2" indent="-85725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0</a:t>
            </a:r>
          </a:p>
          <a:p>
            <a:pPr marL="1143000" marR="0" lvl="2" indent="-85725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1</a:t>
            </a:r>
          </a:p>
          <a:p>
            <a:pPr marL="1143000" marR="0" lvl="2" indent="-85725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2</a:t>
            </a:r>
          </a:p>
          <a:p>
            <a:pPr marL="1143000" marR="0" lvl="2" indent="-85725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Procesos Transversales </a:t>
            </a:r>
          </a:p>
          <a:p>
            <a:pPr marL="228600" marR="0" lvl="0" indent="12065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Esquemas de adopción </a:t>
            </a:r>
          </a:p>
          <a:p>
            <a:pPr marL="228600" marR="0" lvl="0" indent="12065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Ámbitos de adopción en el INEGI para 2018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14/12/2017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MPEG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770208" y="442428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800" b="0" i="0" u="none" strike="noStrike" cap="none" dirty="0">
                <a:latin typeface="Rokkitt"/>
                <a:ea typeface="Rokkitt"/>
                <a:cs typeface="Rokkitt"/>
                <a:sym typeface="Rokkitt"/>
              </a:rPr>
              <a:t>CONTENIDO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F48132-368B-482C-8396-2BCD6873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28650" y="2210561"/>
            <a:ext cx="7886700" cy="396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Permitirá atender observaciones de organismos internacionales (BID, OECD).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Permitirá desarrollar un lenguaje común.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Para todo tipo de proyectos.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Permitirá estructurar y reutilizar prácticas y desarrollos ya establecidos.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Facilitará la aplicación de cambios graduales.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Estado actual -&gt; Estado intermedio-&gt; Estado Objetivo.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BENEFICIOS ESPERADOS DEL USO DE MPEG EN EL SNIEG E INEGI (1)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6B5BFD-AAB8-41ED-90A8-346118D1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28650" y="2187799"/>
            <a:ext cx="7886700" cy="398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Font typeface="Arial"/>
              <a:buChar char="•"/>
            </a:pPr>
            <a:r>
              <a:rPr lang="es-MX" sz="21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Permitirá tener un marco para construir y gestionar productos estandarizados de software.</a:t>
            </a:r>
          </a:p>
          <a:p>
            <a:pPr marL="685800" marR="0" lvl="1" indent="-50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Char char="•"/>
            </a:pPr>
            <a:r>
              <a:rPr lang="es-MX" sz="182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Sistemas generales (tipo IKTAN, Administrador Universal) </a:t>
            </a:r>
          </a:p>
          <a:p>
            <a:pPr marL="685800" marR="0" lvl="1" indent="-50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Char char="•"/>
            </a:pPr>
            <a:r>
              <a:rPr lang="es-MX" sz="182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Indicadores de gestión</a:t>
            </a:r>
          </a:p>
          <a:p>
            <a:pPr marL="685800" marR="0" lvl="1" indent="-50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Char char="•"/>
            </a:pPr>
            <a:r>
              <a:rPr lang="es-MX" sz="182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Presupuesto por levantamiento/proyecto y fase</a:t>
            </a:r>
          </a:p>
          <a:p>
            <a:pPr marL="228600" marR="0" lvl="0" indent="-25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90"/>
              <a:buFont typeface="Arial"/>
              <a:buChar char="•"/>
            </a:pPr>
            <a:r>
              <a:rPr lang="es-MX" sz="21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Permitirá una descomposición de tareas para facilitar mejoras.</a:t>
            </a:r>
          </a:p>
          <a:p>
            <a:pPr marL="228600" marR="0" lvl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0"/>
              <a:buFont typeface="Arial"/>
              <a:buChar char="•"/>
            </a:pPr>
            <a:r>
              <a:rPr lang="es-MX" sz="21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Permitirá una definición clara de la responsabilidad de los diferentes actores.</a:t>
            </a:r>
          </a:p>
          <a:p>
            <a:pPr marL="228600" marR="0" lvl="0" indent="-2540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190"/>
              <a:buFont typeface="Arial"/>
              <a:buChar char="•"/>
            </a:pPr>
            <a:r>
              <a:rPr lang="es-MX" sz="21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Permitirá definir indicadores de gestión comparables entre diferentes operativos.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21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BENEFICIOS ESPERADOS DEL USO DEL MPEG EN EL SNIEG E INEGI (2)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4F0974-E31B-4A43-BB49-97FB7942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Etapa 1 (2017-2019) </a:t>
            </a:r>
          </a:p>
          <a:p>
            <a:pPr marL="685800" marR="0" lvl="1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Mantener la ejecución actual </a:t>
            </a:r>
          </a:p>
          <a:p>
            <a:pPr marL="685800" marR="0" lvl="1" indent="-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Producir evidencias de acuerdo con cada fase del modelo</a:t>
            </a:r>
          </a:p>
          <a:p>
            <a:pPr marL="228600" marR="0" lvl="0" indent="-38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Etapa 2 (2018-2020) </a:t>
            </a:r>
          </a:p>
          <a:p>
            <a:pPr marL="685800" marR="0" lvl="1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Mantener ejecución actual pero producir evidencias de acuerdo a los 44 subprocesos del modelo.</a:t>
            </a:r>
          </a:p>
          <a:p>
            <a:pPr marL="685800" marR="0" lvl="1" indent="-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 requerirá de automatización para producir evidencias de manera automatizada.</a:t>
            </a:r>
          </a:p>
          <a:p>
            <a:pPr marL="228600" marR="0" lvl="0" indent="-38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Etapa 3 (2020-2021) </a:t>
            </a:r>
          </a:p>
          <a:p>
            <a:pPr marL="685800" marR="0" lvl="1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Etapas 1, 2 + identificación de 16 procesos transversales.</a:t>
            </a:r>
          </a:p>
        </p:txBody>
      </p:sp>
      <p:sp>
        <p:nvSpPr>
          <p:cNvPr id="464" name="Shape 464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22</a:t>
            </a:fld>
            <a:endParaRPr lang="es-MX" sz="11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ESQUEMA DE ADOPCIÓN DEL MPEG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2E6868-4084-4088-93BB-6D8155B2A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s-MX" sz="208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 2018 se llevarán a cabo actividades en las que se incorpore explícitamente las fases del MPEG en actividades relacionadas con: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Planeación Estratégica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Cumplimiento de la Norma de Aseguramiento de Calidad*.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Estructura de Norma y Manuales relacionados con la producción estadística y geográfica*.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Presupuestos y costos*.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Aplicaciones de software relacionadas con la producción estadística.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Documentación de evidencias de resultados*.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Evaluación de riesgos. 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Capacitación*.</a:t>
            </a:r>
          </a:p>
          <a:p>
            <a:pPr marL="228600" marR="0" lvl="0" indent="-31750" algn="l" rtl="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ts val="2080"/>
              <a:buFont typeface="Arial"/>
              <a:buChar char="•"/>
            </a:pPr>
            <a:r>
              <a:rPr lang="es-MX" sz="208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*Estas actividades se incorporarán en el PAACI 2018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23</a:t>
            </a:fld>
            <a:endParaRPr lang="es-MX" sz="11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665226" y="220090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ÁMBITOS DE ADOPCIÓN EN 2018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0A8D53-5EEB-467B-BCE5-F2CB63A19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685800" y="484628"/>
            <a:ext cx="7772400" cy="98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37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ÁMBITOS DE ADOPCIÓN VS. FASES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24</a:t>
            </a:fld>
            <a:endParaRPr lang="es-MX" sz="11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graphicFrame>
        <p:nvGraphicFramePr>
          <p:cNvPr id="485" name="Shape 485"/>
          <p:cNvGraphicFramePr/>
          <p:nvPr>
            <p:extLst>
              <p:ext uri="{D42A27DB-BD31-4B8C-83A1-F6EECF244321}">
                <p14:modId xmlns:p14="http://schemas.microsoft.com/office/powerpoint/2010/main" val="2363763871"/>
              </p:ext>
            </p:extLst>
          </p:nvPr>
        </p:nvGraphicFramePr>
        <p:xfrm>
          <a:off x="875900" y="1985650"/>
          <a:ext cx="6935900" cy="4248450"/>
        </p:xfrm>
        <a:graphic>
          <a:graphicData uri="http://schemas.openxmlformats.org/drawingml/2006/table">
            <a:tbl>
              <a:tblPr firstRow="1" bandRow="1">
                <a:noFill/>
                <a:tableStyleId>{447FFB05-9656-46CC-A15C-2B609ED3D43C}</a:tableStyleId>
              </a:tblPr>
              <a:tblGrid>
                <a:gridCol w="304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Ámbito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Planeación estratégica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Principios de calidad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Normas y manuales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Presupuesto y Costos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Software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Indicadores y evidencias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Riesgos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s-MX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Capacitación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86" name="Shape 486"/>
          <p:cNvSpPr txBox="1"/>
          <p:nvPr/>
        </p:nvSpPr>
        <p:spPr>
          <a:xfrm>
            <a:off x="5451875" y="1247725"/>
            <a:ext cx="937500" cy="36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Fases</a:t>
            </a:r>
          </a:p>
        </p:txBody>
      </p:sp>
      <p:sp>
        <p:nvSpPr>
          <p:cNvPr id="487" name="Shape 487"/>
          <p:cNvSpPr/>
          <p:nvPr/>
        </p:nvSpPr>
        <p:spPr>
          <a:xfrm rot="5400000">
            <a:off x="5782835" y="-248306"/>
            <a:ext cx="163630" cy="389433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CA7F49-EB5C-47C3-83C4-BBB7A4E7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</a:pPr>
            <a:r>
              <a:rPr lang="es-MX" sz="1979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Programa Estratégico del SNIEG contiene 5 objetivos dirigidos a componentes del proceso estadístico. </a:t>
            </a:r>
          </a:p>
          <a:p>
            <a:pPr marL="228600" marR="0" lvl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</a:pPr>
            <a:r>
              <a:rPr lang="es-MX" sz="1979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Para el Programa Nacional Estadístico y Geográfico 2017-2021 la Junta de Gobierno aprobó la adopción de MPEG como eje de la estandarización de los procesos estadísticos y geográficos.</a:t>
            </a:r>
          </a:p>
          <a:p>
            <a:pPr marL="228600" marR="0" lvl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</a:pPr>
            <a:r>
              <a:rPr lang="es-MX" sz="1979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Entre las líneas de acción relacionadas se encuentran:</a:t>
            </a:r>
          </a:p>
          <a:p>
            <a:pPr marL="685800" marR="0" lvl="1" indent="-50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Arial"/>
              <a:buChar char="•"/>
            </a:pPr>
            <a:r>
              <a:rPr lang="es-MX" sz="16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1.3 Generar mecanismos para evaluar la calidad de la información de forma sistemática, transparente y objetiva.</a:t>
            </a:r>
          </a:p>
          <a:p>
            <a:pPr marL="685800" marR="0" lvl="1" indent="-50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Arial"/>
              <a:buChar char="•"/>
            </a:pPr>
            <a:r>
              <a:rPr lang="es-MX" sz="16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2.1 Impulsar el fortalecimiento de las capacidades técnicas y tecnológicas en materia de estadística y geografía.</a:t>
            </a:r>
          </a:p>
          <a:p>
            <a:pPr marL="685800" marR="0" lvl="1" indent="-50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Arial"/>
              <a:buChar char="•"/>
            </a:pPr>
            <a:r>
              <a:rPr lang="es-MX" sz="16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4.3 Producir información con criterios de costo–efectividad en procesos estandarizados y con controles de calidad.</a:t>
            </a:r>
          </a:p>
          <a:p>
            <a:pPr marL="685800" marR="0" lvl="1" indent="-50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Arial"/>
              <a:buChar char="•"/>
            </a:pPr>
            <a:r>
              <a:rPr lang="es-MX" sz="16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5.1 Poner a disposición de los usuarios de manera sencilla, consistente y estandarizada la información.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495" name="Shape 495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25</a:t>
            </a:fld>
            <a:endParaRPr lang="es-MX" sz="1100" b="1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MPEG EN PLANEACIÓN ESTRATÉGICA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64F5D7-1AC7-433F-B240-54ED4635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26</a:t>
            </a:fld>
            <a:endParaRPr lang="es-MX" sz="1100" b="1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36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FASES DEL MPEG Y PRINCIPIOS DE CALIDAD</a:t>
            </a: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099" y="2074428"/>
            <a:ext cx="7652401" cy="397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21199C-FDCB-4B39-81A3-418C9354C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28650" y="2169574"/>
            <a:ext cx="7886700" cy="40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PAACI 2018 pondrá énfasis en la estandarización del cumplimiento de los principios de calidad: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Pertinencia – Fase 1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Oportunidad y Puntualidad – Fase 1 y 7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Coherencia y Comparabilidad – Fase 2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Veracidad (Precisión y Confiabilidad) – Fase 2,3,4,5 y 6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Accesibilidad – Fase 7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27</a:t>
            </a:fld>
            <a:endParaRPr lang="es-MX" sz="1100" b="1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40030" algn="l" rtl="0">
              <a:lnSpc>
                <a:spcPct val="90000"/>
              </a:lnSpc>
              <a:spcBef>
                <a:spcPts val="0"/>
              </a:spcBef>
              <a:buSzPts val="3780"/>
              <a:buFont typeface="Rokkitt"/>
              <a:buNone/>
            </a:pPr>
            <a:r>
              <a:rPr lang="es-MX" sz="278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MPEG APOYARÁ LA ESTANDARIZACIÓN DEL CUMPLIMIENTO DE LA NORMA DE ASEGURAMIENTO DE LA CALIDAD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65805F-23C5-4874-8995-E485833E0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28650" y="2049199"/>
            <a:ext cx="7886700" cy="412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 está revisando la Norma de Estadística Básica para generar una Norma alineada al MPEG. </a:t>
            </a:r>
          </a:p>
          <a:p>
            <a:pPr marL="228600" marR="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 Norma actual:</a:t>
            </a:r>
          </a:p>
          <a:p>
            <a:pPr marL="685800" marR="0" lvl="1" indent="-44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Arial"/>
              <a:buChar char="•"/>
            </a:pPr>
            <a:r>
              <a:rPr lang="es-MX" sz="172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Incluye:</a:t>
            </a:r>
          </a:p>
          <a:p>
            <a:pPr marL="1143000" marR="0" lvl="2" indent="-69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s-MX" sz="13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Diseño</a:t>
            </a:r>
          </a:p>
          <a:p>
            <a:pPr marL="1143000" marR="0" lvl="2" indent="-69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s-MX" sz="13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Captación</a:t>
            </a:r>
          </a:p>
          <a:p>
            <a:pPr marL="1143000" marR="0" lvl="2" indent="-69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s-MX" sz="13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Procesamiento</a:t>
            </a:r>
          </a:p>
          <a:p>
            <a:pPr marL="1143000" marR="0" lvl="2" indent="-69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s-MX" sz="13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Difusión</a:t>
            </a:r>
          </a:p>
          <a:p>
            <a:pPr marL="685800" marR="0" lvl="1" indent="-44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Arial"/>
              <a:buChar char="•"/>
            </a:pPr>
            <a:r>
              <a:rPr lang="es-MX" sz="172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Describe incipientemente:</a:t>
            </a:r>
          </a:p>
          <a:p>
            <a:pPr marL="1143000" marR="0" lvl="2" indent="-69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s-MX" sz="13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Construcción</a:t>
            </a:r>
          </a:p>
          <a:p>
            <a:pPr marL="1143000" marR="0" lvl="2" indent="-69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s-MX" sz="13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Especificación de necesidades.</a:t>
            </a:r>
          </a:p>
          <a:p>
            <a:pPr marL="1143000" marR="0" lvl="2" indent="-69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s-MX" sz="13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Análisis.</a:t>
            </a:r>
          </a:p>
          <a:p>
            <a:pPr marL="1143000" marR="0" lvl="2" indent="-69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s-MX" sz="13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Evaluación.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28</a:t>
            </a:fld>
            <a:endParaRPr lang="es-MX" sz="1100" b="1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MPEG EN NORMAS Y MANUALES DE OPERACIÓN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671C1D-CB1C-4370-B63B-8248AC8BB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7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Actualmente no existen reglas o taxonomías para definir el desglose de los proyectos con presupuesto. </a:t>
            </a:r>
          </a:p>
          <a:p>
            <a:pPr marL="228600" marR="0" lvl="0" indent="-507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considerará para 2018 un piloto por DG para usar el MPEG como una estructura de identificación.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s-MX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registro del presupuesto en el SIA metas adoptaría la convención de registro de las fases.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s-MX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proceso/proyecto del piloto deberá registrar qué fases del MPEG va a desarrollar en el 2018.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s-MX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condición necesaria para eventualmente poder identificar costos de producción por fase.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14/12/2017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MPEG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29</a:t>
            </a:fld>
            <a:endParaRPr lang="es-MX" sz="1100" b="1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3300" b="0" i="0" u="none" strike="noStrike" cap="none">
                <a:latin typeface="Rokkitt"/>
                <a:ea typeface="Rokkitt"/>
                <a:cs typeface="Rokkitt"/>
                <a:sym typeface="Rokkitt"/>
              </a:rPr>
              <a:t>MPEG EN REGISTRO DE PRESUPUESTO Y ANÁLISIS DE COSTOS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C9F422-8250-464C-88B2-590A8888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800" b="0" i="0" u="none" strike="noStrike" cap="none" dirty="0">
                <a:latin typeface="Rokkitt"/>
                <a:ea typeface="Rokkitt"/>
                <a:cs typeface="Rokkitt"/>
                <a:sym typeface="Rokkitt"/>
              </a:rPr>
              <a:t>DEFINICIONES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1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GSBPM</a:t>
            </a:r>
            <a:endParaRPr lang="es-MX"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571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MX" sz="1400" dirty="0" err="1"/>
              <a:t>Generic</a:t>
            </a:r>
            <a:r>
              <a:rPr lang="es-MX" sz="1400" dirty="0"/>
              <a:t> </a:t>
            </a:r>
            <a:r>
              <a:rPr lang="es-MX" sz="1400" dirty="0" err="1"/>
              <a:t>Statistical</a:t>
            </a:r>
            <a:r>
              <a:rPr lang="es-MX" sz="1400" dirty="0"/>
              <a:t> Business </a:t>
            </a:r>
            <a:r>
              <a:rPr lang="es-MX" sz="1400" dirty="0" err="1"/>
              <a:t>Process</a:t>
            </a:r>
            <a:r>
              <a:rPr lang="es-MX" sz="1400" dirty="0"/>
              <a:t> </a:t>
            </a:r>
            <a:r>
              <a:rPr lang="es-MX" sz="1400" dirty="0" err="1"/>
              <a:t>Model</a:t>
            </a:r>
            <a:r>
              <a:rPr lang="es-MX" sz="1400" dirty="0"/>
              <a:t> 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(Modelo Genérico para la Producción </a:t>
            </a:r>
            <a:r>
              <a:rPr lang="es-MX" sz="1400" dirty="0"/>
              <a:t>E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stadística) .</a:t>
            </a:r>
          </a:p>
          <a:p>
            <a:pPr marL="228600" marR="0" lvl="0" indent="-31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de negocio</a:t>
            </a:r>
          </a:p>
          <a:p>
            <a:pPr marL="685800" marR="0" lvl="1" indent="-571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Conjunto de actividades, recursos físicos y recursos humanos relacionados </a:t>
            </a:r>
            <a:r>
              <a:rPr lang="es-MX" sz="1400" dirty="0"/>
              <a:t>lógicamente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utilizar insumos para  generar productos y/o servicios.</a:t>
            </a:r>
          </a:p>
          <a:p>
            <a:pPr marL="228600" marR="0" lvl="0" indent="-31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estadístico/geográfico</a:t>
            </a:r>
          </a:p>
          <a:p>
            <a:pPr marL="685800" marR="0" lvl="1" indent="-571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Conjunto de actividades, recursos físicos y recursos humanos relacionados lógicamente para utilizar insumos para generar productos y/o servicios estadísticos/geográficos.</a:t>
            </a:r>
          </a:p>
          <a:p>
            <a:pPr marL="228600" marR="0" lvl="0" indent="-31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MPEG</a:t>
            </a:r>
          </a:p>
          <a:p>
            <a:pPr marL="685800" marR="0" lvl="1" indent="-571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del Proceso Estadístico y Geográfico – Versión SNIEG-INEGI del GSBPM.</a:t>
            </a:r>
          </a:p>
          <a:p>
            <a:pPr marL="228600" marR="0" lvl="0" indent="-31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UNECE</a:t>
            </a:r>
            <a:endParaRPr lang="es-MX"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571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Comisión Económica de las Naciones Unidas para Europa  (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Nations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Commission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228600" marR="0" lvl="0" indent="-31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HLG-MOS</a:t>
            </a:r>
          </a:p>
          <a:p>
            <a:pPr marL="685800" marR="0" lvl="1" indent="-571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Grupo de Alto Nivel para la Modernización de la Producción y Servicios Estadísticos (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High-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Modernisation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Offical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 dirty="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AB2D9D-21A2-417A-9105-21FE834B6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s-MX" sz="208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 procurará una estandarización de los sistemas de gestión.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 estructura del sistema de seguimiento operativo (tipo IKTAN) se segmentará por fase de acuerdo a la estructura del MPEG.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desarrollo futuro de los nuevos módulos se llevará a cabo de acuerdo con la estructura del MPEG.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 aprovechará el software desarrollado por grupos colaborativos de UNECE, OECD y Eurostat que tienen una arquitectura de software alineada al GSBPM.</a:t>
            </a:r>
          </a:p>
          <a:p>
            <a:pPr marL="228600" marR="0" lvl="0" indent="-31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s-MX" sz="208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 procurará una consolidación de los sistemas de gestión: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sistema de gestión de directorio de empresas (Administrador Universal) se consolidará paulatinamente con la estructura del IKTAN para garantizar la modularidad por fase.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Arial"/>
              <a:buChar char="•"/>
            </a:pPr>
            <a:r>
              <a:rPr lang="es-MX" sz="174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Los sistemas alternativos de seguimiento con que cuenta el instituto deberán gradualmente sustituirse por el IKTAN.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30</a:t>
            </a:fld>
            <a:endParaRPr lang="es-MX" sz="1100" b="1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39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MPEG EN LA CONSTRUCCIÓN DE  APLICACIONES DE SOFTWARE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84A3B2-AD41-4A3D-A0B8-8F5991A4A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14/12/2017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MPEG</a:t>
            </a:r>
          </a:p>
        </p:txBody>
      </p:sp>
      <p:sp>
        <p:nvSpPr>
          <p:cNvPr id="548" name="Shape 548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31</a:t>
            </a:fld>
            <a:endParaRPr lang="es-MX" sz="1100" b="1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685800" y="303301"/>
            <a:ext cx="7772400" cy="132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3900" b="0" i="0" u="none" strike="noStrike" cap="none">
                <a:latin typeface="Rokkitt"/>
                <a:ea typeface="Rokkitt"/>
                <a:cs typeface="Rokkitt"/>
                <a:sym typeface="Rokkitt"/>
              </a:rPr>
              <a:t>MPEG EN LA DOCUMENTACIÓN DE EVIDENCIAS</a:t>
            </a:r>
          </a:p>
        </p:txBody>
      </p:sp>
      <p:pic>
        <p:nvPicPr>
          <p:cNvPr id="550" name="Shape 5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65" y="1739660"/>
            <a:ext cx="8220058" cy="412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B07DF8-9621-414B-9A65-4858DCD79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17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90"/>
              <a:buFont typeface="Arial"/>
              <a:buChar char="•"/>
            </a:pPr>
            <a:r>
              <a:rPr lang="es-MX" sz="22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Las evidencias respaldan el cumplimiento de los Principios de Calidad.</a:t>
            </a:r>
          </a:p>
          <a:p>
            <a:pPr marL="228600" marR="0" lvl="0" indent="-3174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90"/>
              <a:buFont typeface="Arial"/>
              <a:buChar char="•"/>
            </a:pPr>
            <a:r>
              <a:rPr lang="es-MX" sz="22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partir de julio del 2018 cada ciclo de un proceso/proyecto estadístico deberá producir los documentos/archivos evidencia de cada fase.</a:t>
            </a:r>
          </a:p>
          <a:p>
            <a:pPr marL="228600" marR="0" lvl="0" indent="-3174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90"/>
              <a:buFont typeface="Arial"/>
              <a:buChar char="•"/>
            </a:pPr>
            <a:r>
              <a:rPr lang="es-MX" sz="22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 desarrollarán plantillas para apoyar la estandarización de evidencias.</a:t>
            </a:r>
          </a:p>
          <a:p>
            <a:pPr marL="228600" marR="0" lvl="0" indent="-3174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90"/>
              <a:buFont typeface="Arial"/>
              <a:buChar char="•"/>
            </a:pPr>
            <a:r>
              <a:rPr lang="es-MX" sz="22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 contará con un sistema para almacenar las evidencias de manera sistemática.</a:t>
            </a:r>
          </a:p>
          <a:p>
            <a:pPr marL="228600" marR="0" lvl="0" indent="-31749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290"/>
              <a:buFont typeface="Arial"/>
              <a:buChar char="•"/>
            </a:pPr>
            <a:r>
              <a:rPr lang="es-MX" sz="22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 procurará el llenado de metadatos de manera automática.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32</a:t>
            </a:fld>
            <a:endParaRPr lang="es-MX" sz="1100" b="1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685800" y="8458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0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MPEG EN LA DOCUMENTACIÓN DE EVIDENCIA DEL PROCESO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A4810C-7D4E-4FC2-AFA9-5F0140485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 gestión de riesgos se enfocará a las acciones que en cada fase del MPEG se </a:t>
            </a:r>
            <a:r>
              <a:rPr lang="es-MX">
                <a:latin typeface="Calibri" panose="020F0502020204030204" pitchFamily="34" charset="0"/>
                <a:cs typeface="Calibri" panose="020F0502020204030204" pitchFamily="34" charset="0"/>
              </a:rPr>
              <a:t>consideran</a:t>
            </a: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como críticas.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Las actividades de control para la mitigación de riesgos se especificarán de acuerdo con el MPEG.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 normatividad de administración de riesgos se actualizará en función del MPEG.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monitoreo de los riesgos estará presente en cada fase del MPEG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566" name="Shape 56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33</a:t>
            </a:fld>
            <a:endParaRPr lang="es-MX" sz="1100" b="1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MPEG EN ADMINISTRACIÓN DE RIESGOS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E29675-A06A-4E8B-A2F6-BFBC99DAA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28650" y="20542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 capacitación institucional 2018 tomará como marco de referencia las fases y procesos transversales del MPEG.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 capacitación incluirá pláticas de sensibilización de los usos del modelo y capacitación específica en fases o subprocesos determinados.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 desarrollarán talleres para apoyar la estandarización de la producción de elementos y evidencias en cada contexto.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34</a:t>
            </a:fld>
            <a:endParaRPr lang="es-MX" sz="1100" b="1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MPEG EN LA ESTRUCTURA DE LA CAPACITACIÓN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C364AB-16E4-461A-A14A-97993DD7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28650" y="161607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40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GSBPM es un enfoque general a la producción de información estadística que se ha convertido en un estándar </a:t>
            </a:r>
            <a:r>
              <a:rPr lang="es-MX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de-facto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en las Oficinas de Estadística Oficial del mundo.</a:t>
            </a:r>
          </a:p>
          <a:p>
            <a:pPr marL="457200" marR="0" lvl="0" indent="-340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INEGI, siguiendo su tradición de vanguardia, debe ser de los países de avanzada en la adopción de modelos de la UNECE.</a:t>
            </a:r>
          </a:p>
          <a:p>
            <a:pPr marL="457200" marR="0" lvl="0" indent="-340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 adopción de la Etapa 1 del MPEG no supone cambios en el esquema actual de trabajo.</a:t>
            </a:r>
          </a:p>
          <a:p>
            <a:pPr marL="914400" marR="0" lvl="1" indent="-321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Calibri"/>
              <a:buChar char="○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Sí implica estandarización de evidencias.</a:t>
            </a:r>
          </a:p>
          <a:p>
            <a:pPr marL="457200" marR="0" lvl="0" indent="-340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esquema estandarizado debe facilitar el desarrollo e implantación de elementos de planeación, control, seguimiento, documentación, mitigación de riesgos, automatización, desarrollo de software, mejora incremental y capacitación.</a:t>
            </a:r>
          </a:p>
          <a:p>
            <a:pPr marL="457200" marR="0" lvl="0" indent="-340995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77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PAACI 2018 prioriza las actividades de documentación y estandarización, enfocadas al cumplimiento de la Norma de Aseguramiento de la Calidad.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585" name="Shape 585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1100" b="1">
                <a:solidFill>
                  <a:srgbClr val="FFFFFF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35</a:t>
            </a:fld>
            <a:endParaRPr lang="es-MX" sz="1100" b="1">
              <a:solidFill>
                <a:srgbClr val="FFFFFF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xfrm>
            <a:off x="685800" y="27508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RESUMEN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BA05F4-E8EC-4670-88EB-837C99B5B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dt" idx="10"/>
          </p:nvPr>
        </p:nvSpPr>
        <p:spPr>
          <a:xfrm>
            <a:off x="6445251" y="6272785"/>
            <a:ext cx="19833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592" name="Shape 592"/>
          <p:cNvSpPr txBox="1">
            <a:spLocks noGrp="1"/>
          </p:cNvSpPr>
          <p:nvPr>
            <p:ph type="ftr" idx="11"/>
          </p:nvPr>
        </p:nvSpPr>
        <p:spPr>
          <a:xfrm>
            <a:off x="1636099" y="6272784"/>
            <a:ext cx="47457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593" name="Shape 593"/>
          <p:cNvSpPr txBox="1">
            <a:spLocks noGrp="1"/>
          </p:cNvSpPr>
          <p:nvPr>
            <p:ph type="sldNum" idx="12"/>
          </p:nvPr>
        </p:nvSpPr>
        <p:spPr>
          <a:xfrm>
            <a:off x="645450" y="2508607"/>
            <a:ext cx="891300" cy="72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-19050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>
                <a:latin typeface="Calibri" panose="020F0502020204030204" pitchFamily="34" charset="0"/>
                <a:cs typeface="Calibri" panose="020F0502020204030204" pitchFamily="34" charset="0"/>
              </a:rPr>
              <a:t>36</a:t>
            </a:fld>
            <a:endParaRPr lang="es-MX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1625346" y="1225296"/>
            <a:ext cx="6960900" cy="352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¿PREGUNTAS?</a:t>
            </a:r>
          </a:p>
        </p:txBody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1624330" y="5020056"/>
            <a:ext cx="6789300" cy="106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MX">
                <a:latin typeface="Calibri" panose="020F0502020204030204" pitchFamily="34" charset="0"/>
                <a:cs typeface="Calibri" panose="020F0502020204030204" pitchFamily="34" charset="0"/>
              </a:rPr>
              <a:t>Modelo del Proceso Estadístico y Geográfico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544242" y="1839693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2603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Maneja una terminología estándar.</a:t>
            </a:r>
          </a:p>
          <a:p>
            <a:pPr marL="228600" marR="0" lvl="0" indent="-2603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Tener una evolución armonizada de todas las líneas de producción  de información estadística y/o geográfica.</a:t>
            </a:r>
          </a:p>
          <a:p>
            <a:pPr marL="228600" marR="0" lvl="0" indent="-2603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Facilitar la integración de información entre las líneas de producción.</a:t>
            </a:r>
          </a:p>
          <a:p>
            <a:pPr marL="228600" marR="0" lvl="0" indent="-2603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Aprovechar recursos existentes para generar economías de escala.</a:t>
            </a:r>
          </a:p>
          <a:p>
            <a:pPr marL="228600" marR="0" lvl="0" indent="-2603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Tener elementos claros para demostrar la calidad de un producto.</a:t>
            </a:r>
          </a:p>
          <a:p>
            <a:pPr marL="228600" marR="0" lvl="0" indent="-2603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Establecer indicadores estandarizados.</a:t>
            </a:r>
          </a:p>
          <a:p>
            <a:pPr marL="228600" marR="0" lvl="0" indent="-26034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Mitigar riesgos.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5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5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4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MOTIVACIÓN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DCE65B-E5AD-4213-A403-7F4E4F91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MPEG está basado en el Modelo Gen</a:t>
            </a:r>
            <a:r>
              <a:rPr lang="es-MX" sz="2090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MX" sz="20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rico del Proceso Estadístico (GSBPM, por sus siglas en inglés).</a:t>
            </a:r>
          </a:p>
          <a:p>
            <a:pPr marL="228600" marR="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GSBPM fue desarrollado por la Oficina de Estadística de Nueva Zelanda, retomado por la UNECE, y establecido como gu</a:t>
            </a:r>
            <a:r>
              <a:rPr lang="es-MX" sz="2090" dirty="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s-MX" sz="20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para la definición de un proceso estandarizado.</a:t>
            </a:r>
          </a:p>
          <a:p>
            <a:pPr marL="228600" marR="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Retroalimentado con mejores prácticas  de procesos de varias oficinas estadísticas, entre ellas INEGI.</a:t>
            </a:r>
          </a:p>
          <a:p>
            <a:pPr marL="228600" marR="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Actualmente se encuentra en la versión 5.0 liberada en diciembre de 2013.</a:t>
            </a:r>
          </a:p>
          <a:p>
            <a:pPr marL="685800" marR="0" lvl="1" indent="-44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Arial"/>
              <a:buChar char="•"/>
            </a:pPr>
            <a:r>
              <a:rPr lang="es-MX" sz="172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UNECE espera generar una nueva versión en 2018.</a:t>
            </a:r>
          </a:p>
          <a:p>
            <a:pPr marL="228600" marR="0" lvl="0" indent="-19050" algn="l" rtl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090"/>
              <a:buFont typeface="Arial"/>
              <a:buChar char="•"/>
            </a:pPr>
            <a:r>
              <a:rPr lang="es-MX" sz="209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GSBPM es uno de varios estándares desarrollados por la UNECE.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ANTECEDENTES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6A1383-AF9F-4D88-AE9A-7B2802B8B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28650" y="161460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-MX" sz="2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 el 2015 </a:t>
            </a: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s-MX" sz="23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sz="2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 desarrolla en INEGI la Norma de Aseguramiento de la Calidad A PARTIR de los principios de calidad y buena prácticas de la ONU y la OCDE.</a:t>
            </a: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s-MX" sz="23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sz="2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 crea el Comité de  Aseguramiento de la Calidad (CAC).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s-MX" sz="2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 el 2016 </a:t>
            </a: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s-MX" sz="23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sz="2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 incorpora el GSBPM (MPEG) a las acciones del CAC como estrateg</a:t>
            </a:r>
            <a:r>
              <a:rPr lang="es-MX" sz="23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sz="2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para operacionalizar los Principios de Calidad.</a:t>
            </a: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s-MX" sz="23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sz="2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 lleva a cabo la traducción del GSBPM al español y se entrega como colaboración del INEGI a la UNECE.</a:t>
            </a: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s-MX" sz="2300" dirty="0">
                <a:latin typeface="Calibri" panose="020F0502020204030204" pitchFamily="34" charset="0"/>
                <a:cs typeface="Calibri" panose="020F0502020204030204" pitchFamily="34" charset="0"/>
              </a:rPr>
              <a:t>Se crea la versión INEGI (MPEG).</a:t>
            </a: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buSzPts val="2300"/>
              <a:buChar char="○"/>
            </a:pPr>
            <a:r>
              <a:rPr lang="es-MX" sz="2300" dirty="0">
                <a:latin typeface="Calibri" panose="020F0502020204030204" pitchFamily="34" charset="0"/>
                <a:cs typeface="Calibri" panose="020F0502020204030204" pitchFamily="34" charset="0"/>
              </a:rPr>
              <a:t>Se desarrolla un proyecto de Norma alineada al MPEG.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685800" y="21628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ANTECEDENTES </a:t>
            </a:r>
            <a:r>
              <a:rPr lang="es-MX">
                <a:latin typeface="Calibri" panose="020F0502020204030204" pitchFamily="34" charset="0"/>
                <a:cs typeface="Calibri" panose="020F0502020204030204" pitchFamily="34" charset="0"/>
              </a:rPr>
              <a:t>DE ADOPCIÓN EN EL INEGI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6B8C8E-A6D9-4F5C-B47D-6052EA8D9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28650" y="110084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Proceso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79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Concepto global que incluye todas las actividades necesarias para generar un producto estadístico o geográfico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79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Conjunto de fases.</a:t>
            </a:r>
          </a:p>
          <a:p>
            <a:pPr marL="228600" marR="0" lvl="0" indent="-31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Fase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79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Subconjunto de un Proceso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79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Conjunto de Subprocesos</a:t>
            </a:r>
          </a:p>
          <a:p>
            <a:pPr marL="228600" marR="0" lvl="0" indent="-31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Subproceso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79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Subconjunto de una fase.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79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Unidad mínima identificada en el MPEG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79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Conjunto de actividades que desarrollan una tarea definida y predeterminada.</a:t>
            </a:r>
          </a:p>
          <a:p>
            <a:pPr marL="228600" marR="0" lvl="0" indent="-31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Proceso transversal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79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Actividad relacionada indirectamente con el proceso de producción del producto de información, pero que se relaciona con varias fases.</a:t>
            </a:r>
          </a:p>
          <a:p>
            <a:pPr marL="685800" marR="0" lvl="1" indent="-57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79"/>
              <a:buFont typeface="Arial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Pueden ser con componente est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stico/geográfico o solo de soporte.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685800" y="-28253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4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CONCEPTOS DEL MPEG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8896FC-BDEE-4804-B5F4-F0648247F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28650" y="223358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Modelo General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Nivel 0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Nivel 1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Nivel 2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Procesos transversales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 componente estadístico y/o geográfico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Sin componente estadístico y/o geográfico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8437626" y="6272785"/>
            <a:ext cx="480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COMPONENTES PRINCIPALES DEL MPEG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5B0221-A26A-42EA-8CBF-04C96310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66700" algn="l" rtl="0">
              <a:lnSpc>
                <a:spcPct val="90000"/>
              </a:lnSpc>
              <a:spcBef>
                <a:spcPts val="0"/>
              </a:spcBef>
              <a:buSzPts val="4200"/>
              <a:buFont typeface="Rokkitt"/>
              <a:buNone/>
            </a:pPr>
            <a:r>
              <a:rPr lang="es-MX" sz="4200" b="0" i="0" u="none" strike="noStrike" cap="none">
                <a:latin typeface="Calibri" panose="020F0502020204030204" pitchFamily="34" charset="0"/>
                <a:cs typeface="Calibri" panose="020F0502020204030204" pitchFamily="34" charset="0"/>
                <a:sym typeface="Rokkitt"/>
              </a:rPr>
              <a:t>NIVEL 0 - MPEG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14/12/2017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000" b="0" i="0" u="none" strike="noStrike" cap="none">
                <a:solidFill>
                  <a:srgbClr val="69240B"/>
                </a:solidFill>
                <a:latin typeface="Calibri" panose="020F0502020204030204" pitchFamily="34" charset="0"/>
                <a:cs typeface="Calibri" panose="020F0502020204030204" pitchFamily="34" charset="0"/>
                <a:sym typeface="Rockwell"/>
              </a:rPr>
              <a:t>MPEG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</a:t>
            </a:fld>
            <a:endParaRPr lang="es-MX" sz="1200" b="0" i="0" u="none" strike="noStrike" cap="none">
              <a:solidFill>
                <a:srgbClr val="88888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3C7AD1-F641-4633-96D4-B858632E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43" y="2093976"/>
            <a:ext cx="8169514" cy="3875151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5F0450A8-6783-42AF-9D11-F2720BCAA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tras en madera">
  <a:themeElements>
    <a:clrScheme name="Letras en madera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2498</Words>
  <Application>Microsoft Office PowerPoint</Application>
  <PresentationFormat>Presentación en pantalla (4:3)</PresentationFormat>
  <Paragraphs>380</Paragraphs>
  <Slides>36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Arial</vt:lpstr>
      <vt:lpstr>Calibri</vt:lpstr>
      <vt:lpstr>Helvetica Neue</vt:lpstr>
      <vt:lpstr>Noto Sans Symbols</vt:lpstr>
      <vt:lpstr>Rockwell</vt:lpstr>
      <vt:lpstr>Rokkitt</vt:lpstr>
      <vt:lpstr>Letras en madera</vt:lpstr>
      <vt:lpstr>HDOfficeLightV0</vt:lpstr>
      <vt:lpstr>1_HDOfficeLightV0</vt:lpstr>
      <vt:lpstr>EL MODELO DEL PROCESO ESTADÍSTICO Y GEOGRÁFICO (MPEG) COMO GUÍA PARA LA ESTANDARIZACIÓN E INCORPORACIÓN DE BUENAS PRÁCTICAS</vt:lpstr>
      <vt:lpstr>CONTENIDO</vt:lpstr>
      <vt:lpstr>DEFINICIONES</vt:lpstr>
      <vt:lpstr>MOTIVACIÓN</vt:lpstr>
      <vt:lpstr>ANTECEDENTES</vt:lpstr>
      <vt:lpstr>ANTECEDENTES DE ADOPCIÓN EN EL INEGI</vt:lpstr>
      <vt:lpstr>CONCEPTOS DEL MPEG</vt:lpstr>
      <vt:lpstr>COMPONENTES PRINCIPALES DEL MPEG</vt:lpstr>
      <vt:lpstr>NIVEL 0 - MPEG</vt:lpstr>
      <vt:lpstr>NIVEL 1 FASES</vt:lpstr>
      <vt:lpstr>NIVEL 2 SUBPROCESOS</vt:lpstr>
      <vt:lpstr>PROCESOS TRANSVERSALES CON COMPONENTE ESTADÍSTICO O GEOGRÁFICO</vt:lpstr>
      <vt:lpstr>PROCESOS TRANSVERSALES SIN COMPONENTE ESTADÍSTICO O GEOGRÁFICO </vt:lpstr>
      <vt:lpstr>FASES</vt:lpstr>
      <vt:lpstr>Presentación de PowerPoint</vt:lpstr>
      <vt:lpstr>FASES</vt:lpstr>
      <vt:lpstr>FASES</vt:lpstr>
      <vt:lpstr>ESQUEMAS DE ADOPCIÓN</vt:lpstr>
      <vt:lpstr>DOCUMENTACIÓN</vt:lpstr>
      <vt:lpstr>BENEFICIOS ESPERADOS DEL USO DE MPEG EN EL SNIEG E INEGI (1)</vt:lpstr>
      <vt:lpstr>BENEFICIOS ESPERADOS DEL USO DEL MPEG EN EL SNIEG E INEGI (2) </vt:lpstr>
      <vt:lpstr>ESQUEMA DE ADOPCIÓN DEL MPEG</vt:lpstr>
      <vt:lpstr>ÁMBITOS DE ADOPCIÓN EN 2018 </vt:lpstr>
      <vt:lpstr>ÁMBITOS DE ADOPCIÓN VS. FASES</vt:lpstr>
      <vt:lpstr>MPEG EN PLANEACIÓN ESTRATÉGICA</vt:lpstr>
      <vt:lpstr>FASES DEL MPEG Y PRINCIPIOS DE CALIDAD</vt:lpstr>
      <vt:lpstr>MPEG APOYARÁ LA ESTANDARIZACIÓN DEL CUMPLIMIENTO DE LA NORMA DE ASEGURAMIENTO DE LA CALIDAD</vt:lpstr>
      <vt:lpstr>MPEG EN NORMAS Y MANUALES DE OPERACIÓN</vt:lpstr>
      <vt:lpstr>MPEG EN REGISTRO DE PRESUPUESTO Y ANÁLISIS DE COSTOS</vt:lpstr>
      <vt:lpstr>MPEG EN LA CONSTRUCCIÓN DE  APLICACIONES DE SOFTWARE</vt:lpstr>
      <vt:lpstr>MPEG EN LA DOCUMENTACIÓN DE EVIDENCIAS</vt:lpstr>
      <vt:lpstr>MPEG EN LA DOCUMENTACIÓN DE EVIDENCIA DEL PROCESO</vt:lpstr>
      <vt:lpstr>MPEG EN ADMINISTRACIÓN DE RIESGOS</vt:lpstr>
      <vt:lpstr>MPEG EN LA ESTRUCTURA DE LA CAPACITACIÓN</vt:lpstr>
      <vt:lpstr>RESUMEN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MODELO DEL PROCESO ESTADÍSTICO Y GEOGRÁFICO (MPEG) COMO GUÍA PARA LA ESTANDARIZACIÓN E INCORPORACIÓN DE BUENAS PRÁCTICAS</dc:title>
  <dc:creator>RUBIO SOTO GLORIA MARTHA</dc:creator>
  <cp:lastModifiedBy>FERNANDEZ CONDE XIMENA</cp:lastModifiedBy>
  <cp:revision>7</cp:revision>
  <dcterms:modified xsi:type="dcterms:W3CDTF">2018-12-11T22:26:59Z</dcterms:modified>
</cp:coreProperties>
</file>