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6"/>
  </p:notesMasterIdLst>
  <p:handoutMasterIdLst>
    <p:handoutMasterId r:id="rId27"/>
  </p:handoutMasterIdLst>
  <p:sldIdLst>
    <p:sldId id="367" r:id="rId2"/>
    <p:sldId id="598" r:id="rId3"/>
    <p:sldId id="599" r:id="rId4"/>
    <p:sldId id="600" r:id="rId5"/>
    <p:sldId id="601" r:id="rId6"/>
    <p:sldId id="602" r:id="rId7"/>
    <p:sldId id="609" r:id="rId8"/>
    <p:sldId id="605" r:id="rId9"/>
    <p:sldId id="606" r:id="rId10"/>
    <p:sldId id="608" r:id="rId11"/>
    <p:sldId id="617" r:id="rId12"/>
    <p:sldId id="618" r:id="rId13"/>
    <p:sldId id="613" r:id="rId14"/>
    <p:sldId id="614" r:id="rId15"/>
    <p:sldId id="604" r:id="rId16"/>
    <p:sldId id="619" r:id="rId17"/>
    <p:sldId id="620" r:id="rId18"/>
    <p:sldId id="621" r:id="rId19"/>
    <p:sldId id="607" r:id="rId20"/>
    <p:sldId id="610" r:id="rId21"/>
    <p:sldId id="611" r:id="rId22"/>
    <p:sldId id="612" r:id="rId23"/>
    <p:sldId id="615" r:id="rId24"/>
    <p:sldId id="616" r:id="rId25"/>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685"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8A54"/>
    <a:srgbClr val="008000"/>
    <a:srgbClr val="B9B085"/>
    <a:srgbClr val="800000"/>
    <a:srgbClr val="FF3300"/>
    <a:srgbClr val="0066CC"/>
    <a:srgbClr val="6600FF"/>
    <a:srgbClr val="FF00FF"/>
    <a:srgbClr val="2F5597"/>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5000" autoAdjust="0"/>
  </p:normalViewPr>
  <p:slideViewPr>
    <p:cSldViewPr snapToGrid="0">
      <p:cViewPr varScale="1">
        <p:scale>
          <a:sx n="112" d="100"/>
          <a:sy n="112" d="100"/>
        </p:scale>
        <p:origin x="252" y="96"/>
      </p:cViewPr>
      <p:guideLst>
        <p:guide pos="1685"/>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66" d="100"/>
          <a:sy n="66" d="100"/>
        </p:scale>
        <p:origin x="166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rique Ordaz" userId="af48b234d972999c" providerId="LiveId" clId="{59AF8D5A-F2B8-4B21-BC1D-6D53640A1665}"/>
    <pc:docChg chg="custSel addSld modSld">
      <pc:chgData name="Enrique Ordaz" userId="af48b234d972999c" providerId="LiveId" clId="{59AF8D5A-F2B8-4B21-BC1D-6D53640A1665}" dt="2018-12-05T01:42:47.072" v="382" actId="1076"/>
      <pc:docMkLst>
        <pc:docMk/>
      </pc:docMkLst>
      <pc:sldChg chg="modSp">
        <pc:chgData name="Enrique Ordaz" userId="af48b234d972999c" providerId="LiveId" clId="{59AF8D5A-F2B8-4B21-BC1D-6D53640A1665}" dt="2018-12-05T01:42:47.072" v="382" actId="1076"/>
        <pc:sldMkLst>
          <pc:docMk/>
          <pc:sldMk cId="3082791938" sldId="616"/>
        </pc:sldMkLst>
        <pc:spChg chg="mod">
          <ac:chgData name="Enrique Ordaz" userId="af48b234d972999c" providerId="LiveId" clId="{59AF8D5A-F2B8-4B21-BC1D-6D53640A1665}" dt="2018-12-05T01:42:47.072" v="382" actId="1076"/>
          <ac:spMkLst>
            <pc:docMk/>
            <pc:sldMk cId="3082791938" sldId="616"/>
            <ac:spMk id="2" creationId="{00000000-0000-0000-0000-000000000000}"/>
          </ac:spMkLst>
        </pc:spChg>
      </pc:sldChg>
      <pc:sldChg chg="addSp modSp add">
        <pc:chgData name="Enrique Ordaz" userId="af48b234d972999c" providerId="LiveId" clId="{59AF8D5A-F2B8-4B21-BC1D-6D53640A1665}" dt="2018-12-05T01:05:24.988" v="49" actId="6549"/>
        <pc:sldMkLst>
          <pc:docMk/>
          <pc:sldMk cId="2788248287" sldId="617"/>
        </pc:sldMkLst>
        <pc:spChg chg="add mod">
          <ac:chgData name="Enrique Ordaz" userId="af48b234d972999c" providerId="LiveId" clId="{59AF8D5A-F2B8-4B21-BC1D-6D53640A1665}" dt="2018-12-05T01:05:24.988" v="49" actId="6549"/>
          <ac:spMkLst>
            <pc:docMk/>
            <pc:sldMk cId="2788248287" sldId="617"/>
            <ac:spMk id="3" creationId="{0C305809-9A18-4C7A-9EF6-2B88B2C5ABE1}"/>
          </ac:spMkLst>
        </pc:spChg>
        <pc:graphicFrameChg chg="add mod modGraphic">
          <ac:chgData name="Enrique Ordaz" userId="af48b234d972999c" providerId="LiveId" clId="{59AF8D5A-F2B8-4B21-BC1D-6D53640A1665}" dt="2018-12-05T01:04:41.602" v="6" actId="1076"/>
          <ac:graphicFrameMkLst>
            <pc:docMk/>
            <pc:sldMk cId="2788248287" sldId="617"/>
            <ac:graphicFrameMk id="2" creationId="{3D018972-BB36-477D-9877-8F0C03A59CFD}"/>
          </ac:graphicFrameMkLst>
        </pc:graphicFrameChg>
      </pc:sldChg>
      <pc:sldChg chg="addSp delSp modSp add">
        <pc:chgData name="Enrique Ordaz" userId="af48b234d972999c" providerId="LiveId" clId="{59AF8D5A-F2B8-4B21-BC1D-6D53640A1665}" dt="2018-12-05T01:13:10.886" v="85" actId="404"/>
        <pc:sldMkLst>
          <pc:docMk/>
          <pc:sldMk cId="530656091" sldId="618"/>
        </pc:sldMkLst>
        <pc:spChg chg="add">
          <ac:chgData name="Enrique Ordaz" userId="af48b234d972999c" providerId="LiveId" clId="{59AF8D5A-F2B8-4B21-BC1D-6D53640A1665}" dt="2018-12-05T01:05:58.718" v="51"/>
          <ac:spMkLst>
            <pc:docMk/>
            <pc:sldMk cId="530656091" sldId="618"/>
            <ac:spMk id="2" creationId="{E9FF3092-AF68-46C2-80DC-A1CC1BB81590}"/>
          </ac:spMkLst>
        </pc:spChg>
        <pc:graphicFrameChg chg="add del mod modGraphic">
          <ac:chgData name="Enrique Ordaz" userId="af48b234d972999c" providerId="LiveId" clId="{59AF8D5A-F2B8-4B21-BC1D-6D53640A1665}" dt="2018-12-05T01:11:26.476" v="73"/>
          <ac:graphicFrameMkLst>
            <pc:docMk/>
            <pc:sldMk cId="530656091" sldId="618"/>
            <ac:graphicFrameMk id="3" creationId="{2C866B52-388D-48B2-BE1C-A733BCB0C561}"/>
          </ac:graphicFrameMkLst>
        </pc:graphicFrameChg>
        <pc:graphicFrameChg chg="add mod modGraphic">
          <ac:chgData name="Enrique Ordaz" userId="af48b234d972999c" providerId="LiveId" clId="{59AF8D5A-F2B8-4B21-BC1D-6D53640A1665}" dt="2018-12-05T01:13:10.886" v="85" actId="404"/>
          <ac:graphicFrameMkLst>
            <pc:docMk/>
            <pc:sldMk cId="530656091" sldId="618"/>
            <ac:graphicFrameMk id="4" creationId="{3005DF37-6213-441B-A24E-5DE5F2A1D7C3}"/>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069B105-0C39-4691-A17C-6BF844C77122}" type="datetimeFigureOut">
              <a:rPr lang="es-MX" smtClean="0"/>
              <a:t>05/12/2018</a:t>
            </a:fld>
            <a:endParaRPr lang="es-MX" dirty="0"/>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dirty="0"/>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DF91EFF-FA90-47DD-8861-6A1B475E37E8}" type="slidenum">
              <a:rPr lang="es-MX" smtClean="0"/>
              <a:t>‹Nº›</a:t>
            </a:fld>
            <a:endParaRPr lang="es-MX" dirty="0"/>
          </a:p>
        </p:txBody>
      </p:sp>
    </p:spTree>
    <p:extLst>
      <p:ext uri="{BB962C8B-B14F-4D97-AF65-F5344CB8AC3E}">
        <p14:creationId xmlns:p14="http://schemas.microsoft.com/office/powerpoint/2010/main" val="408608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1C23F7C-C6D9-43A9-93A2-7740FAD630C2}" type="datetimeFigureOut">
              <a:rPr lang="es-MX" smtClean="0"/>
              <a:t>05/12/2018</a:t>
            </a:fld>
            <a:endParaRPr lang="es-MX" dirty="0"/>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A10C9A7-1CB4-47DE-959A-4070DC0C56B0}" type="slidenum">
              <a:rPr lang="es-MX" smtClean="0"/>
              <a:t>‹Nº›</a:t>
            </a:fld>
            <a:endParaRPr lang="es-MX" dirty="0"/>
          </a:p>
        </p:txBody>
      </p:sp>
    </p:spTree>
    <p:extLst>
      <p:ext uri="{BB962C8B-B14F-4D97-AF65-F5344CB8AC3E}">
        <p14:creationId xmlns:p14="http://schemas.microsoft.com/office/powerpoint/2010/main" val="3883302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A10C9A7-1CB4-47DE-959A-4070DC0C56B0}" type="slidenum">
              <a:rPr lang="es-MX" smtClean="0"/>
              <a:t>1</a:t>
            </a:fld>
            <a:endParaRPr lang="es-MX" dirty="0"/>
          </a:p>
        </p:txBody>
      </p:sp>
    </p:spTree>
    <p:extLst>
      <p:ext uri="{BB962C8B-B14F-4D97-AF65-F5344CB8AC3E}">
        <p14:creationId xmlns:p14="http://schemas.microsoft.com/office/powerpoint/2010/main" val="1369016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A10C9A7-1CB4-47DE-959A-4070DC0C56B0}" type="slidenum">
              <a:rPr lang="es-MX" smtClean="0"/>
              <a:t>2</a:t>
            </a:fld>
            <a:endParaRPr lang="es-MX" dirty="0"/>
          </a:p>
        </p:txBody>
      </p:sp>
    </p:spTree>
    <p:extLst>
      <p:ext uri="{BB962C8B-B14F-4D97-AF65-F5344CB8AC3E}">
        <p14:creationId xmlns:p14="http://schemas.microsoft.com/office/powerpoint/2010/main" val="2377639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193943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252713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grpSp>
        <p:nvGrpSpPr>
          <p:cNvPr id="7" name="Grupo 6"/>
          <p:cNvGrpSpPr/>
          <p:nvPr userDrawn="1"/>
        </p:nvGrpSpPr>
        <p:grpSpPr>
          <a:xfrm>
            <a:off x="0" y="6215593"/>
            <a:ext cx="12192000" cy="642407"/>
            <a:chOff x="0" y="219075"/>
            <a:chExt cx="12192000" cy="238125"/>
          </a:xfrm>
        </p:grpSpPr>
        <p:sp>
          <p:nvSpPr>
            <p:cNvPr id="8" name="Rectángulo 7"/>
            <p:cNvSpPr/>
            <p:nvPr/>
          </p:nvSpPr>
          <p:spPr>
            <a:xfrm>
              <a:off x="8991600" y="219075"/>
              <a:ext cx="3200400" cy="238125"/>
            </a:xfrm>
            <a:prstGeom prst="rect">
              <a:avLst/>
            </a:prstGeom>
            <a:solidFill>
              <a:srgbClr val="FFC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Rectángulo 8"/>
            <p:cNvSpPr/>
            <p:nvPr/>
          </p:nvSpPr>
          <p:spPr>
            <a:xfrm>
              <a:off x="5791200" y="219075"/>
              <a:ext cx="3200400" cy="238125"/>
            </a:xfrm>
            <a:prstGeom prst="rect">
              <a:avLst/>
            </a:prstGeom>
            <a:solidFill>
              <a:srgbClr val="009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p:cNvSpPr/>
            <p:nvPr/>
          </p:nvSpPr>
          <p:spPr>
            <a:xfrm>
              <a:off x="0" y="219075"/>
              <a:ext cx="5791200" cy="238125"/>
            </a:xfrm>
            <a:prstGeom prst="rect">
              <a:avLst/>
            </a:prstGeom>
            <a:solidFill>
              <a:srgbClr val="89B9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spTree>
    <p:extLst>
      <p:ext uri="{BB962C8B-B14F-4D97-AF65-F5344CB8AC3E}">
        <p14:creationId xmlns:p14="http://schemas.microsoft.com/office/powerpoint/2010/main" val="2424922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sp>
        <p:nvSpPr>
          <p:cNvPr id="7" name="Rectángulo 6"/>
          <p:cNvSpPr/>
          <p:nvPr userDrawn="1"/>
        </p:nvSpPr>
        <p:spPr>
          <a:xfrm>
            <a:off x="0" y="552"/>
            <a:ext cx="5791200" cy="468000"/>
          </a:xfrm>
          <a:prstGeom prst="rect">
            <a:avLst/>
          </a:prstGeom>
          <a:solidFill>
            <a:srgbClr val="89B91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Rectángulo 8"/>
          <p:cNvSpPr/>
          <p:nvPr userDrawn="1"/>
        </p:nvSpPr>
        <p:spPr>
          <a:xfrm>
            <a:off x="5791200" y="552"/>
            <a:ext cx="3200400" cy="468000"/>
          </a:xfrm>
          <a:prstGeom prst="rect">
            <a:avLst/>
          </a:prstGeom>
          <a:solidFill>
            <a:srgbClr val="009EE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p:cNvSpPr/>
          <p:nvPr userDrawn="1"/>
        </p:nvSpPr>
        <p:spPr>
          <a:xfrm>
            <a:off x="8991600" y="552"/>
            <a:ext cx="3200400" cy="468000"/>
          </a:xfrm>
          <a:prstGeom prst="rect">
            <a:avLst/>
          </a:prstGeom>
          <a:solidFill>
            <a:srgbClr val="FFCE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6" name="Imagen 5">
            <a:extLst>
              <a:ext uri="{FF2B5EF4-FFF2-40B4-BE49-F238E27FC236}">
                <a16:creationId xmlns:a16="http://schemas.microsoft.com/office/drawing/2014/main" id="{4774FE31-3A72-4766-94B5-71AF398FAB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4000" y="6256589"/>
            <a:ext cx="504000" cy="507318"/>
          </a:xfrm>
          <a:prstGeom prst="rect">
            <a:avLst/>
          </a:prstGeom>
        </p:spPr>
      </p:pic>
      <p:pic>
        <p:nvPicPr>
          <p:cNvPr id="8" name="Imagen 7">
            <a:extLst>
              <a:ext uri="{FF2B5EF4-FFF2-40B4-BE49-F238E27FC236}">
                <a16:creationId xmlns:a16="http://schemas.microsoft.com/office/drawing/2014/main" id="{609A09BF-3D05-491A-B8B6-A8728C6756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81652" y="6302806"/>
            <a:ext cx="900000" cy="414883"/>
          </a:xfrm>
          <a:prstGeom prst="rect">
            <a:avLst/>
          </a:prstGeom>
        </p:spPr>
      </p:pic>
      <p:pic>
        <p:nvPicPr>
          <p:cNvPr id="11" name="Imagen 10">
            <a:extLst>
              <a:ext uri="{FF2B5EF4-FFF2-40B4-BE49-F238E27FC236}">
                <a16:creationId xmlns:a16="http://schemas.microsoft.com/office/drawing/2014/main" id="{97733863-EB15-4B31-816B-5C4279D979D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8913" y="6290171"/>
            <a:ext cx="720000" cy="440154"/>
          </a:xfrm>
          <a:prstGeom prst="rect">
            <a:avLst/>
          </a:prstGeom>
        </p:spPr>
      </p:pic>
    </p:spTree>
    <p:extLst>
      <p:ext uri="{BB962C8B-B14F-4D97-AF65-F5344CB8AC3E}">
        <p14:creationId xmlns:p14="http://schemas.microsoft.com/office/powerpoint/2010/main" val="2047943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6" name="Marcador de número de diapositiva 5"/>
          <p:cNvSpPr>
            <a:spLocks noGrp="1"/>
          </p:cNvSpPr>
          <p:nvPr>
            <p:ph type="sldNum" sz="quarter" idx="12"/>
          </p:nvPr>
        </p:nvSpPr>
        <p:spPr>
          <a:xfrm>
            <a:off x="11520000" y="6300000"/>
            <a:ext cx="511629" cy="365125"/>
          </a:xfrm>
        </p:spPr>
        <p:txBody>
          <a:bodyPr lIns="36000" tIns="36000" rIns="36000" bIns="36000"/>
          <a:lstStyle>
            <a:lvl1pPr algn="ctr">
              <a:defRPr sz="1000">
                <a:solidFill>
                  <a:schemeClr val="tx1">
                    <a:lumMod val="65000"/>
                    <a:lumOff val="35000"/>
                  </a:schemeClr>
                </a:solidFill>
                <a:latin typeface="Century Gothic" panose="020B0502020202020204" pitchFamily="34" charset="0"/>
              </a:defRPr>
            </a:lvl1pPr>
          </a:lstStyle>
          <a:p>
            <a:fld id="{6EEC74A0-3941-4CF3-BA05-04FF141DF987}" type="slidenum">
              <a:rPr lang="es-MX" smtClean="0"/>
              <a:pPr/>
              <a:t>‹Nº›</a:t>
            </a:fld>
            <a:endParaRPr lang="es-MX" dirty="0"/>
          </a:p>
        </p:txBody>
      </p:sp>
      <p:grpSp>
        <p:nvGrpSpPr>
          <p:cNvPr id="7" name="Grupo 6"/>
          <p:cNvGrpSpPr/>
          <p:nvPr userDrawn="1"/>
        </p:nvGrpSpPr>
        <p:grpSpPr>
          <a:xfrm>
            <a:off x="0" y="360000"/>
            <a:ext cx="12192000" cy="285750"/>
            <a:chOff x="0" y="219075"/>
            <a:chExt cx="12192000" cy="238125"/>
          </a:xfrm>
        </p:grpSpPr>
        <p:sp>
          <p:nvSpPr>
            <p:cNvPr id="8" name="Rectángulo 7"/>
            <p:cNvSpPr/>
            <p:nvPr/>
          </p:nvSpPr>
          <p:spPr>
            <a:xfrm>
              <a:off x="8991600" y="219075"/>
              <a:ext cx="3200400" cy="238125"/>
            </a:xfrm>
            <a:prstGeom prst="rect">
              <a:avLst/>
            </a:prstGeom>
            <a:solidFill>
              <a:srgbClr val="FFC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Rectángulo 8"/>
            <p:cNvSpPr/>
            <p:nvPr/>
          </p:nvSpPr>
          <p:spPr>
            <a:xfrm>
              <a:off x="5791200" y="219075"/>
              <a:ext cx="3200400" cy="238125"/>
            </a:xfrm>
            <a:prstGeom prst="rect">
              <a:avLst/>
            </a:prstGeom>
            <a:solidFill>
              <a:srgbClr val="009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p:cNvSpPr/>
            <p:nvPr/>
          </p:nvSpPr>
          <p:spPr>
            <a:xfrm>
              <a:off x="0" y="219075"/>
              <a:ext cx="5791200" cy="238125"/>
            </a:xfrm>
            <a:prstGeom prst="rect">
              <a:avLst/>
            </a:prstGeom>
            <a:solidFill>
              <a:srgbClr val="89B9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pic>
        <p:nvPicPr>
          <p:cNvPr id="11" name="Imagen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6000" y="6336000"/>
            <a:ext cx="720000" cy="331902"/>
          </a:xfrm>
          <a:prstGeom prst="rect">
            <a:avLst/>
          </a:prstGeom>
        </p:spPr>
      </p:pic>
      <p:sp>
        <p:nvSpPr>
          <p:cNvPr id="2" name="CuadroTexto 1"/>
          <p:cNvSpPr txBox="1"/>
          <p:nvPr userDrawn="1"/>
        </p:nvSpPr>
        <p:spPr>
          <a:xfrm>
            <a:off x="265176" y="328024"/>
            <a:ext cx="822960" cy="349702"/>
          </a:xfrm>
          <a:prstGeom prst="rect">
            <a:avLst/>
          </a:prstGeom>
          <a:noFill/>
        </p:spPr>
        <p:txBody>
          <a:bodyPr wrap="square" lIns="36000" tIns="36000" rIns="36000" bIns="36000" rtlCol="0">
            <a:spAutoFit/>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RNIEG</a:t>
            </a:r>
          </a:p>
        </p:txBody>
      </p:sp>
    </p:spTree>
    <p:extLst>
      <p:ext uri="{BB962C8B-B14F-4D97-AF65-F5344CB8AC3E}">
        <p14:creationId xmlns:p14="http://schemas.microsoft.com/office/powerpoint/2010/main" val="137121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108251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25477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148034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3174899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3664843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96179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211193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EEC74A0-3941-4CF3-BA05-04FF141DF987}" type="slidenum">
              <a:rPr lang="es-MX" smtClean="0"/>
              <a:t>‹Nº›</a:t>
            </a:fld>
            <a:endParaRPr lang="es-MX" dirty="0"/>
          </a:p>
        </p:txBody>
      </p:sp>
    </p:spTree>
    <p:extLst>
      <p:ext uri="{BB962C8B-B14F-4D97-AF65-F5344CB8AC3E}">
        <p14:creationId xmlns:p14="http://schemas.microsoft.com/office/powerpoint/2010/main" val="80548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C74A0-3941-4CF3-BA05-04FF141DF987}" type="slidenum">
              <a:rPr lang="es-MX" smtClean="0"/>
              <a:t>‹Nº›</a:t>
            </a:fld>
            <a:endParaRPr lang="es-MX" dirty="0"/>
          </a:p>
        </p:txBody>
      </p:sp>
    </p:spTree>
    <p:extLst>
      <p:ext uri="{BB962C8B-B14F-4D97-AF65-F5344CB8AC3E}">
        <p14:creationId xmlns:p14="http://schemas.microsoft.com/office/powerpoint/2010/main" val="29852327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4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9"/>
          <p:cNvSpPr txBox="1">
            <a:spLocks noChangeArrowheads="1"/>
          </p:cNvSpPr>
          <p:nvPr/>
        </p:nvSpPr>
        <p:spPr bwMode="auto">
          <a:xfrm>
            <a:off x="10047269" y="6394426"/>
            <a:ext cx="1855243" cy="318924"/>
          </a:xfrm>
          <a:prstGeom prst="rect">
            <a:avLst/>
          </a:prstGeom>
          <a:noFill/>
          <a:ln w="9525">
            <a:noFill/>
            <a:miter lim="800000"/>
            <a:headEnd/>
            <a:tailEnd/>
          </a:ln>
          <a:effectLst/>
        </p:spPr>
        <p:txBody>
          <a:bodyPr wrap="none" lIns="36000" tIns="36000" rIns="36000" bIns="36000">
            <a:spAutoFit/>
            <a:scene3d>
              <a:camera prst="orthographicFront"/>
              <a:lightRig rig="threePt" dir="t">
                <a:rot lat="0" lon="0" rev="2400000"/>
              </a:lightRig>
            </a:scene3d>
            <a:sp3d prstMaterial="metal"/>
          </a:bodyPr>
          <a:lstStyle/>
          <a:p>
            <a:pPr algn="ctr" defTabSz="913591">
              <a:defRPr/>
            </a:pPr>
            <a:r>
              <a:rPr lang="es-MX" sz="1600" b="1" dirty="0">
                <a:latin typeface="Century Gothic" panose="020B0502020202020204" pitchFamily="34" charset="0"/>
              </a:rPr>
              <a:t>Diciembre 5, 2018</a:t>
            </a:r>
          </a:p>
        </p:txBody>
      </p:sp>
      <p:pic>
        <p:nvPicPr>
          <p:cNvPr id="4" name="Imagen 3"/>
          <p:cNvPicPr/>
          <p:nvPr/>
        </p:nvPicPr>
        <p:blipFill rotWithShape="1">
          <a:blip r:embed="rId3"/>
          <a:srcRect l="29931" t="41088" r="28978" b="26923"/>
          <a:stretch/>
        </p:blipFill>
        <p:spPr bwMode="auto">
          <a:xfrm>
            <a:off x="1683521" y="2312256"/>
            <a:ext cx="2710705" cy="1146727"/>
          </a:xfrm>
          <a:prstGeom prst="rect">
            <a:avLst/>
          </a:prstGeom>
          <a:ln>
            <a:noFill/>
          </a:ln>
          <a:extLst>
            <a:ext uri="{53640926-AAD7-44D8-BBD7-CCE9431645EC}">
              <a14:shadowObscured xmlns:a14="http://schemas.microsoft.com/office/drawing/2010/main"/>
            </a:ext>
          </a:extLst>
        </p:spPr>
      </p:pic>
      <p:sp>
        <p:nvSpPr>
          <p:cNvPr id="14" name="Rectángulo 13"/>
          <p:cNvSpPr/>
          <p:nvPr/>
        </p:nvSpPr>
        <p:spPr>
          <a:xfrm>
            <a:off x="4916182" y="1833605"/>
            <a:ext cx="5939025" cy="2104028"/>
          </a:xfrm>
          <a:prstGeom prst="rect">
            <a:avLst/>
          </a:prstGeom>
          <a:solidFill>
            <a:schemeClr val="bg1"/>
          </a:solidFill>
        </p:spPr>
        <p:txBody>
          <a:bodyPr wrap="square" lIns="36000" tIns="36000" rIns="36000" bIns="36000">
            <a:spAutoFit/>
            <a:scene3d>
              <a:camera prst="orthographicFront"/>
              <a:lightRig rig="balanced" dir="t"/>
            </a:scene3d>
            <a:sp3d extrusionH="57150" prstMaterial="metal">
              <a:bevelT w="38100" h="38100"/>
            </a:sp3d>
          </a:bodyPr>
          <a:lstStyle/>
          <a:p>
            <a:pPr>
              <a:spcAft>
                <a:spcPts val="0"/>
              </a:spcAft>
            </a:pPr>
            <a:r>
              <a:rPr lang="es-ES" sz="44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rPr>
              <a:t>Análisis de Información de Interés Nacional</a:t>
            </a:r>
          </a:p>
        </p:txBody>
      </p:sp>
      <p:sp>
        <p:nvSpPr>
          <p:cNvPr id="2" name="Rectángulo 1"/>
          <p:cNvSpPr/>
          <p:nvPr/>
        </p:nvSpPr>
        <p:spPr>
          <a:xfrm>
            <a:off x="4444074" y="1355619"/>
            <a:ext cx="104804" cy="3060000"/>
          </a:xfrm>
          <a:prstGeom prst="rect">
            <a:avLst/>
          </a:prstGeom>
          <a:solidFill>
            <a:schemeClr val="bg1">
              <a:lumMod val="65000"/>
            </a:schemeClr>
          </a:solidFill>
          <a:ln>
            <a:noFill/>
          </a:ln>
          <a:effectLst>
            <a:outerShdw blurRad="139700" dist="63500" dir="2700000" algn="tl" rotWithShape="0">
              <a:prstClr val="black">
                <a:alpha val="40000"/>
              </a:prstClr>
            </a:outerShdw>
          </a:effectLst>
          <a:scene3d>
            <a:camera prst="orthographicFront"/>
            <a:lightRig rig="threePt" dir="t">
              <a:rot lat="0" lon="0" rev="4200000"/>
            </a:lightRig>
          </a:scene3d>
          <a:sp3d prstMaterial="metal">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p:cNvSpPr txBox="1"/>
          <p:nvPr/>
        </p:nvSpPr>
        <p:spPr>
          <a:xfrm>
            <a:off x="4949189" y="4192393"/>
            <a:ext cx="5873009" cy="1052596"/>
          </a:xfrm>
          <a:prstGeom prst="rect">
            <a:avLst/>
          </a:prstGeom>
          <a:noFill/>
        </p:spPr>
        <p:txBody>
          <a:bodyPr wrap="square" rtlCol="0">
            <a:spAutoFit/>
          </a:bodyPr>
          <a:lstStyle/>
          <a:p>
            <a:pPr>
              <a:spcAft>
                <a:spcPts val="0"/>
              </a:spcAft>
            </a:pPr>
            <a:r>
              <a:rPr lang="es-MX"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rPr>
              <a:t>Metodología científicamente sustentada</a:t>
            </a:r>
            <a:endParaRPr lang="en-US"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endParaRPr>
          </a:p>
          <a:p>
            <a:pPr marL="342900" lvl="0" indent="-342900">
              <a:lnSpc>
                <a:spcPct val="106000"/>
              </a:lnSpc>
              <a:spcAft>
                <a:spcPts val="0"/>
              </a:spcAft>
              <a:buClr>
                <a:srgbClr val="4472C4"/>
              </a:buClr>
              <a:buFont typeface="Wingdings" panose="05000000000000000000" pitchFamily="2" charset="2"/>
              <a:buChar char=""/>
            </a:pPr>
            <a:r>
              <a:rPr lang="es-MX"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rPr>
              <a:t>Criterios</a:t>
            </a:r>
            <a:endParaRPr lang="en-US"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endParaRPr>
          </a:p>
          <a:p>
            <a:pPr marL="342900" lvl="0" indent="-342900">
              <a:lnSpc>
                <a:spcPct val="106000"/>
              </a:lnSpc>
              <a:spcAft>
                <a:spcPts val="800"/>
              </a:spcAft>
              <a:buClr>
                <a:srgbClr val="4472C4"/>
              </a:buClr>
              <a:buFont typeface="Wingdings" panose="05000000000000000000" pitchFamily="2" charset="2"/>
              <a:buChar char=""/>
            </a:pPr>
            <a:r>
              <a:rPr lang="es-MX"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rPr>
              <a:t>Mecanismo e instancia de verificación</a:t>
            </a:r>
            <a:endParaRPr lang="en-US" sz="2000" b="1" dirty="0">
              <a:solidFill>
                <a:schemeClr val="accent5">
                  <a:lumMod val="75000"/>
                </a:schemeClr>
              </a:solidFill>
              <a:effectLst>
                <a:outerShdw blurRad="127000" dist="63500" dir="2700000" algn="tl" rotWithShape="0">
                  <a:prstClr val="black">
                    <a:alpha val="40000"/>
                  </a:prstClr>
                </a:outerShdw>
              </a:effectLst>
              <a:latin typeface="Century Gothic" panose="020B0502020202020204" pitchFamily="34" charset="0"/>
            </a:endParaRPr>
          </a:p>
        </p:txBody>
      </p:sp>
    </p:spTree>
    <p:extLst>
      <p:ext uri="{BB962C8B-B14F-4D97-AF65-F5344CB8AC3E}">
        <p14:creationId xmlns:p14="http://schemas.microsoft.com/office/powerpoint/2010/main" val="2537190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 y="0"/>
            <a:ext cx="12304295" cy="6858000"/>
          </a:xfrm>
          <a:prstGeom prst="rect">
            <a:avLst/>
          </a:prstGeom>
        </p:spPr>
      </p:pic>
      <p:sp>
        <p:nvSpPr>
          <p:cNvPr id="3" name="CuadroTexto 2"/>
          <p:cNvSpPr txBox="1"/>
          <p:nvPr/>
        </p:nvSpPr>
        <p:spPr>
          <a:xfrm>
            <a:off x="4691641" y="4828374"/>
            <a:ext cx="6439904" cy="1015663"/>
          </a:xfrm>
          <a:prstGeom prst="rect">
            <a:avLst/>
          </a:prstGeom>
          <a:noFill/>
        </p:spPr>
        <p:txBody>
          <a:bodyPr wrap="none" rtlCol="0">
            <a:spAutoFit/>
          </a:bodyPr>
          <a:lstStyle/>
          <a:p>
            <a:r>
              <a:rPr lang="es-MX" sz="6000" dirty="0">
                <a:solidFill>
                  <a:schemeClr val="accent1">
                    <a:lumMod val="75000"/>
                  </a:schemeClr>
                </a:solidFill>
              </a:rPr>
              <a:t>Prueba de concepto</a:t>
            </a:r>
          </a:p>
        </p:txBody>
      </p:sp>
    </p:spTree>
    <p:extLst>
      <p:ext uri="{BB962C8B-B14F-4D97-AF65-F5344CB8AC3E}">
        <p14:creationId xmlns:p14="http://schemas.microsoft.com/office/powerpoint/2010/main" val="1916245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D018972-BB36-477D-9877-8F0C03A59CFD}"/>
              </a:ext>
            </a:extLst>
          </p:cNvPr>
          <p:cNvGraphicFramePr>
            <a:graphicFrameLocks noGrp="1"/>
          </p:cNvGraphicFramePr>
          <p:nvPr>
            <p:extLst>
              <p:ext uri="{D42A27DB-BD31-4B8C-83A1-F6EECF244321}">
                <p14:modId xmlns:p14="http://schemas.microsoft.com/office/powerpoint/2010/main" val="2167850937"/>
              </p:ext>
            </p:extLst>
          </p:nvPr>
        </p:nvGraphicFramePr>
        <p:xfrm>
          <a:off x="433634" y="509048"/>
          <a:ext cx="11053314" cy="5682742"/>
        </p:xfrm>
        <a:graphic>
          <a:graphicData uri="http://schemas.openxmlformats.org/drawingml/2006/table">
            <a:tbl>
              <a:tblPr firstRow="1" firstCol="1" bandRow="1">
                <a:tableStyleId>{5C22544A-7EE6-4342-B048-85BDC9FD1C3A}</a:tableStyleId>
              </a:tblPr>
              <a:tblGrid>
                <a:gridCol w="2270321">
                  <a:extLst>
                    <a:ext uri="{9D8B030D-6E8A-4147-A177-3AD203B41FA5}">
                      <a16:colId xmlns:a16="http://schemas.microsoft.com/office/drawing/2014/main" val="190708706"/>
                    </a:ext>
                  </a:extLst>
                </a:gridCol>
                <a:gridCol w="4281019">
                  <a:extLst>
                    <a:ext uri="{9D8B030D-6E8A-4147-A177-3AD203B41FA5}">
                      <a16:colId xmlns:a16="http://schemas.microsoft.com/office/drawing/2014/main" val="2843460780"/>
                    </a:ext>
                  </a:extLst>
                </a:gridCol>
                <a:gridCol w="4501974">
                  <a:extLst>
                    <a:ext uri="{9D8B030D-6E8A-4147-A177-3AD203B41FA5}">
                      <a16:colId xmlns:a16="http://schemas.microsoft.com/office/drawing/2014/main" val="2100682551"/>
                    </a:ext>
                  </a:extLst>
                </a:gridCol>
              </a:tblGrid>
              <a:tr h="487785">
                <a:tc>
                  <a:txBody>
                    <a:bodyPr/>
                    <a:lstStyle/>
                    <a:p>
                      <a:pPr marL="0" marR="0" algn="ctr">
                        <a:lnSpc>
                          <a:spcPct val="107000"/>
                        </a:lnSpc>
                        <a:spcBef>
                          <a:spcPts val="0"/>
                        </a:spcBef>
                        <a:spcAft>
                          <a:spcPts val="0"/>
                        </a:spcAft>
                      </a:pPr>
                      <a:r>
                        <a:rPr lang="en-US" sz="1400">
                          <a:effectLst/>
                        </a:rPr>
                        <a:t>Dirección General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gridSpan="2">
                  <a:txBody>
                    <a:bodyPr/>
                    <a:lstStyle/>
                    <a:p>
                      <a:pPr marL="0" marR="0" algn="ctr">
                        <a:lnSpc>
                          <a:spcPct val="107000"/>
                        </a:lnSpc>
                        <a:spcBef>
                          <a:spcPts val="0"/>
                        </a:spcBef>
                        <a:spcAft>
                          <a:spcPts val="0"/>
                        </a:spcAft>
                      </a:pPr>
                      <a:r>
                        <a:rPr lang="en-US" sz="1400" dirty="0">
                          <a:effectLst/>
                        </a:rPr>
                        <a:t>DGEGSPJ</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hMerge="1">
                  <a:txBody>
                    <a:bodyPr/>
                    <a:lstStyle/>
                    <a:p>
                      <a:endParaRPr lang="en-US"/>
                    </a:p>
                  </a:txBody>
                  <a:tcPr/>
                </a:tc>
                <a:extLst>
                  <a:ext uri="{0D108BD9-81ED-4DB2-BD59-A6C34878D82A}">
                    <a16:rowId xmlns:a16="http://schemas.microsoft.com/office/drawing/2014/main" val="602354694"/>
                  </a:ext>
                </a:extLst>
              </a:tr>
              <a:tr h="713832">
                <a:tc>
                  <a:txBody>
                    <a:bodyPr/>
                    <a:lstStyle/>
                    <a:p>
                      <a:pPr marL="0" marR="0" algn="ctr">
                        <a:lnSpc>
                          <a:spcPct val="107000"/>
                        </a:lnSpc>
                        <a:spcBef>
                          <a:spcPts val="0"/>
                        </a:spcBef>
                        <a:spcAft>
                          <a:spcPts val="0"/>
                        </a:spcAft>
                      </a:pPr>
                      <a:r>
                        <a:rPr lang="en-US" sz="1400">
                          <a:effectLst/>
                        </a:rPr>
                        <a:t>Información de Interés Nacional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a:txBody>
                    <a:bodyPr/>
                    <a:lstStyle/>
                    <a:p>
                      <a:pPr marL="0" marR="0" algn="ctr">
                        <a:lnSpc>
                          <a:spcPct val="107000"/>
                        </a:lnSpc>
                        <a:spcBef>
                          <a:spcPts val="0"/>
                        </a:spcBef>
                        <a:spcAft>
                          <a:spcPts val="0"/>
                        </a:spcAft>
                      </a:pPr>
                      <a:r>
                        <a:rPr lang="es-MX" sz="1400">
                          <a:effectLst/>
                        </a:rPr>
                        <a:t>Encuesta Nacional de Victimización y Percepción sobre Seguridad Pública (ENVIPE)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a:txBody>
                    <a:bodyPr/>
                    <a:lstStyle/>
                    <a:p>
                      <a:pPr marL="0" marR="0" algn="ctr">
                        <a:lnSpc>
                          <a:spcPct val="107000"/>
                        </a:lnSpc>
                        <a:spcBef>
                          <a:spcPts val="0"/>
                        </a:spcBef>
                        <a:spcAft>
                          <a:spcPts val="0"/>
                        </a:spcAft>
                      </a:pPr>
                      <a:r>
                        <a:rPr lang="es-MX" sz="1400">
                          <a:effectLst/>
                        </a:rPr>
                        <a:t>Censo Nacional de Gobierno, Seguridad Pública y Sistema Penitenciario Estatales 2018 (CNGSPSPE)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extLst>
                  <a:ext uri="{0D108BD9-81ED-4DB2-BD59-A6C34878D82A}">
                    <a16:rowId xmlns:a16="http://schemas.microsoft.com/office/drawing/2014/main" val="3996208669"/>
                  </a:ext>
                </a:extLst>
              </a:tr>
              <a:tr h="1890162">
                <a:tc>
                  <a:txBody>
                    <a:bodyPr/>
                    <a:lstStyle/>
                    <a:p>
                      <a:pPr marL="0" marR="0" algn="ctr">
                        <a:lnSpc>
                          <a:spcPct val="107000"/>
                        </a:lnSpc>
                        <a:spcBef>
                          <a:spcPts val="0"/>
                        </a:spcBef>
                        <a:spcAft>
                          <a:spcPts val="0"/>
                        </a:spcAft>
                      </a:pPr>
                      <a:r>
                        <a:rPr lang="es-MX" sz="1400">
                          <a:effectLst/>
                        </a:rPr>
                        <a:t>1. Seguir recomendaciones, estándares o mejores prácticas internacionales.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a:txBody>
                    <a:bodyPr/>
                    <a:lstStyle/>
                    <a:p>
                      <a:pPr marL="0" marR="0">
                        <a:lnSpc>
                          <a:spcPct val="107000"/>
                        </a:lnSpc>
                        <a:spcBef>
                          <a:spcPts val="0"/>
                        </a:spcBef>
                        <a:spcAft>
                          <a:spcPts val="0"/>
                        </a:spcAft>
                      </a:pPr>
                      <a:r>
                        <a:rPr lang="es-MX" sz="1100">
                          <a:effectLst/>
                        </a:rPr>
                        <a:t>* Manual de Encuestas de Victimización de las Naciones Unidas de UNODC y UNECE.</a:t>
                      </a:r>
                      <a:br>
                        <a:rPr lang="es-MX" sz="1100">
                          <a:effectLst/>
                        </a:rPr>
                      </a:br>
                      <a:r>
                        <a:rPr lang="es-MX" sz="1100">
                          <a:effectLst/>
                        </a:rPr>
                        <a:t>* Encuesta Internacional de Victimización de UNICRI.</a:t>
                      </a:r>
                      <a:br>
                        <a:rPr lang="es-MX" sz="1100">
                          <a:effectLst/>
                        </a:rPr>
                      </a:br>
                      <a:r>
                        <a:rPr lang="es-MX" sz="1100">
                          <a:effectLst/>
                        </a:rPr>
                        <a:t>* Experiencia de levantamientos realizados por UNICRIM y ENECRIS.</a:t>
                      </a:r>
                      <a:br>
                        <a:rPr lang="es-MX" sz="1100">
                          <a:effectLst/>
                        </a:rPr>
                      </a:br>
                      <a:r>
                        <a:rPr lang="es-MX" sz="1100">
                          <a:effectLst/>
                        </a:rPr>
                        <a:t/>
                      </a:r>
                      <a:br>
                        <a:rPr lang="es-MX" sz="1100">
                          <a:effectLst/>
                        </a:rPr>
                      </a:br>
                      <a:r>
                        <a:rPr lang="es-MX" sz="1100">
                          <a:effectLst/>
                        </a:rPr>
                        <a:t>Disponible en: </a:t>
                      </a:r>
                      <a:endParaRPr lang="en-US" sz="1400">
                        <a:effectLst/>
                      </a:endParaRPr>
                    </a:p>
                    <a:p>
                      <a:pPr marL="0" marR="0">
                        <a:lnSpc>
                          <a:spcPct val="107000"/>
                        </a:lnSpc>
                        <a:spcBef>
                          <a:spcPts val="0"/>
                        </a:spcBef>
                        <a:spcAft>
                          <a:spcPts val="0"/>
                        </a:spcAft>
                      </a:pPr>
                      <a:r>
                        <a:rPr lang="es-MX" sz="1100">
                          <a:effectLst/>
                        </a:rPr>
                        <a:t>El marco conceptual de la ENVIPE (acceso público). </a:t>
                      </a:r>
                      <a:endParaRPr lang="en-US" sz="1400">
                        <a:effectLst/>
                      </a:endParaRPr>
                    </a:p>
                    <a:p>
                      <a:pPr marL="0" marR="0">
                        <a:lnSpc>
                          <a:spcPct val="107000"/>
                        </a:lnSpc>
                        <a:spcBef>
                          <a:spcPts val="0"/>
                        </a:spcBef>
                        <a:spcAft>
                          <a:spcPts val="0"/>
                        </a:spcAft>
                      </a:pPr>
                      <a:r>
                        <a:rPr lang="es-MX"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tc>
                  <a:txBody>
                    <a:bodyPr/>
                    <a:lstStyle/>
                    <a:p>
                      <a:pPr marL="0" marR="0">
                        <a:lnSpc>
                          <a:spcPct val="107000"/>
                        </a:lnSpc>
                        <a:spcBef>
                          <a:spcPts val="0"/>
                        </a:spcBef>
                        <a:spcAft>
                          <a:spcPts val="0"/>
                        </a:spcAft>
                      </a:pPr>
                      <a:r>
                        <a:rPr lang="en-US" sz="1100">
                          <a:effectLst/>
                        </a:rPr>
                        <a:t>* Classification of the Functions of Government (COFOG) de la OCDE.</a:t>
                      </a:r>
                      <a:br>
                        <a:rPr lang="en-US" sz="1100">
                          <a:effectLst/>
                        </a:rPr>
                      </a:br>
                      <a:r>
                        <a:rPr lang="es-MX" sz="1100">
                          <a:effectLst/>
                        </a:rPr>
                        <a:t>* Indicadores de los ODS de la ONU.</a:t>
                      </a:r>
                      <a:br>
                        <a:rPr lang="es-MX" sz="1100">
                          <a:effectLst/>
                        </a:rPr>
                      </a:br>
                      <a:r>
                        <a:rPr lang="es-MX" sz="1100">
                          <a:effectLst/>
                        </a:rPr>
                        <a:t>* Encuesta de las Naciones Unidas sobre Tendencias Delictivas y Funcionamiento de los Sistemas de Justicia Penal (UN-CTS)</a:t>
                      </a:r>
                      <a:br>
                        <a:rPr lang="es-MX" sz="1100">
                          <a:effectLst/>
                        </a:rPr>
                      </a:br>
                      <a:r>
                        <a:rPr lang="es-MX" sz="1100">
                          <a:effectLst/>
                        </a:rPr>
                        <a:t>* Clasificación Internacional de Delitos con Fines Estadísticos de UNODC.</a:t>
                      </a:r>
                      <a:br>
                        <a:rPr lang="es-MX" sz="1100">
                          <a:effectLst/>
                        </a:rPr>
                      </a:br>
                      <a:r>
                        <a:rPr lang="es-MX" sz="1100">
                          <a:effectLst/>
                        </a:rPr>
                        <a:t/>
                      </a:r>
                      <a:br>
                        <a:rPr lang="es-MX" sz="1100">
                          <a:effectLst/>
                        </a:rPr>
                      </a:br>
                      <a:r>
                        <a:rPr lang="en-US" sz="1100">
                          <a:effectLst/>
                        </a:rPr>
                        <a:t>Disponible en:</a:t>
                      </a:r>
                      <a:endParaRPr lang="en-US" sz="1400">
                        <a:effectLst/>
                      </a:endParaRPr>
                    </a:p>
                    <a:p>
                      <a:pPr marL="0" marR="0">
                        <a:lnSpc>
                          <a:spcPct val="107000"/>
                        </a:lnSpc>
                        <a:spcBef>
                          <a:spcPts val="0"/>
                        </a:spcBef>
                        <a:spcAft>
                          <a:spcPts val="0"/>
                        </a:spcAft>
                      </a:pPr>
                      <a:r>
                        <a:rPr lang="es-MX" sz="1100">
                          <a:effectLst/>
                        </a:rPr>
                        <a:t>El marco conceptual del CNGSPSPE (acceso público).</a:t>
                      </a:r>
                      <a:endParaRPr lang="en-US" sz="1400">
                        <a:effectLst/>
                      </a:endParaRPr>
                    </a:p>
                    <a:p>
                      <a:pPr marL="0" marR="0">
                        <a:lnSpc>
                          <a:spcPct val="107000"/>
                        </a:lnSpc>
                        <a:spcBef>
                          <a:spcPts val="0"/>
                        </a:spcBef>
                        <a:spcAft>
                          <a:spcPts val="0"/>
                        </a:spcAft>
                      </a:pPr>
                      <a:r>
                        <a:rPr lang="es-MX"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extLst>
                  <a:ext uri="{0D108BD9-81ED-4DB2-BD59-A6C34878D82A}">
                    <a16:rowId xmlns:a16="http://schemas.microsoft.com/office/drawing/2014/main" val="3101616388"/>
                  </a:ext>
                </a:extLst>
              </a:tr>
              <a:tr h="1138456">
                <a:tc>
                  <a:txBody>
                    <a:bodyPr/>
                    <a:lstStyle/>
                    <a:p>
                      <a:pPr marL="0" marR="0" algn="ctr">
                        <a:lnSpc>
                          <a:spcPct val="107000"/>
                        </a:lnSpc>
                        <a:spcBef>
                          <a:spcPts val="0"/>
                        </a:spcBef>
                        <a:spcAft>
                          <a:spcPts val="0"/>
                        </a:spcAft>
                      </a:pPr>
                      <a:r>
                        <a:rPr lang="es-MX" sz="1400">
                          <a:effectLst/>
                        </a:rPr>
                        <a:t>2. Aplicar criterios y procedimientos de revisión y validación de la información consistentes a lo largo del tiempo.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a:txBody>
                    <a:bodyPr/>
                    <a:lstStyle/>
                    <a:p>
                      <a:pPr marL="0" marR="0">
                        <a:lnSpc>
                          <a:spcPct val="107000"/>
                        </a:lnSpc>
                        <a:spcBef>
                          <a:spcPts val="0"/>
                        </a:spcBef>
                        <a:spcAft>
                          <a:spcPts val="0"/>
                        </a:spcAft>
                      </a:pPr>
                      <a:r>
                        <a:rPr lang="es-MX" sz="1100">
                          <a:effectLst/>
                        </a:rPr>
                        <a:t>Respetar rangos válidos para cada variable que permiten detectar inconsistencias. Para lo cual existe un documento interno de validación. Por lo tanto, es un documento restringido.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tc>
                  <a:txBody>
                    <a:bodyPr/>
                    <a:lstStyle/>
                    <a:p>
                      <a:pPr marL="0" marR="0">
                        <a:lnSpc>
                          <a:spcPct val="107000"/>
                        </a:lnSpc>
                        <a:spcBef>
                          <a:spcPts val="0"/>
                        </a:spcBef>
                        <a:spcAft>
                          <a:spcPts val="0"/>
                        </a:spcAft>
                      </a:pPr>
                      <a:r>
                        <a:rPr lang="es-MX" sz="1100">
                          <a:effectLst/>
                        </a:rPr>
                        <a:t>Existen herramientas internas con criterios de validación y vectores. El acceso a las herramientas es restringido.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extLst>
                  <a:ext uri="{0D108BD9-81ED-4DB2-BD59-A6C34878D82A}">
                    <a16:rowId xmlns:a16="http://schemas.microsoft.com/office/drawing/2014/main" val="2801170283"/>
                  </a:ext>
                </a:extLst>
              </a:tr>
              <a:tr h="1452507">
                <a:tc>
                  <a:txBody>
                    <a:bodyPr/>
                    <a:lstStyle/>
                    <a:p>
                      <a:pPr marL="0" marR="0" algn="ctr">
                        <a:lnSpc>
                          <a:spcPct val="107000"/>
                        </a:lnSpc>
                        <a:spcBef>
                          <a:spcPts val="0"/>
                        </a:spcBef>
                        <a:spcAft>
                          <a:spcPts val="0"/>
                        </a:spcAft>
                      </a:pPr>
                      <a:r>
                        <a:rPr lang="es-MX" sz="1400">
                          <a:effectLst/>
                        </a:rPr>
                        <a:t>3. Utilizar clasificaciones y catálogos homologados con los normados en el SNIEG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nchor="ctr"/>
                </a:tc>
                <a:tc>
                  <a:txBody>
                    <a:bodyPr/>
                    <a:lstStyle/>
                    <a:p>
                      <a:pPr marL="0" marR="0">
                        <a:lnSpc>
                          <a:spcPct val="107000"/>
                        </a:lnSpc>
                        <a:spcBef>
                          <a:spcPts val="0"/>
                        </a:spcBef>
                        <a:spcAft>
                          <a:spcPts val="0"/>
                        </a:spcAft>
                      </a:pPr>
                      <a:r>
                        <a:rPr lang="es-MX" sz="1100">
                          <a:effectLst/>
                        </a:rPr>
                        <a:t>* Norma Técnica para la Clasificación Nacional de Delitos del Fuero Común para Fines Estadísticos.</a:t>
                      </a:r>
                      <a:endParaRPr lang="en-US" sz="1400">
                        <a:effectLst/>
                      </a:endParaRPr>
                    </a:p>
                    <a:p>
                      <a:pPr marL="0" marR="0">
                        <a:lnSpc>
                          <a:spcPct val="107000"/>
                        </a:lnSpc>
                        <a:spcBef>
                          <a:spcPts val="0"/>
                        </a:spcBef>
                        <a:spcAft>
                          <a:spcPts val="0"/>
                        </a:spcAft>
                      </a:pPr>
                      <a:r>
                        <a:rPr lang="es-MX" sz="1100">
                          <a:effectLst/>
                        </a:rPr>
                        <a:t>* Catálogo e instructivo para la codificación de entidades y municipios.</a:t>
                      </a:r>
                      <a:endParaRPr lang="en-US" sz="1400">
                        <a:effectLst/>
                      </a:endParaRPr>
                    </a:p>
                    <a:p>
                      <a:pPr marL="0" marR="0">
                        <a:lnSpc>
                          <a:spcPct val="107000"/>
                        </a:lnSpc>
                        <a:spcBef>
                          <a:spcPts val="0"/>
                        </a:spcBef>
                        <a:spcAft>
                          <a:spcPts val="0"/>
                        </a:spcAft>
                      </a:pPr>
                      <a:r>
                        <a:rPr lang="es-MX" sz="1100">
                          <a:effectLst/>
                        </a:rPr>
                        <a:t> </a:t>
                      </a:r>
                      <a:endParaRPr lang="en-US" sz="1400">
                        <a:effectLst/>
                      </a:endParaRPr>
                    </a:p>
                    <a:p>
                      <a:pPr marL="0" marR="0">
                        <a:lnSpc>
                          <a:spcPct val="107000"/>
                        </a:lnSpc>
                        <a:spcBef>
                          <a:spcPts val="0"/>
                        </a:spcBef>
                        <a:spcAft>
                          <a:spcPts val="0"/>
                        </a:spcAft>
                      </a:pPr>
                      <a:r>
                        <a:rPr lang="es-MX" sz="1100">
                          <a:effectLst/>
                        </a:rPr>
                        <a:t>Disponible en COESME.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tc>
                  <a:txBody>
                    <a:bodyPr/>
                    <a:lstStyle/>
                    <a:p>
                      <a:pPr marL="0" marR="0">
                        <a:lnSpc>
                          <a:spcPct val="107000"/>
                        </a:lnSpc>
                        <a:spcBef>
                          <a:spcPts val="0"/>
                        </a:spcBef>
                        <a:spcAft>
                          <a:spcPts val="0"/>
                        </a:spcAft>
                      </a:pPr>
                      <a:r>
                        <a:rPr lang="es-MX" sz="1100" dirty="0">
                          <a:effectLst/>
                        </a:rPr>
                        <a:t>* Catálogo de entidades federativas, municipios y localidades.</a:t>
                      </a:r>
                      <a:endParaRPr lang="en-US" sz="1400" dirty="0">
                        <a:effectLst/>
                      </a:endParaRPr>
                    </a:p>
                    <a:p>
                      <a:pPr marL="0" marR="0">
                        <a:lnSpc>
                          <a:spcPct val="107000"/>
                        </a:lnSpc>
                        <a:spcBef>
                          <a:spcPts val="0"/>
                        </a:spcBef>
                        <a:spcAft>
                          <a:spcPts val="0"/>
                        </a:spcAft>
                      </a:pPr>
                      <a:r>
                        <a:rPr lang="es-MX" sz="1100" dirty="0">
                          <a:effectLst/>
                        </a:rPr>
                        <a:t>* Clasificación de lenguas indígenas.</a:t>
                      </a:r>
                      <a:endParaRPr lang="en-US" sz="1400" dirty="0">
                        <a:effectLst/>
                      </a:endParaRPr>
                    </a:p>
                    <a:p>
                      <a:pPr marL="0" marR="0">
                        <a:lnSpc>
                          <a:spcPct val="107000"/>
                        </a:lnSpc>
                        <a:spcBef>
                          <a:spcPts val="0"/>
                        </a:spcBef>
                        <a:spcAft>
                          <a:spcPts val="0"/>
                        </a:spcAft>
                      </a:pPr>
                      <a:r>
                        <a:rPr lang="es-MX" sz="1100" dirty="0">
                          <a:effectLst/>
                        </a:rPr>
                        <a:t>* Clasificación de países; entidades federativas y municipios de los EUM.</a:t>
                      </a:r>
                      <a:endParaRPr lang="en-US" sz="1400" dirty="0">
                        <a:effectLst/>
                      </a:endParaRPr>
                    </a:p>
                    <a:p>
                      <a:pPr marL="0" marR="0">
                        <a:lnSpc>
                          <a:spcPct val="107000"/>
                        </a:lnSpc>
                        <a:spcBef>
                          <a:spcPts val="0"/>
                        </a:spcBef>
                        <a:spcAft>
                          <a:spcPts val="0"/>
                        </a:spcAft>
                      </a:pPr>
                      <a:r>
                        <a:rPr lang="es-MX" sz="1100" dirty="0">
                          <a:effectLst/>
                        </a:rPr>
                        <a:t>* Sistema Nacional de Clasificación de Ocupaciones.</a:t>
                      </a:r>
                      <a:endParaRPr lang="en-US" sz="1400" dirty="0">
                        <a:effectLst/>
                      </a:endParaRPr>
                    </a:p>
                    <a:p>
                      <a:pPr marL="0" marR="0">
                        <a:lnSpc>
                          <a:spcPct val="107000"/>
                        </a:lnSpc>
                        <a:spcBef>
                          <a:spcPts val="0"/>
                        </a:spcBef>
                        <a:spcAft>
                          <a:spcPts val="0"/>
                        </a:spcAft>
                      </a:pPr>
                      <a:r>
                        <a:rPr lang="es-MX" sz="1100" dirty="0">
                          <a:effectLst/>
                        </a:rPr>
                        <a:t> </a:t>
                      </a:r>
                      <a:endParaRPr lang="en-US" sz="1400" dirty="0">
                        <a:effectLst/>
                      </a:endParaRPr>
                    </a:p>
                    <a:p>
                      <a:pPr marL="0" marR="0">
                        <a:lnSpc>
                          <a:spcPct val="107000"/>
                        </a:lnSpc>
                        <a:spcBef>
                          <a:spcPts val="0"/>
                        </a:spcBef>
                        <a:spcAft>
                          <a:spcPts val="0"/>
                        </a:spcAft>
                      </a:pPr>
                      <a:r>
                        <a:rPr lang="es-MX" sz="1100" dirty="0">
                          <a:effectLst/>
                        </a:rPr>
                        <a:t>Disponibles en el Marco Conceptual (temporalmente público) y Memoria de Actividades (acceso público).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890" marR="66890" marT="0" marB="0"/>
                </a:tc>
                <a:extLst>
                  <a:ext uri="{0D108BD9-81ED-4DB2-BD59-A6C34878D82A}">
                    <a16:rowId xmlns:a16="http://schemas.microsoft.com/office/drawing/2014/main" val="1108857651"/>
                  </a:ext>
                </a:extLst>
              </a:tr>
            </a:tbl>
          </a:graphicData>
        </a:graphic>
      </p:graphicFrame>
      <p:sp>
        <p:nvSpPr>
          <p:cNvPr id="3" name="CuadroTexto 6">
            <a:extLst>
              <a:ext uri="{FF2B5EF4-FFF2-40B4-BE49-F238E27FC236}">
                <a16:creationId xmlns:a16="http://schemas.microsoft.com/office/drawing/2014/main" id="{0C305809-9A18-4C7A-9EF6-2B88B2C5ABE1}"/>
              </a:ext>
            </a:extLst>
          </p:cNvPr>
          <p:cNvSpPr txBox="1"/>
          <p:nvPr/>
        </p:nvSpPr>
        <p:spPr>
          <a:xfrm>
            <a:off x="3687973" y="-97610"/>
            <a:ext cx="3988464" cy="646331"/>
          </a:xfrm>
          <a:prstGeom prst="rect">
            <a:avLst/>
          </a:prstGeom>
          <a:noFill/>
        </p:spPr>
        <p:txBody>
          <a:bodyPr wrap="none" rtlCol="0">
            <a:spAutoFit/>
          </a:bodyPr>
          <a:lstStyle/>
          <a:p>
            <a:r>
              <a:rPr lang="es-MX" sz="3600" dirty="0"/>
              <a:t>Prueba de Concepto</a:t>
            </a:r>
          </a:p>
        </p:txBody>
      </p:sp>
    </p:spTree>
    <p:extLst>
      <p:ext uri="{BB962C8B-B14F-4D97-AF65-F5344CB8AC3E}">
        <p14:creationId xmlns:p14="http://schemas.microsoft.com/office/powerpoint/2010/main" val="278824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6">
            <a:extLst>
              <a:ext uri="{FF2B5EF4-FFF2-40B4-BE49-F238E27FC236}">
                <a16:creationId xmlns:a16="http://schemas.microsoft.com/office/drawing/2014/main" id="{E9FF3092-AF68-46C2-80DC-A1CC1BB81590}"/>
              </a:ext>
            </a:extLst>
          </p:cNvPr>
          <p:cNvSpPr txBox="1"/>
          <p:nvPr/>
        </p:nvSpPr>
        <p:spPr>
          <a:xfrm>
            <a:off x="3687973" y="-97610"/>
            <a:ext cx="3988464" cy="646331"/>
          </a:xfrm>
          <a:prstGeom prst="rect">
            <a:avLst/>
          </a:prstGeom>
          <a:noFill/>
        </p:spPr>
        <p:txBody>
          <a:bodyPr wrap="none" rtlCol="0">
            <a:spAutoFit/>
          </a:bodyPr>
          <a:lstStyle/>
          <a:p>
            <a:r>
              <a:rPr lang="es-MX" sz="3600" dirty="0"/>
              <a:t>Prueba de Concepto</a:t>
            </a:r>
          </a:p>
        </p:txBody>
      </p:sp>
      <p:graphicFrame>
        <p:nvGraphicFramePr>
          <p:cNvPr id="4" name="Table 3">
            <a:extLst>
              <a:ext uri="{FF2B5EF4-FFF2-40B4-BE49-F238E27FC236}">
                <a16:creationId xmlns:a16="http://schemas.microsoft.com/office/drawing/2014/main" id="{3005DF37-6213-441B-A24E-5DE5F2A1D7C3}"/>
              </a:ext>
            </a:extLst>
          </p:cNvPr>
          <p:cNvGraphicFramePr>
            <a:graphicFrameLocks noGrp="1"/>
          </p:cNvGraphicFramePr>
          <p:nvPr>
            <p:extLst>
              <p:ext uri="{D42A27DB-BD31-4B8C-83A1-F6EECF244321}">
                <p14:modId xmlns:p14="http://schemas.microsoft.com/office/powerpoint/2010/main" val="1267449599"/>
              </p:ext>
            </p:extLst>
          </p:nvPr>
        </p:nvGraphicFramePr>
        <p:xfrm>
          <a:off x="567179" y="548722"/>
          <a:ext cx="11057641" cy="6219724"/>
        </p:xfrm>
        <a:graphic>
          <a:graphicData uri="http://schemas.openxmlformats.org/drawingml/2006/table">
            <a:tbl>
              <a:tblPr firstRow="1" firstCol="1" bandRow="1">
                <a:tableStyleId>{5C22544A-7EE6-4342-B048-85BDC9FD1C3A}</a:tableStyleId>
              </a:tblPr>
              <a:tblGrid>
                <a:gridCol w="2297039">
                  <a:extLst>
                    <a:ext uri="{9D8B030D-6E8A-4147-A177-3AD203B41FA5}">
                      <a16:colId xmlns:a16="http://schemas.microsoft.com/office/drawing/2014/main" val="3887576636"/>
                    </a:ext>
                  </a:extLst>
                </a:gridCol>
                <a:gridCol w="8760602">
                  <a:extLst>
                    <a:ext uri="{9D8B030D-6E8A-4147-A177-3AD203B41FA5}">
                      <a16:colId xmlns:a16="http://schemas.microsoft.com/office/drawing/2014/main" val="3110687667"/>
                    </a:ext>
                  </a:extLst>
                </a:gridCol>
              </a:tblGrid>
              <a:tr h="352094">
                <a:tc>
                  <a:txBody>
                    <a:bodyPr/>
                    <a:lstStyle/>
                    <a:p>
                      <a:pPr marL="0" marR="0" algn="ctr">
                        <a:lnSpc>
                          <a:spcPct val="107000"/>
                        </a:lnSpc>
                        <a:spcBef>
                          <a:spcPts val="0"/>
                        </a:spcBef>
                        <a:spcAft>
                          <a:spcPts val="0"/>
                        </a:spcAft>
                      </a:pPr>
                      <a:r>
                        <a:rPr lang="en-US" sz="1200">
                          <a:effectLst/>
                        </a:rPr>
                        <a:t>Dirección General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tc>
                  <a:txBody>
                    <a:bodyPr/>
                    <a:lstStyle/>
                    <a:p>
                      <a:pPr marL="0" marR="0" algn="ctr">
                        <a:lnSpc>
                          <a:spcPct val="107000"/>
                        </a:lnSpc>
                        <a:spcBef>
                          <a:spcPts val="0"/>
                        </a:spcBef>
                        <a:spcAft>
                          <a:spcPts val="0"/>
                        </a:spcAft>
                      </a:pPr>
                      <a:r>
                        <a:rPr lang="en-US" sz="1200" dirty="0">
                          <a:effectLst/>
                        </a:rPr>
                        <a:t>DGEE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extLst>
                  <a:ext uri="{0D108BD9-81ED-4DB2-BD59-A6C34878D82A}">
                    <a16:rowId xmlns:a16="http://schemas.microsoft.com/office/drawing/2014/main" val="1566278329"/>
                  </a:ext>
                </a:extLst>
              </a:tr>
              <a:tr h="515259">
                <a:tc>
                  <a:txBody>
                    <a:bodyPr/>
                    <a:lstStyle/>
                    <a:p>
                      <a:pPr marL="0" marR="0" algn="ctr">
                        <a:lnSpc>
                          <a:spcPct val="107000"/>
                        </a:lnSpc>
                        <a:spcBef>
                          <a:spcPts val="0"/>
                        </a:spcBef>
                        <a:spcAft>
                          <a:spcPts val="0"/>
                        </a:spcAft>
                      </a:pPr>
                      <a:r>
                        <a:rPr lang="en-US" sz="1200">
                          <a:effectLst/>
                        </a:rPr>
                        <a:t>Información de Interés Nacional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tc>
                  <a:txBody>
                    <a:bodyPr/>
                    <a:lstStyle/>
                    <a:p>
                      <a:pPr marL="0" marR="0" algn="ctr">
                        <a:lnSpc>
                          <a:spcPct val="107000"/>
                        </a:lnSpc>
                        <a:spcBef>
                          <a:spcPts val="0"/>
                        </a:spcBef>
                        <a:spcAft>
                          <a:spcPts val="0"/>
                        </a:spcAft>
                      </a:pPr>
                      <a:r>
                        <a:rPr lang="es-MX" sz="1200">
                          <a:effectLst/>
                        </a:rPr>
                        <a:t>Censos Económicos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extLst>
                  <a:ext uri="{0D108BD9-81ED-4DB2-BD59-A6C34878D82A}">
                    <a16:rowId xmlns:a16="http://schemas.microsoft.com/office/drawing/2014/main" val="3740724865"/>
                  </a:ext>
                </a:extLst>
              </a:tr>
              <a:tr h="2772982">
                <a:tc>
                  <a:txBody>
                    <a:bodyPr/>
                    <a:lstStyle/>
                    <a:p>
                      <a:pPr marL="0" marR="0" algn="ctr">
                        <a:lnSpc>
                          <a:spcPct val="107000"/>
                        </a:lnSpc>
                        <a:spcBef>
                          <a:spcPts val="0"/>
                        </a:spcBef>
                        <a:spcAft>
                          <a:spcPts val="0"/>
                        </a:spcAft>
                      </a:pPr>
                      <a:r>
                        <a:rPr lang="es-MX" sz="1200">
                          <a:effectLst/>
                        </a:rPr>
                        <a:t>1. Seguir recomendaciones, estándares o mejores prácticas internacionales.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tc>
                  <a:txBody>
                    <a:bodyPr/>
                    <a:lstStyle/>
                    <a:p>
                      <a:pPr marL="0" marR="0">
                        <a:lnSpc>
                          <a:spcPct val="107000"/>
                        </a:lnSpc>
                        <a:spcBef>
                          <a:spcPts val="0"/>
                        </a:spcBef>
                        <a:spcAft>
                          <a:spcPts val="0"/>
                        </a:spcAft>
                      </a:pPr>
                      <a:r>
                        <a:rPr lang="es-MX" sz="1100">
                          <a:effectLst/>
                        </a:rPr>
                        <a:t>* Recomendaciones internacionales para estadísticas industriales; Naciones Unidas, 2008</a:t>
                      </a:r>
                      <a:endParaRPr lang="en-US" sz="1200">
                        <a:effectLst/>
                      </a:endParaRPr>
                    </a:p>
                    <a:p>
                      <a:pPr marL="0" marR="0">
                        <a:lnSpc>
                          <a:spcPct val="107000"/>
                        </a:lnSpc>
                        <a:spcBef>
                          <a:spcPts val="0"/>
                        </a:spcBef>
                        <a:spcAft>
                          <a:spcPts val="0"/>
                        </a:spcAft>
                      </a:pPr>
                      <a:r>
                        <a:rPr lang="es-MX" sz="1100">
                          <a:effectLst/>
                        </a:rPr>
                        <a:t>* Clasificación Industrial Internacional Uniforme, rev. 4; Naciones Unidas, 2009</a:t>
                      </a:r>
                      <a:endParaRPr lang="en-US" sz="1200">
                        <a:effectLst/>
                      </a:endParaRPr>
                    </a:p>
                    <a:p>
                      <a:pPr marL="0" marR="0">
                        <a:lnSpc>
                          <a:spcPct val="107000"/>
                        </a:lnSpc>
                        <a:spcBef>
                          <a:spcPts val="0"/>
                        </a:spcBef>
                        <a:spcAft>
                          <a:spcPts val="0"/>
                        </a:spcAft>
                      </a:pPr>
                      <a:r>
                        <a:rPr lang="en-US" sz="1100">
                          <a:effectLst/>
                        </a:rPr>
                        <a:t>* Industrial Statistics Guidelines and Methodology; ONUDI; 2010</a:t>
                      </a:r>
                      <a:endParaRPr lang="en-US" sz="1200">
                        <a:effectLst/>
                      </a:endParaRPr>
                    </a:p>
                    <a:p>
                      <a:pPr marL="0" marR="0">
                        <a:lnSpc>
                          <a:spcPct val="107000"/>
                        </a:lnSpc>
                        <a:spcBef>
                          <a:spcPts val="0"/>
                        </a:spcBef>
                        <a:spcAft>
                          <a:spcPts val="0"/>
                        </a:spcAft>
                      </a:pPr>
                      <a:r>
                        <a:rPr lang="es-MX" sz="1100">
                          <a:effectLst/>
                        </a:rPr>
                        <a:t>* Sistema Europeo de Cuentas Nacionales; Eurostat, 2013</a:t>
                      </a:r>
                      <a:endParaRPr lang="en-US" sz="1200">
                        <a:effectLst/>
                      </a:endParaRPr>
                    </a:p>
                    <a:p>
                      <a:pPr marL="0" marR="0">
                        <a:lnSpc>
                          <a:spcPct val="107000"/>
                        </a:lnSpc>
                        <a:spcBef>
                          <a:spcPts val="0"/>
                        </a:spcBef>
                        <a:spcAft>
                          <a:spcPts val="0"/>
                        </a:spcAft>
                      </a:pPr>
                      <a:r>
                        <a:rPr lang="es-MX" sz="1100">
                          <a:effectLst/>
                        </a:rPr>
                        <a:t>* Sistema de Cuentas Nacionales; Naciones Unidas, 2008</a:t>
                      </a:r>
                      <a:endParaRPr lang="en-US" sz="1200">
                        <a:effectLst/>
                      </a:endParaRPr>
                    </a:p>
                    <a:p>
                      <a:pPr marL="0" marR="0">
                        <a:lnSpc>
                          <a:spcPct val="107000"/>
                        </a:lnSpc>
                        <a:spcBef>
                          <a:spcPts val="0"/>
                        </a:spcBef>
                        <a:spcAft>
                          <a:spcPts val="0"/>
                        </a:spcAft>
                      </a:pPr>
                      <a:r>
                        <a:rPr lang="es-MX" sz="1100">
                          <a:effectLst/>
                        </a:rPr>
                        <a:t>* Recomendaciones internacionales para estadísticas de turismo; Naciones Unidas, 2008</a:t>
                      </a:r>
                      <a:endParaRPr lang="en-US" sz="1200">
                        <a:effectLst/>
                      </a:endParaRPr>
                    </a:p>
                    <a:p>
                      <a:pPr marL="0" marR="0">
                        <a:lnSpc>
                          <a:spcPct val="107000"/>
                        </a:lnSpc>
                        <a:spcBef>
                          <a:spcPts val="0"/>
                        </a:spcBef>
                        <a:spcAft>
                          <a:spcPts val="0"/>
                        </a:spcAft>
                      </a:pPr>
                      <a:r>
                        <a:rPr lang="en-US" sz="1100">
                          <a:effectLst/>
                        </a:rPr>
                        <a:t>* Manual on Business Demography Statistics, EUROSTAT – OCDE; 2007</a:t>
                      </a:r>
                      <a:endParaRPr lang="en-US" sz="1200">
                        <a:effectLst/>
                      </a:endParaRPr>
                    </a:p>
                    <a:p>
                      <a:pPr marL="0" marR="0">
                        <a:lnSpc>
                          <a:spcPct val="107000"/>
                        </a:lnSpc>
                        <a:spcBef>
                          <a:spcPts val="0"/>
                        </a:spcBef>
                        <a:spcAft>
                          <a:spcPts val="0"/>
                        </a:spcAft>
                      </a:pPr>
                      <a:r>
                        <a:rPr lang="es-MX" sz="1100">
                          <a:effectLst/>
                        </a:rPr>
                        <a:t>* Recomendaciones internacionales sobre estadísticas del comercio de distribución; Naciones Unidas, 2008</a:t>
                      </a:r>
                      <a:endParaRPr lang="en-US" sz="1200">
                        <a:effectLst/>
                      </a:endParaRPr>
                    </a:p>
                    <a:p>
                      <a:pPr marL="0" marR="0">
                        <a:lnSpc>
                          <a:spcPct val="107000"/>
                        </a:lnSpc>
                        <a:spcBef>
                          <a:spcPts val="0"/>
                        </a:spcBef>
                        <a:spcAft>
                          <a:spcPts val="0"/>
                        </a:spcAft>
                      </a:pPr>
                      <a:r>
                        <a:rPr lang="es-MX" sz="1100">
                          <a:effectLst/>
                        </a:rPr>
                        <a:t>* Sistema de Cuentas Nacionales en México. INEGI</a:t>
                      </a:r>
                      <a:endParaRPr lang="en-US" sz="1200">
                        <a:effectLst/>
                      </a:endParaRPr>
                    </a:p>
                    <a:p>
                      <a:pPr marL="0" marR="0">
                        <a:lnSpc>
                          <a:spcPct val="107000"/>
                        </a:lnSpc>
                        <a:spcBef>
                          <a:spcPts val="0"/>
                        </a:spcBef>
                        <a:spcAft>
                          <a:spcPts val="0"/>
                        </a:spcAft>
                      </a:pPr>
                      <a:r>
                        <a:rPr lang="es-MX" sz="1100">
                          <a:effectLst/>
                        </a:rPr>
                        <a:t> </a:t>
                      </a:r>
                      <a:endParaRPr lang="en-US" sz="1200">
                        <a:effectLst/>
                      </a:endParaRPr>
                    </a:p>
                    <a:p>
                      <a:pPr marL="0" marR="0">
                        <a:lnSpc>
                          <a:spcPct val="107000"/>
                        </a:lnSpc>
                        <a:spcBef>
                          <a:spcPts val="0"/>
                        </a:spcBef>
                        <a:spcAft>
                          <a:spcPts val="0"/>
                        </a:spcAft>
                      </a:pPr>
                      <a:r>
                        <a:rPr lang="es-MX" sz="1100">
                          <a:effectLst/>
                        </a:rPr>
                        <a:t>Disponible en: </a:t>
                      </a:r>
                      <a:endParaRPr lang="en-US" sz="1200">
                        <a:effectLst/>
                      </a:endParaRPr>
                    </a:p>
                    <a:p>
                      <a:pPr marL="0" marR="0">
                        <a:lnSpc>
                          <a:spcPct val="107000"/>
                        </a:lnSpc>
                        <a:spcBef>
                          <a:spcPts val="0"/>
                        </a:spcBef>
                        <a:spcAft>
                          <a:spcPts val="0"/>
                        </a:spcAft>
                      </a:pPr>
                      <a:r>
                        <a:rPr lang="es-MX" sz="1100">
                          <a:effectLst/>
                        </a:rPr>
                        <a:t>* Departamento de Asuntos Económicos y Sociales de la ONU. División de Estadística.</a:t>
                      </a:r>
                      <a:endParaRPr lang="en-US" sz="1200">
                        <a:effectLst/>
                      </a:endParaRPr>
                    </a:p>
                    <a:p>
                      <a:pPr marL="0" marR="0">
                        <a:lnSpc>
                          <a:spcPct val="107000"/>
                        </a:lnSpc>
                        <a:spcBef>
                          <a:spcPts val="0"/>
                        </a:spcBef>
                        <a:spcAft>
                          <a:spcPts val="0"/>
                        </a:spcAft>
                      </a:pPr>
                      <a:r>
                        <a:rPr lang="es-MX" sz="1100">
                          <a:effectLst/>
                        </a:rPr>
                        <a:t>* Sistema europeo de cuentas económicas integradas SEC, 2a edición, Oficina. Estadística de las Comunidades Europeas, Luxemburgo.</a:t>
                      </a:r>
                      <a:endParaRPr lang="en-US" sz="1200">
                        <a:effectLst/>
                      </a:endParaRPr>
                    </a:p>
                    <a:p>
                      <a:pPr marL="0" marR="0">
                        <a:lnSpc>
                          <a:spcPct val="107000"/>
                        </a:lnSpc>
                        <a:spcBef>
                          <a:spcPts val="0"/>
                        </a:spcBef>
                        <a:spcAft>
                          <a:spcPts val="0"/>
                        </a:spcAft>
                      </a:pPr>
                      <a:r>
                        <a:rPr lang="es-MX" sz="1100">
                          <a:effectLst/>
                        </a:rPr>
                        <a:t>* European Union and the OECD.</a:t>
                      </a:r>
                      <a:endParaRPr lang="en-US" sz="1200">
                        <a:effectLst/>
                      </a:endParaRPr>
                    </a:p>
                    <a:p>
                      <a:pPr marL="0" marR="0">
                        <a:lnSpc>
                          <a:spcPct val="107000"/>
                        </a:lnSpc>
                        <a:spcBef>
                          <a:spcPts val="0"/>
                        </a:spcBef>
                        <a:spcAft>
                          <a:spcPts val="0"/>
                        </a:spcAft>
                      </a:pPr>
                      <a:r>
                        <a:rPr lang="es-MX" sz="1100">
                          <a:effectLst/>
                        </a:rPr>
                        <a:t>* Instituto Nacional de Estadística y Geografía (INEGI) (acceso público).</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tc>
                <a:extLst>
                  <a:ext uri="{0D108BD9-81ED-4DB2-BD59-A6C34878D82A}">
                    <a16:rowId xmlns:a16="http://schemas.microsoft.com/office/drawing/2014/main" val="4224521236"/>
                  </a:ext>
                </a:extLst>
              </a:tr>
              <a:tr h="1660516">
                <a:tc>
                  <a:txBody>
                    <a:bodyPr/>
                    <a:lstStyle/>
                    <a:p>
                      <a:pPr marL="0" marR="0" algn="ctr">
                        <a:lnSpc>
                          <a:spcPct val="107000"/>
                        </a:lnSpc>
                        <a:spcBef>
                          <a:spcPts val="0"/>
                        </a:spcBef>
                        <a:spcAft>
                          <a:spcPts val="0"/>
                        </a:spcAft>
                      </a:pPr>
                      <a:r>
                        <a:rPr lang="es-MX" sz="1200">
                          <a:effectLst/>
                        </a:rPr>
                        <a:t>2. Aplicar criterios y procedimientos de revisión y validación de la información consistentes a lo largo del tiempo.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tc>
                  <a:txBody>
                    <a:bodyPr/>
                    <a:lstStyle/>
                    <a:p>
                      <a:pPr marL="0" marR="0">
                        <a:lnSpc>
                          <a:spcPct val="107000"/>
                        </a:lnSpc>
                        <a:spcBef>
                          <a:spcPts val="0"/>
                        </a:spcBef>
                        <a:spcAft>
                          <a:spcPts val="0"/>
                        </a:spcAft>
                      </a:pPr>
                      <a:r>
                        <a:rPr lang="es-MX" sz="1100">
                          <a:effectLst/>
                        </a:rPr>
                        <a:t>Paso 1: Clasificación y validación de la información.</a:t>
                      </a:r>
                      <a:endParaRPr lang="en-US" sz="1200">
                        <a:effectLst/>
                      </a:endParaRPr>
                    </a:p>
                    <a:p>
                      <a:pPr marL="0" marR="0">
                        <a:lnSpc>
                          <a:spcPct val="107000"/>
                        </a:lnSpc>
                        <a:spcBef>
                          <a:spcPts val="0"/>
                        </a:spcBef>
                        <a:spcAft>
                          <a:spcPts val="0"/>
                        </a:spcAft>
                      </a:pPr>
                      <a:r>
                        <a:rPr lang="es-MX" sz="1100">
                          <a:effectLst/>
                        </a:rPr>
                        <a:t>Paso 2: Asignación de código según la actividad.</a:t>
                      </a:r>
                      <a:endParaRPr lang="en-US" sz="1200">
                        <a:effectLst/>
                      </a:endParaRPr>
                    </a:p>
                    <a:p>
                      <a:pPr marL="0" marR="0">
                        <a:lnSpc>
                          <a:spcPct val="107000"/>
                        </a:lnSpc>
                        <a:spcBef>
                          <a:spcPts val="0"/>
                        </a:spcBef>
                        <a:spcAft>
                          <a:spcPts val="0"/>
                        </a:spcAft>
                      </a:pPr>
                      <a:r>
                        <a:rPr lang="es-MX" sz="1100">
                          <a:effectLst/>
                        </a:rPr>
                        <a:t>              Revalidación de la información. </a:t>
                      </a:r>
                      <a:endParaRPr lang="en-US" sz="1200">
                        <a:effectLst/>
                      </a:endParaRPr>
                    </a:p>
                    <a:p>
                      <a:pPr marL="0" marR="0">
                        <a:lnSpc>
                          <a:spcPct val="107000"/>
                        </a:lnSpc>
                        <a:spcBef>
                          <a:spcPts val="0"/>
                        </a:spcBef>
                        <a:spcAft>
                          <a:spcPts val="0"/>
                        </a:spcAft>
                      </a:pPr>
                      <a:r>
                        <a:rPr lang="es-MX" sz="1100">
                          <a:effectLst/>
                        </a:rPr>
                        <a:t>Paso 3: Análisis estadístico y económico. </a:t>
                      </a:r>
                      <a:endParaRPr lang="en-US" sz="1200">
                        <a:effectLst/>
                      </a:endParaRPr>
                    </a:p>
                    <a:p>
                      <a:pPr marL="0" marR="0">
                        <a:lnSpc>
                          <a:spcPct val="107000"/>
                        </a:lnSpc>
                        <a:spcBef>
                          <a:spcPts val="0"/>
                        </a:spcBef>
                        <a:spcAft>
                          <a:spcPts val="0"/>
                        </a:spcAft>
                      </a:pPr>
                      <a:r>
                        <a:rPr lang="es-MX" sz="1100">
                          <a:effectLst/>
                        </a:rPr>
                        <a:t>Paso 4: Generación de tabulados preliminares. </a:t>
                      </a:r>
                      <a:endParaRPr lang="en-US" sz="1200">
                        <a:effectLst/>
                      </a:endParaRPr>
                    </a:p>
                    <a:p>
                      <a:pPr marL="0" marR="0">
                        <a:lnSpc>
                          <a:spcPct val="107000"/>
                        </a:lnSpc>
                        <a:spcBef>
                          <a:spcPts val="0"/>
                        </a:spcBef>
                        <a:spcAft>
                          <a:spcPts val="0"/>
                        </a:spcAft>
                      </a:pPr>
                      <a:r>
                        <a:rPr lang="es-MX" sz="1100">
                          <a:effectLst/>
                        </a:rPr>
                        <a:t>Paso 5: Análisis comparativo. </a:t>
                      </a:r>
                      <a:endParaRPr lang="en-US" sz="1200">
                        <a:effectLst/>
                      </a:endParaRPr>
                    </a:p>
                    <a:p>
                      <a:pPr marL="0" marR="0">
                        <a:lnSpc>
                          <a:spcPct val="107000"/>
                        </a:lnSpc>
                        <a:spcBef>
                          <a:spcPts val="0"/>
                        </a:spcBef>
                        <a:spcAft>
                          <a:spcPts val="0"/>
                        </a:spcAft>
                      </a:pPr>
                      <a:r>
                        <a:rPr lang="es-MX" sz="1100">
                          <a:effectLst/>
                        </a:rPr>
                        <a:t> </a:t>
                      </a:r>
                      <a:endParaRPr lang="en-US" sz="1200">
                        <a:effectLst/>
                      </a:endParaRPr>
                    </a:p>
                    <a:p>
                      <a:pPr marL="0" marR="0">
                        <a:lnSpc>
                          <a:spcPct val="107000"/>
                        </a:lnSpc>
                        <a:spcBef>
                          <a:spcPts val="0"/>
                        </a:spcBef>
                        <a:spcAft>
                          <a:spcPts val="0"/>
                        </a:spcAft>
                      </a:pPr>
                      <a:r>
                        <a:rPr lang="es-MX" sz="1100">
                          <a:effectLst/>
                        </a:rPr>
                        <a:t>Documentados en Requerimientos para el procesamiento de la información por parte de las áreas de desarrollo económico (acceso restringido).</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tc>
                <a:extLst>
                  <a:ext uri="{0D108BD9-81ED-4DB2-BD59-A6C34878D82A}">
                    <a16:rowId xmlns:a16="http://schemas.microsoft.com/office/drawing/2014/main" val="3730229128"/>
                  </a:ext>
                </a:extLst>
              </a:tr>
              <a:tr h="918873">
                <a:tc>
                  <a:txBody>
                    <a:bodyPr/>
                    <a:lstStyle/>
                    <a:p>
                      <a:pPr marL="0" marR="0" algn="ctr">
                        <a:lnSpc>
                          <a:spcPct val="107000"/>
                        </a:lnSpc>
                        <a:spcBef>
                          <a:spcPts val="0"/>
                        </a:spcBef>
                        <a:spcAft>
                          <a:spcPts val="0"/>
                        </a:spcAft>
                      </a:pPr>
                      <a:r>
                        <a:rPr lang="es-MX" sz="1200">
                          <a:effectLst/>
                        </a:rPr>
                        <a:t>3. Utilizar clasificaciones y catálogos homologados con los normados en el SNIEG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nchor="ctr"/>
                </a:tc>
                <a:tc>
                  <a:txBody>
                    <a:bodyPr/>
                    <a:lstStyle/>
                    <a:p>
                      <a:pPr marL="0" marR="0">
                        <a:lnSpc>
                          <a:spcPct val="107000"/>
                        </a:lnSpc>
                        <a:spcBef>
                          <a:spcPts val="0"/>
                        </a:spcBef>
                        <a:spcAft>
                          <a:spcPts val="0"/>
                        </a:spcAft>
                      </a:pPr>
                      <a:r>
                        <a:rPr lang="es-MX" sz="1100" dirty="0">
                          <a:effectLst/>
                        </a:rPr>
                        <a:t>* Clasificación Mexicana de Actividades Económicas.</a:t>
                      </a:r>
                      <a:endParaRPr lang="en-US" sz="1200" dirty="0">
                        <a:effectLst/>
                      </a:endParaRPr>
                    </a:p>
                    <a:p>
                      <a:pPr marL="0" marR="0">
                        <a:lnSpc>
                          <a:spcPct val="107000"/>
                        </a:lnSpc>
                        <a:spcBef>
                          <a:spcPts val="0"/>
                        </a:spcBef>
                        <a:spcAft>
                          <a:spcPts val="0"/>
                        </a:spcAft>
                      </a:pPr>
                      <a:r>
                        <a:rPr lang="es-MX" sz="1100" dirty="0">
                          <a:effectLst/>
                        </a:rPr>
                        <a:t>* Clasificación Mexicana de Actividades y Productos.</a:t>
                      </a:r>
                      <a:endParaRPr lang="en-US" sz="1200" dirty="0">
                        <a:effectLst/>
                      </a:endParaRPr>
                    </a:p>
                    <a:p>
                      <a:pPr marL="0" marR="0">
                        <a:lnSpc>
                          <a:spcPct val="107000"/>
                        </a:lnSpc>
                        <a:spcBef>
                          <a:spcPts val="0"/>
                        </a:spcBef>
                        <a:spcAft>
                          <a:spcPts val="0"/>
                        </a:spcAft>
                      </a:pPr>
                      <a:r>
                        <a:rPr lang="es-MX" sz="1100" dirty="0">
                          <a:effectLst/>
                        </a:rPr>
                        <a:t>* Sistema de Clasificación Industrial de América del Norte.</a:t>
                      </a:r>
                      <a:endParaRPr lang="en-US" sz="1200" dirty="0">
                        <a:effectLst/>
                      </a:endParaRPr>
                    </a:p>
                    <a:p>
                      <a:pPr marL="0" marR="0">
                        <a:lnSpc>
                          <a:spcPct val="107000"/>
                        </a:lnSpc>
                        <a:spcBef>
                          <a:spcPts val="0"/>
                        </a:spcBef>
                        <a:spcAft>
                          <a:spcPts val="0"/>
                        </a:spcAft>
                      </a:pPr>
                      <a:r>
                        <a:rPr lang="es-MX" sz="1100" dirty="0">
                          <a:effectLst/>
                        </a:rPr>
                        <a:t> </a:t>
                      </a:r>
                      <a:endParaRPr lang="en-US" sz="1200" dirty="0">
                        <a:effectLst/>
                      </a:endParaRPr>
                    </a:p>
                    <a:p>
                      <a:pPr marL="0" marR="0">
                        <a:lnSpc>
                          <a:spcPct val="107000"/>
                        </a:lnSpc>
                        <a:spcBef>
                          <a:spcPts val="0"/>
                        </a:spcBef>
                        <a:spcAft>
                          <a:spcPts val="0"/>
                        </a:spcAft>
                      </a:pPr>
                      <a:r>
                        <a:rPr lang="es-MX" sz="1100" dirty="0">
                          <a:effectLst/>
                        </a:rPr>
                        <a:t>Son de acceso público.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196" marR="54196" marT="0" marB="0"/>
                </a:tc>
                <a:extLst>
                  <a:ext uri="{0D108BD9-81ED-4DB2-BD59-A6C34878D82A}">
                    <a16:rowId xmlns:a16="http://schemas.microsoft.com/office/drawing/2014/main" val="2090834895"/>
                  </a:ext>
                </a:extLst>
              </a:tr>
            </a:tbl>
          </a:graphicData>
        </a:graphic>
      </p:graphicFrame>
    </p:spTree>
    <p:extLst>
      <p:ext uri="{BB962C8B-B14F-4D97-AF65-F5344CB8AC3E}">
        <p14:creationId xmlns:p14="http://schemas.microsoft.com/office/powerpoint/2010/main" val="530656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954168309"/>
              </p:ext>
            </p:extLst>
          </p:nvPr>
        </p:nvGraphicFramePr>
        <p:xfrm>
          <a:off x="692209" y="471809"/>
          <a:ext cx="10801884" cy="1177529"/>
        </p:xfrm>
        <a:graphic>
          <a:graphicData uri="http://schemas.openxmlformats.org/drawingml/2006/table">
            <a:tbl>
              <a:tblPr firstRow="1" firstCol="1" bandRow="1">
                <a:tableStyleId>{5C22544A-7EE6-4342-B048-85BDC9FD1C3A}</a:tableStyleId>
              </a:tblPr>
              <a:tblGrid>
                <a:gridCol w="2216667">
                  <a:extLst>
                    <a:ext uri="{9D8B030D-6E8A-4147-A177-3AD203B41FA5}">
                      <a16:colId xmlns:a16="http://schemas.microsoft.com/office/drawing/2014/main" val="1228277370"/>
                    </a:ext>
                  </a:extLst>
                </a:gridCol>
                <a:gridCol w="1661529">
                  <a:extLst>
                    <a:ext uri="{9D8B030D-6E8A-4147-A177-3AD203B41FA5}">
                      <a16:colId xmlns:a16="http://schemas.microsoft.com/office/drawing/2014/main" val="2420880149"/>
                    </a:ext>
                  </a:extLst>
                </a:gridCol>
                <a:gridCol w="3877227">
                  <a:extLst>
                    <a:ext uri="{9D8B030D-6E8A-4147-A177-3AD203B41FA5}">
                      <a16:colId xmlns:a16="http://schemas.microsoft.com/office/drawing/2014/main" val="526829412"/>
                    </a:ext>
                  </a:extLst>
                </a:gridCol>
                <a:gridCol w="3046461">
                  <a:extLst>
                    <a:ext uri="{9D8B030D-6E8A-4147-A177-3AD203B41FA5}">
                      <a16:colId xmlns:a16="http://schemas.microsoft.com/office/drawing/2014/main" val="1765047130"/>
                    </a:ext>
                  </a:extLst>
                </a:gridCol>
              </a:tblGrid>
              <a:tr h="1177529">
                <a:tc>
                  <a:txBody>
                    <a:bodyPr/>
                    <a:lstStyle/>
                    <a:p>
                      <a:pPr>
                        <a:spcAft>
                          <a:spcPts val="0"/>
                        </a:spcAft>
                        <a:tabLst>
                          <a:tab pos="2806065" algn="ctr"/>
                          <a:tab pos="5612130" algn="r"/>
                        </a:tabLst>
                      </a:pPr>
                      <a:r>
                        <a:rPr lang="es-MX" sz="1800" dirty="0">
                          <a:effectLst/>
                        </a:rPr>
                        <a:t>Nombre del estándar o norma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Tipo</a:t>
                      </a:r>
                      <a:r>
                        <a:rPr lang="es-MX" sz="900" dirty="0">
                          <a:effectLst/>
                        </a:rPr>
                        <a:t> </a:t>
                      </a:r>
                      <a:br>
                        <a:rPr lang="es-MX" sz="900" dirty="0">
                          <a:effectLst/>
                        </a:rPr>
                      </a:br>
                      <a:r>
                        <a:rPr lang="es-MX" sz="1100" dirty="0">
                          <a:effectLst/>
                        </a:rPr>
                        <a:t>A) Recomendación</a:t>
                      </a:r>
                      <a:br>
                        <a:rPr lang="es-MX" sz="1100" dirty="0">
                          <a:effectLst/>
                        </a:rPr>
                      </a:br>
                      <a:r>
                        <a:rPr lang="es-MX" sz="1100" dirty="0">
                          <a:effectLst/>
                        </a:rPr>
                        <a:t>B) Clasificador o catálogo</a:t>
                      </a:r>
                      <a:br>
                        <a:rPr lang="es-MX" sz="1100" dirty="0">
                          <a:effectLst/>
                        </a:rPr>
                      </a:br>
                      <a:r>
                        <a:rPr lang="es-MX" sz="1100" dirty="0">
                          <a:effectLst/>
                        </a:rPr>
                        <a:t>C) Mejores prácticas</a:t>
                      </a:r>
                      <a:br>
                        <a:rPr lang="es-MX" sz="1100" dirty="0">
                          <a:effectLst/>
                        </a:rPr>
                      </a:br>
                      <a:r>
                        <a:rPr lang="es-MX" sz="1100" dirty="0">
                          <a:effectLst/>
                        </a:rPr>
                        <a:t>D) Norma</a:t>
                      </a:r>
                      <a:r>
                        <a:rPr lang="es-MX" sz="900" dirty="0">
                          <a:effectLst/>
                        </a:rPr>
                        <a:t/>
                      </a:r>
                      <a:br>
                        <a:rPr lang="es-MX" sz="900" dirty="0">
                          <a:effectLst/>
                        </a:rPr>
                      </a:b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Descripción del estándar o norma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Proyecto(s) del INEGI en el que se utiliza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089279"/>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910418864"/>
              </p:ext>
            </p:extLst>
          </p:nvPr>
        </p:nvGraphicFramePr>
        <p:xfrm>
          <a:off x="692209" y="1649338"/>
          <a:ext cx="10801884" cy="5136706"/>
        </p:xfrm>
        <a:graphic>
          <a:graphicData uri="http://schemas.openxmlformats.org/drawingml/2006/table">
            <a:tbl>
              <a:tblPr firstRow="1" firstCol="1" bandRow="1">
                <a:tableStyleId>{5C22544A-7EE6-4342-B048-85BDC9FD1C3A}</a:tableStyleId>
              </a:tblPr>
              <a:tblGrid>
                <a:gridCol w="2213361">
                  <a:extLst>
                    <a:ext uri="{9D8B030D-6E8A-4147-A177-3AD203B41FA5}">
                      <a16:colId xmlns:a16="http://schemas.microsoft.com/office/drawing/2014/main" val="1257752332"/>
                    </a:ext>
                  </a:extLst>
                </a:gridCol>
                <a:gridCol w="1640793">
                  <a:extLst>
                    <a:ext uri="{9D8B030D-6E8A-4147-A177-3AD203B41FA5}">
                      <a16:colId xmlns:a16="http://schemas.microsoft.com/office/drawing/2014/main" val="3821533013"/>
                    </a:ext>
                  </a:extLst>
                </a:gridCol>
                <a:gridCol w="3931065">
                  <a:extLst>
                    <a:ext uri="{9D8B030D-6E8A-4147-A177-3AD203B41FA5}">
                      <a16:colId xmlns:a16="http://schemas.microsoft.com/office/drawing/2014/main" val="2426782811"/>
                    </a:ext>
                  </a:extLst>
                </a:gridCol>
                <a:gridCol w="3016665">
                  <a:extLst>
                    <a:ext uri="{9D8B030D-6E8A-4147-A177-3AD203B41FA5}">
                      <a16:colId xmlns:a16="http://schemas.microsoft.com/office/drawing/2014/main" val="3988932576"/>
                    </a:ext>
                  </a:extLst>
                </a:gridCol>
              </a:tblGrid>
              <a:tr h="1479844">
                <a:tc>
                  <a:txBody>
                    <a:bodyPr/>
                    <a:lstStyle/>
                    <a:p>
                      <a:pPr>
                        <a:lnSpc>
                          <a:spcPct val="107000"/>
                        </a:lnSpc>
                        <a:spcAft>
                          <a:spcPts val="0"/>
                        </a:spcAft>
                      </a:pPr>
                      <a:r>
                        <a:rPr lang="es-MX" sz="1050">
                          <a:effectLst/>
                        </a:rPr>
                        <a:t>Norma Técnica para la Elaboración de Metadatos para proyectos de generación de información Estadística Básica y de los componentes estadísticos derivados de proyectos geográficos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a:effectLst/>
                        </a:rPr>
                        <a:t>D) Norma SNIEG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dirty="0">
                          <a:effectLst/>
                        </a:rPr>
                        <a:t>Disposiciones que determinan las especificaciones técnicas y el soporte para la elaboración de los metadatos de los proyectos para la generación de información estadística básica de interés nacional y de los componentes estadísticos derivados de proyectos geográficos.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dirty="0">
                          <a:effectLst/>
                        </a:rPr>
                        <a:t>Se aplica en todos los proyectos del INEGI, por ejemplo:</a:t>
                      </a:r>
                      <a:endParaRPr lang="en-US" sz="1100" dirty="0">
                        <a:effectLst/>
                      </a:endParaRPr>
                    </a:p>
                    <a:p>
                      <a:pPr>
                        <a:lnSpc>
                          <a:spcPct val="107000"/>
                        </a:lnSpc>
                        <a:spcAft>
                          <a:spcPts val="0"/>
                        </a:spcAft>
                      </a:pPr>
                      <a:r>
                        <a:rPr lang="es-MX" sz="1050" dirty="0">
                          <a:effectLst/>
                        </a:rPr>
                        <a:t> </a:t>
                      </a:r>
                      <a:endParaRPr lang="en-US" sz="1100" dirty="0">
                        <a:effectLst/>
                      </a:endParaRPr>
                    </a:p>
                    <a:p>
                      <a:pPr>
                        <a:lnSpc>
                          <a:spcPct val="107000"/>
                        </a:lnSpc>
                        <a:spcAft>
                          <a:spcPts val="0"/>
                        </a:spcAft>
                      </a:pPr>
                      <a:r>
                        <a:rPr lang="es-MX" sz="1050" dirty="0">
                          <a:effectLst/>
                        </a:rPr>
                        <a:t>Censo Nacional de Transparencia, Acceso a la Información </a:t>
                      </a:r>
                      <a:endParaRPr lang="en-US" sz="1100" dirty="0">
                        <a:effectLst/>
                      </a:endParaRPr>
                    </a:p>
                    <a:p>
                      <a:pPr>
                        <a:lnSpc>
                          <a:spcPct val="107000"/>
                        </a:lnSpc>
                        <a:spcAft>
                          <a:spcPts val="0"/>
                        </a:spcAft>
                      </a:pPr>
                      <a:r>
                        <a:rPr lang="es-MX" sz="1050" dirty="0">
                          <a:effectLst/>
                        </a:rPr>
                        <a:t>Programa de la Industria Manufacturera, Maquiladora y de Servicios de Exportación (IMMEX). </a:t>
                      </a:r>
                      <a:endParaRPr lang="en-US" sz="1100" dirty="0">
                        <a:effectLst/>
                      </a:endParaRPr>
                    </a:p>
                    <a:p>
                      <a:pPr>
                        <a:lnSpc>
                          <a:spcPct val="107000"/>
                        </a:lnSpc>
                        <a:spcAft>
                          <a:spcPts val="0"/>
                        </a:spcAft>
                      </a:pPr>
                      <a:r>
                        <a:rPr lang="es-MX" sz="1050" dirty="0">
                          <a:effectLst/>
                        </a:rPr>
                        <a:t>Encuesta Mensual de la Industria Manufacturera (EMIM).</a:t>
                      </a:r>
                      <a:br>
                        <a:rPr lang="es-MX" sz="1050" dirty="0">
                          <a:effectLst/>
                        </a:rPr>
                      </a:br>
                      <a:endParaRPr lang="en-US" sz="1100" dirty="0">
                        <a:effectLst/>
                      </a:endParaRPr>
                    </a:p>
                    <a:p>
                      <a:pPr>
                        <a:lnSpc>
                          <a:spcPct val="107000"/>
                        </a:lnSpc>
                        <a:spcAft>
                          <a:spcPts val="0"/>
                        </a:spcAft>
                      </a:pPr>
                      <a:r>
                        <a:rPr lang="es-MX" sz="1050" dirty="0">
                          <a:effectLst/>
                        </a:rPr>
                        <a:t> </a:t>
                      </a:r>
                      <a:endParaRPr lang="en-US" sz="1100" dirty="0">
                        <a:effectLst/>
                      </a:endParaRPr>
                    </a:p>
                    <a:p>
                      <a:pPr>
                        <a:lnSpc>
                          <a:spcPct val="107000"/>
                        </a:lnSpc>
                        <a:spcAft>
                          <a:spcPts val="0"/>
                        </a:spcAft>
                      </a:pPr>
                      <a:r>
                        <a:rPr lang="es-MX" sz="105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extLst>
                  <a:ext uri="{0D108BD9-81ED-4DB2-BD59-A6C34878D82A}">
                    <a16:rowId xmlns:a16="http://schemas.microsoft.com/office/drawing/2014/main" val="3431719230"/>
                  </a:ext>
                </a:extLst>
              </a:tr>
              <a:tr h="2871494">
                <a:tc>
                  <a:txBody>
                    <a:bodyPr/>
                    <a:lstStyle/>
                    <a:p>
                      <a:pPr>
                        <a:lnSpc>
                          <a:spcPct val="107000"/>
                        </a:lnSpc>
                        <a:spcAft>
                          <a:spcPts val="0"/>
                        </a:spcAft>
                      </a:pPr>
                      <a:r>
                        <a:rPr lang="es-MX" sz="1050">
                          <a:effectLst/>
                        </a:rPr>
                        <a:t>Acuerdo para el uso del Sistema de Clasificación Industrial de América del Norte (SCIAN) en la recopilación, análisis y presentación de estadísticas económicas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a:effectLst/>
                        </a:rPr>
                        <a:t>D) Norma SNIEG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dirty="0">
                          <a:effectLst/>
                        </a:rPr>
                        <a:t>Disposición que establece al Sistema de Clasificación Industrial de América del Norte y sus actualizaciones como clasificador obligatorio para las Unidades del Estado que generen u obtengan estadísticas económicas a través del SNIEG.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tc>
                  <a:txBody>
                    <a:bodyPr/>
                    <a:lstStyle/>
                    <a:p>
                      <a:pPr>
                        <a:lnSpc>
                          <a:spcPct val="107000"/>
                        </a:lnSpc>
                        <a:spcAft>
                          <a:spcPts val="0"/>
                        </a:spcAft>
                      </a:pPr>
                      <a:r>
                        <a:rPr lang="es-MX" sz="1050" dirty="0">
                          <a:effectLst/>
                        </a:rPr>
                        <a:t>Se aplica en todos los proyectos del INEGI que producen información sobre actividad económica, por ejemplo: </a:t>
                      </a:r>
                      <a:endParaRPr lang="en-US" sz="1100" dirty="0">
                        <a:effectLst/>
                      </a:endParaRPr>
                    </a:p>
                    <a:p>
                      <a:pPr>
                        <a:lnSpc>
                          <a:spcPct val="107000"/>
                        </a:lnSpc>
                        <a:spcAft>
                          <a:spcPts val="0"/>
                        </a:spcAft>
                      </a:pPr>
                      <a:endParaRPr lang="es-MX" sz="1050" dirty="0">
                        <a:effectLst/>
                      </a:endParaRPr>
                    </a:p>
                    <a:p>
                      <a:pPr>
                        <a:lnSpc>
                          <a:spcPct val="107000"/>
                        </a:lnSpc>
                        <a:spcAft>
                          <a:spcPts val="0"/>
                        </a:spcAft>
                      </a:pPr>
                      <a:r>
                        <a:rPr lang="es-MX" sz="1050" dirty="0">
                          <a:effectLst/>
                        </a:rPr>
                        <a:t>Censo de Población y Vivienda 2010. </a:t>
                      </a:r>
                      <a:endParaRPr lang="en-US" sz="1100" dirty="0">
                        <a:effectLst/>
                      </a:endParaRPr>
                    </a:p>
                    <a:p>
                      <a:pPr>
                        <a:lnSpc>
                          <a:spcPct val="107000"/>
                        </a:lnSpc>
                        <a:spcAft>
                          <a:spcPts val="0"/>
                        </a:spcAft>
                      </a:pPr>
                      <a:r>
                        <a:rPr lang="es-MX" sz="1050" dirty="0">
                          <a:effectLst/>
                        </a:rPr>
                        <a:t/>
                      </a:r>
                      <a:br>
                        <a:rPr lang="es-MX" sz="1050" dirty="0">
                          <a:effectLst/>
                        </a:rPr>
                      </a:br>
                      <a:r>
                        <a:rPr lang="es-MX" sz="1050" dirty="0">
                          <a:effectLst/>
                        </a:rPr>
                        <a:t>Índice Nacional de Precios al Consumidor / </a:t>
                      </a:r>
                      <a:br>
                        <a:rPr lang="es-MX" sz="1050" dirty="0">
                          <a:effectLst/>
                        </a:rPr>
                      </a:br>
                      <a:r>
                        <a:rPr lang="es-MX" sz="1050" dirty="0">
                          <a:effectLst/>
                        </a:rPr>
                        <a:t>Índice Nacional de Precios Productor. </a:t>
                      </a:r>
                      <a:endParaRPr lang="en-US" sz="1100" dirty="0">
                        <a:effectLst/>
                      </a:endParaRPr>
                    </a:p>
                    <a:p>
                      <a:pPr>
                        <a:lnSpc>
                          <a:spcPct val="107000"/>
                        </a:lnSpc>
                        <a:spcAft>
                          <a:spcPts val="0"/>
                        </a:spcAft>
                      </a:pPr>
                      <a:r>
                        <a:rPr lang="es-MX" sz="1050" dirty="0">
                          <a:effectLst/>
                        </a:rPr>
                        <a:t/>
                      </a:r>
                      <a:br>
                        <a:rPr lang="es-MX" sz="1050" dirty="0">
                          <a:effectLst/>
                        </a:rPr>
                      </a:br>
                      <a:r>
                        <a:rPr lang="es-MX" sz="1050" dirty="0">
                          <a:effectLst/>
                        </a:rPr>
                        <a:t>Vinculación con Unidades del Estado para la actualización del Registro Estadístico de Negocios de México (RENEM) mediante registros administrativos. Actualización del Directorio Estadístico Nacional de Unidades Económicas (DENUE).</a:t>
                      </a:r>
                      <a:endParaRPr lang="en-US" sz="1100" dirty="0">
                        <a:effectLst/>
                      </a:endParaRPr>
                    </a:p>
                    <a:p>
                      <a:pPr>
                        <a:lnSpc>
                          <a:spcPct val="107000"/>
                        </a:lnSpc>
                        <a:spcAft>
                          <a:spcPts val="0"/>
                        </a:spcAft>
                      </a:pPr>
                      <a:r>
                        <a:rPr lang="es-MX" sz="1050" dirty="0">
                          <a:effectLst/>
                        </a:rPr>
                        <a:t> </a:t>
                      </a:r>
                      <a:endParaRPr lang="en-US" sz="1100" dirty="0">
                        <a:effectLst/>
                      </a:endParaRPr>
                    </a:p>
                    <a:p>
                      <a:pPr>
                        <a:lnSpc>
                          <a:spcPct val="107000"/>
                        </a:lnSpc>
                        <a:spcAft>
                          <a:spcPts val="0"/>
                        </a:spcAft>
                      </a:pPr>
                      <a:r>
                        <a:rPr lang="es-MX" sz="1050" dirty="0">
                          <a:effectLst/>
                        </a:rPr>
                        <a:t>Programa de la Industria Manufacturera, Maquiladora y de Servicios de Exportación (IMMEX).</a:t>
                      </a:r>
                      <a:br>
                        <a:rPr lang="es-MX" sz="1050" dirty="0">
                          <a:effectLst/>
                        </a:rPr>
                      </a:b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216" marR="41216" marT="0" marB="0"/>
                </a:tc>
                <a:extLst>
                  <a:ext uri="{0D108BD9-81ED-4DB2-BD59-A6C34878D82A}">
                    <a16:rowId xmlns:a16="http://schemas.microsoft.com/office/drawing/2014/main" val="2970317376"/>
                  </a:ext>
                </a:extLst>
              </a:tr>
            </a:tbl>
          </a:graphicData>
        </a:graphic>
      </p:graphicFrame>
      <p:sp>
        <p:nvSpPr>
          <p:cNvPr id="7" name="CuadroTexto 6"/>
          <p:cNvSpPr txBox="1"/>
          <p:nvPr/>
        </p:nvSpPr>
        <p:spPr>
          <a:xfrm>
            <a:off x="3687973" y="-97610"/>
            <a:ext cx="4810356" cy="646331"/>
          </a:xfrm>
          <a:prstGeom prst="rect">
            <a:avLst/>
          </a:prstGeom>
          <a:noFill/>
        </p:spPr>
        <p:txBody>
          <a:bodyPr wrap="none" rtlCol="0">
            <a:spAutoFit/>
          </a:bodyPr>
          <a:lstStyle/>
          <a:p>
            <a:r>
              <a:rPr lang="es-MX" sz="3600" dirty="0"/>
              <a:t>Inventario de estándares</a:t>
            </a:r>
          </a:p>
        </p:txBody>
      </p:sp>
    </p:spTree>
    <p:extLst>
      <p:ext uri="{BB962C8B-B14F-4D97-AF65-F5344CB8AC3E}">
        <p14:creationId xmlns:p14="http://schemas.microsoft.com/office/powerpoint/2010/main" val="2762315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63848219"/>
              </p:ext>
            </p:extLst>
          </p:nvPr>
        </p:nvGraphicFramePr>
        <p:xfrm>
          <a:off x="692207" y="1649338"/>
          <a:ext cx="10801885" cy="4092575"/>
        </p:xfrm>
        <a:graphic>
          <a:graphicData uri="http://schemas.openxmlformats.org/drawingml/2006/table">
            <a:tbl>
              <a:tblPr firstRow="1" firstCol="1" bandRow="1">
                <a:tableStyleId>{5C22544A-7EE6-4342-B048-85BDC9FD1C3A}</a:tableStyleId>
              </a:tblPr>
              <a:tblGrid>
                <a:gridCol w="2221909">
                  <a:extLst>
                    <a:ext uri="{9D8B030D-6E8A-4147-A177-3AD203B41FA5}">
                      <a16:colId xmlns:a16="http://schemas.microsoft.com/office/drawing/2014/main" val="868740381"/>
                    </a:ext>
                  </a:extLst>
                </a:gridCol>
                <a:gridCol w="1649338">
                  <a:extLst>
                    <a:ext uri="{9D8B030D-6E8A-4147-A177-3AD203B41FA5}">
                      <a16:colId xmlns:a16="http://schemas.microsoft.com/office/drawing/2014/main" val="1660884905"/>
                    </a:ext>
                  </a:extLst>
                </a:gridCol>
                <a:gridCol w="3862699">
                  <a:extLst>
                    <a:ext uri="{9D8B030D-6E8A-4147-A177-3AD203B41FA5}">
                      <a16:colId xmlns:a16="http://schemas.microsoft.com/office/drawing/2014/main" val="2317535411"/>
                    </a:ext>
                  </a:extLst>
                </a:gridCol>
                <a:gridCol w="3067939">
                  <a:extLst>
                    <a:ext uri="{9D8B030D-6E8A-4147-A177-3AD203B41FA5}">
                      <a16:colId xmlns:a16="http://schemas.microsoft.com/office/drawing/2014/main" val="381125864"/>
                    </a:ext>
                  </a:extLst>
                </a:gridCol>
              </a:tblGrid>
              <a:tr h="2323465">
                <a:tc>
                  <a:txBody>
                    <a:bodyPr/>
                    <a:lstStyle/>
                    <a:p>
                      <a:pPr>
                        <a:lnSpc>
                          <a:spcPct val="107000"/>
                        </a:lnSpc>
                        <a:spcAft>
                          <a:spcPts val="0"/>
                        </a:spcAft>
                      </a:pPr>
                      <a:r>
                        <a:rPr lang="es-MX" sz="1200" dirty="0">
                          <a:effectLst/>
                        </a:rPr>
                        <a:t>Catálogo de entidades federativas, municipios y localidades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B) Clasificador o catálogo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Codifica las entidades, municipios y localidades del país.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dirty="0">
                          <a:effectLst/>
                        </a:rPr>
                        <a:t>Se aplica, por ejemplo, en los siguientes proyectos:</a:t>
                      </a:r>
                      <a:endParaRPr lang="en-US" sz="1600" dirty="0">
                        <a:effectLst/>
                      </a:endParaRPr>
                    </a:p>
                    <a:p>
                      <a:pPr>
                        <a:lnSpc>
                          <a:spcPct val="107000"/>
                        </a:lnSpc>
                        <a:spcAft>
                          <a:spcPts val="0"/>
                        </a:spcAft>
                      </a:pPr>
                      <a:r>
                        <a:rPr lang="es-MX" sz="1200" dirty="0">
                          <a:effectLst/>
                        </a:rPr>
                        <a:t> </a:t>
                      </a:r>
                      <a:endParaRPr lang="en-US" sz="1600" dirty="0">
                        <a:effectLst/>
                      </a:endParaRPr>
                    </a:p>
                    <a:p>
                      <a:pPr>
                        <a:lnSpc>
                          <a:spcPct val="107000"/>
                        </a:lnSpc>
                        <a:spcAft>
                          <a:spcPts val="0"/>
                        </a:spcAft>
                      </a:pPr>
                      <a:r>
                        <a:rPr lang="es-MX" sz="1200" dirty="0">
                          <a:effectLst/>
                        </a:rPr>
                        <a:t>Censo Nacional de Gobierno, Seguridad Pública y Sistema Penitenciario Estatales</a:t>
                      </a:r>
                      <a:br>
                        <a:rPr lang="es-MX" sz="1200" dirty="0">
                          <a:effectLst/>
                        </a:rPr>
                      </a:br>
                      <a:r>
                        <a:rPr lang="es-MX" sz="1200" dirty="0">
                          <a:effectLst/>
                        </a:rPr>
                        <a:t/>
                      </a:r>
                      <a:br>
                        <a:rPr lang="es-MX" sz="1200" dirty="0">
                          <a:effectLst/>
                        </a:rPr>
                      </a:br>
                      <a:r>
                        <a:rPr lang="es-MX" sz="1200" dirty="0">
                          <a:effectLst/>
                        </a:rPr>
                        <a:t>Censo Nacional de Procuración de Justicia Federal</a:t>
                      </a:r>
                      <a:br>
                        <a:rPr lang="es-MX" sz="1200" dirty="0">
                          <a:effectLst/>
                        </a:rPr>
                      </a:br>
                      <a:r>
                        <a:rPr lang="es-MX" sz="1200" dirty="0">
                          <a:effectLst/>
                        </a:rPr>
                        <a:t/>
                      </a:r>
                      <a:br>
                        <a:rPr lang="es-MX" sz="1200" dirty="0">
                          <a:effectLst/>
                        </a:rPr>
                      </a:br>
                      <a:r>
                        <a:rPr lang="es-MX" sz="1200" dirty="0">
                          <a:effectLst/>
                        </a:rPr>
                        <a:t>Censo Nacional de Transparencia, Acceso a la Información Pública y Protección de Datos Personales Federal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8683592"/>
                  </a:ext>
                </a:extLst>
              </a:tr>
              <a:tr h="1251247">
                <a:tc>
                  <a:txBody>
                    <a:bodyPr/>
                    <a:lstStyle/>
                    <a:p>
                      <a:pPr>
                        <a:lnSpc>
                          <a:spcPct val="107000"/>
                        </a:lnSpc>
                        <a:spcAft>
                          <a:spcPts val="0"/>
                        </a:spcAft>
                      </a:pPr>
                      <a:r>
                        <a:rPr lang="en-US" sz="1200">
                          <a:effectLst/>
                        </a:rPr>
                        <a:t>ONU. Principles and recommendations for a vital statistics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MX" sz="1200">
                          <a:effectLst/>
                        </a:rPr>
                        <a:t>A) Recomendación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MX" sz="1200">
                          <a:effectLst/>
                        </a:rPr>
                        <a:t>El  conjunto de principios y recomendaciones sirve de guía para establecer un sistema válido de recopilación, elaboración y divulgación de estadísticas vitales, mejorar las fuentes de dichas estadísticas , en particular, el funcionamiento del sistema de registro civil y sus componentes, y definir el papel de las fuentes complementarias de estadísticas vitales, como los censos de población, las encuestas de hogares y los registros de salud pública.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MX" sz="1200" dirty="0">
                          <a:effectLst/>
                        </a:rPr>
                        <a:t>Estadísticas de defunciones generales </a:t>
                      </a:r>
                      <a:br>
                        <a:rPr lang="es-MX" sz="1200" dirty="0">
                          <a:effectLst/>
                        </a:rPr>
                      </a:br>
                      <a:r>
                        <a:rPr lang="es-MX" sz="1200" dirty="0">
                          <a:effectLst/>
                        </a:rPr>
                        <a:t>Estadísticas de defunciones fetales</a:t>
                      </a:r>
                      <a:br>
                        <a:rPr lang="es-MX" sz="1200" dirty="0">
                          <a:effectLst/>
                        </a:rPr>
                      </a:br>
                      <a:r>
                        <a:rPr lang="es-MX" sz="1200" dirty="0">
                          <a:effectLst/>
                        </a:rPr>
                        <a:t>Estadísticas de nacimientos</a:t>
                      </a:r>
                      <a:br>
                        <a:rPr lang="es-MX" sz="1200" dirty="0">
                          <a:effectLst/>
                        </a:rPr>
                      </a:br>
                      <a:r>
                        <a:rPr lang="es-MX" sz="1200" dirty="0">
                          <a:effectLst/>
                        </a:rPr>
                        <a:t>Estadísticas de matrimonios</a:t>
                      </a:r>
                      <a:br>
                        <a:rPr lang="es-MX" sz="1200" dirty="0">
                          <a:effectLst/>
                        </a:rPr>
                      </a:br>
                      <a:r>
                        <a:rPr lang="es-MX" sz="1200" dirty="0">
                          <a:effectLst/>
                        </a:rPr>
                        <a:t>Estadísticas de divorcios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2794427"/>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882494384"/>
              </p:ext>
            </p:extLst>
          </p:nvPr>
        </p:nvGraphicFramePr>
        <p:xfrm>
          <a:off x="692209" y="471809"/>
          <a:ext cx="10801884" cy="1177529"/>
        </p:xfrm>
        <a:graphic>
          <a:graphicData uri="http://schemas.openxmlformats.org/drawingml/2006/table">
            <a:tbl>
              <a:tblPr firstRow="1" firstCol="1" bandRow="1">
                <a:tableStyleId>{5C22544A-7EE6-4342-B048-85BDC9FD1C3A}</a:tableStyleId>
              </a:tblPr>
              <a:tblGrid>
                <a:gridCol w="2216667">
                  <a:extLst>
                    <a:ext uri="{9D8B030D-6E8A-4147-A177-3AD203B41FA5}">
                      <a16:colId xmlns:a16="http://schemas.microsoft.com/office/drawing/2014/main" val="1228277370"/>
                    </a:ext>
                  </a:extLst>
                </a:gridCol>
                <a:gridCol w="1661529">
                  <a:extLst>
                    <a:ext uri="{9D8B030D-6E8A-4147-A177-3AD203B41FA5}">
                      <a16:colId xmlns:a16="http://schemas.microsoft.com/office/drawing/2014/main" val="2420880149"/>
                    </a:ext>
                  </a:extLst>
                </a:gridCol>
                <a:gridCol w="3877227">
                  <a:extLst>
                    <a:ext uri="{9D8B030D-6E8A-4147-A177-3AD203B41FA5}">
                      <a16:colId xmlns:a16="http://schemas.microsoft.com/office/drawing/2014/main" val="526829412"/>
                    </a:ext>
                  </a:extLst>
                </a:gridCol>
                <a:gridCol w="3046461">
                  <a:extLst>
                    <a:ext uri="{9D8B030D-6E8A-4147-A177-3AD203B41FA5}">
                      <a16:colId xmlns:a16="http://schemas.microsoft.com/office/drawing/2014/main" val="1765047130"/>
                    </a:ext>
                  </a:extLst>
                </a:gridCol>
              </a:tblGrid>
              <a:tr h="1177529">
                <a:tc>
                  <a:txBody>
                    <a:bodyPr/>
                    <a:lstStyle/>
                    <a:p>
                      <a:pPr>
                        <a:spcAft>
                          <a:spcPts val="0"/>
                        </a:spcAft>
                        <a:tabLst>
                          <a:tab pos="2806065" algn="ctr"/>
                          <a:tab pos="5612130" algn="r"/>
                        </a:tabLst>
                      </a:pPr>
                      <a:r>
                        <a:rPr lang="es-MX" sz="1800" dirty="0">
                          <a:effectLst/>
                        </a:rPr>
                        <a:t>Nombre del estándar o norma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Tipo</a:t>
                      </a:r>
                      <a:r>
                        <a:rPr lang="es-MX" sz="900" dirty="0">
                          <a:effectLst/>
                        </a:rPr>
                        <a:t> </a:t>
                      </a:r>
                      <a:br>
                        <a:rPr lang="es-MX" sz="900" dirty="0">
                          <a:effectLst/>
                        </a:rPr>
                      </a:br>
                      <a:r>
                        <a:rPr lang="es-MX" sz="1100" dirty="0">
                          <a:effectLst/>
                        </a:rPr>
                        <a:t>A) Recomendación</a:t>
                      </a:r>
                      <a:br>
                        <a:rPr lang="es-MX" sz="1100" dirty="0">
                          <a:effectLst/>
                        </a:rPr>
                      </a:br>
                      <a:r>
                        <a:rPr lang="es-MX" sz="1100" dirty="0">
                          <a:effectLst/>
                        </a:rPr>
                        <a:t>B) Clasificador o catálogo</a:t>
                      </a:r>
                      <a:br>
                        <a:rPr lang="es-MX" sz="1100" dirty="0">
                          <a:effectLst/>
                        </a:rPr>
                      </a:br>
                      <a:r>
                        <a:rPr lang="es-MX" sz="1100" dirty="0">
                          <a:effectLst/>
                        </a:rPr>
                        <a:t>C) Mejores prácticas</a:t>
                      </a:r>
                      <a:br>
                        <a:rPr lang="es-MX" sz="1100" dirty="0">
                          <a:effectLst/>
                        </a:rPr>
                      </a:br>
                      <a:r>
                        <a:rPr lang="es-MX" sz="1100" dirty="0">
                          <a:effectLst/>
                        </a:rPr>
                        <a:t>D) Norma</a:t>
                      </a:r>
                      <a:r>
                        <a:rPr lang="es-MX" sz="900" dirty="0">
                          <a:effectLst/>
                        </a:rPr>
                        <a:t/>
                      </a:r>
                      <a:br>
                        <a:rPr lang="es-MX" sz="900" dirty="0">
                          <a:effectLst/>
                        </a:rPr>
                      </a:b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Descripción del estándar o norma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2806065" algn="ctr"/>
                          <a:tab pos="5612130" algn="r"/>
                        </a:tabLst>
                      </a:pPr>
                      <a:r>
                        <a:rPr lang="es-MX" sz="1800" dirty="0">
                          <a:effectLst/>
                        </a:rPr>
                        <a:t>Proyecto(s) del INEGI en el que se utiliza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089279"/>
                  </a:ext>
                </a:extLst>
              </a:tr>
            </a:tbl>
          </a:graphicData>
        </a:graphic>
      </p:graphicFrame>
      <p:sp>
        <p:nvSpPr>
          <p:cNvPr id="4" name="CuadroTexto 3"/>
          <p:cNvSpPr txBox="1"/>
          <p:nvPr/>
        </p:nvSpPr>
        <p:spPr>
          <a:xfrm>
            <a:off x="3687973" y="-97610"/>
            <a:ext cx="4810356" cy="646331"/>
          </a:xfrm>
          <a:prstGeom prst="rect">
            <a:avLst/>
          </a:prstGeom>
          <a:noFill/>
        </p:spPr>
        <p:txBody>
          <a:bodyPr wrap="none" rtlCol="0">
            <a:spAutoFit/>
          </a:bodyPr>
          <a:lstStyle/>
          <a:p>
            <a:r>
              <a:rPr lang="es-MX" sz="3600" dirty="0"/>
              <a:t>Inventario de estándares</a:t>
            </a:r>
          </a:p>
        </p:txBody>
      </p:sp>
    </p:spTree>
    <p:extLst>
      <p:ext uri="{BB962C8B-B14F-4D97-AF65-F5344CB8AC3E}">
        <p14:creationId xmlns:p14="http://schemas.microsoft.com/office/powerpoint/2010/main" val="3576575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00755" y="1235675"/>
            <a:ext cx="10801884" cy="4893647"/>
          </a:xfrm>
          <a:prstGeom prst="rect">
            <a:avLst/>
          </a:prstGeom>
          <a:noFill/>
        </p:spPr>
        <p:txBody>
          <a:bodyPr wrap="square" rtlCol="0">
            <a:spAutoFit/>
          </a:bodyPr>
          <a:lstStyle/>
          <a:p>
            <a:pPr algn="just"/>
            <a:r>
              <a:rPr lang="es-MX" sz="2400" b="1" dirty="0">
                <a:latin typeface="Century Gothic" panose="020B0502020202020204" pitchFamily="34" charset="0"/>
              </a:rPr>
              <a:t>Términos de Referencia para un Comité de Metodologías</a:t>
            </a:r>
          </a:p>
          <a:p>
            <a:pPr algn="just"/>
            <a:endParaRPr lang="es-MX" dirty="0">
              <a:latin typeface="Century Gothic" panose="020B0502020202020204" pitchFamily="34" charset="0"/>
            </a:endParaRPr>
          </a:p>
          <a:p>
            <a:pPr algn="just"/>
            <a:r>
              <a:rPr lang="es-MX" dirty="0">
                <a:latin typeface="Century Gothic" panose="020B0502020202020204" pitchFamily="34" charset="0"/>
              </a:rPr>
              <a:t>Se revisaron experiencias de otros países (Francia, el Reino Unido, Canadá).</a:t>
            </a:r>
          </a:p>
          <a:p>
            <a:pPr algn="just"/>
            <a:endParaRPr lang="es-MX" dirty="0">
              <a:latin typeface="Century Gothic" panose="020B0502020202020204" pitchFamily="34" charset="0"/>
            </a:endParaRPr>
          </a:p>
          <a:p>
            <a:pPr marL="742950" lvl="1" indent="-285750" algn="just">
              <a:buFont typeface="Courier New" panose="02070309020205020404" pitchFamily="49" charset="0"/>
              <a:buChar char="o"/>
            </a:pPr>
            <a:r>
              <a:rPr lang="es-MX" dirty="0" smtClean="0">
                <a:latin typeface="Century Gothic" panose="020B0502020202020204" pitchFamily="34" charset="0"/>
              </a:rPr>
              <a:t>Se </a:t>
            </a:r>
            <a:r>
              <a:rPr lang="es-MX" dirty="0">
                <a:latin typeface="Century Gothic" panose="020B0502020202020204" pitchFamily="34" charset="0"/>
              </a:rPr>
              <a:t>elaboró un documento con los Términos de Referencia para la creación de un </a:t>
            </a:r>
            <a:r>
              <a:rPr lang="es-MX" dirty="0" smtClean="0">
                <a:latin typeface="Century Gothic" panose="020B0502020202020204" pitchFamily="34" charset="0"/>
              </a:rPr>
              <a:t>Comité </a:t>
            </a:r>
            <a:r>
              <a:rPr lang="es-MX" dirty="0">
                <a:latin typeface="Century Gothic" panose="020B0502020202020204" pitchFamily="34" charset="0"/>
              </a:rPr>
              <a:t>de metodologías.</a:t>
            </a:r>
          </a:p>
          <a:p>
            <a:pPr marL="742950" lvl="1" indent="-285750" algn="just">
              <a:buFont typeface="Courier New" panose="02070309020205020404" pitchFamily="49" charset="0"/>
              <a:buChar char="o"/>
            </a:pPr>
            <a:endParaRPr lang="es-MX" dirty="0">
              <a:latin typeface="Century Gothic" panose="020B0502020202020204" pitchFamily="34" charset="0"/>
            </a:endParaRPr>
          </a:p>
          <a:p>
            <a:pPr marL="742950" lvl="1" indent="-285750" algn="just">
              <a:buFont typeface="Courier New" panose="02070309020205020404" pitchFamily="49" charset="0"/>
              <a:buChar char="o"/>
            </a:pPr>
            <a:r>
              <a:rPr lang="es-MX" dirty="0">
                <a:latin typeface="Century Gothic" panose="020B0502020202020204" pitchFamily="34" charset="0"/>
              </a:rPr>
              <a:t>Se propuso crear una Unidad de Metodologías en el Instituto, reportando a la Junta de Gobierno.</a:t>
            </a:r>
          </a:p>
          <a:p>
            <a:pPr marL="742950" lvl="1" indent="-285750" algn="just">
              <a:buFont typeface="Courier New" panose="02070309020205020404" pitchFamily="49" charset="0"/>
              <a:buChar char="o"/>
            </a:pPr>
            <a:endParaRPr lang="es-MX" dirty="0">
              <a:latin typeface="Century Gothic" panose="020B0502020202020204" pitchFamily="34" charset="0"/>
            </a:endParaRPr>
          </a:p>
          <a:p>
            <a:pPr marL="1200150" lvl="2" indent="-285750" algn="just">
              <a:buFont typeface="Wingdings" panose="05000000000000000000" pitchFamily="2" charset="2"/>
              <a:buChar char="§"/>
            </a:pPr>
            <a:r>
              <a:rPr lang="es-MX" dirty="0">
                <a:latin typeface="Century Gothic" panose="020B0502020202020204" pitchFamily="34" charset="0"/>
              </a:rPr>
              <a:t>Se propuso crear un grupo de trabajo interno.</a:t>
            </a:r>
          </a:p>
          <a:p>
            <a:pPr algn="just"/>
            <a:endParaRPr lang="es-MX" dirty="0">
              <a:latin typeface="Century Gothic" panose="020B0502020202020204" pitchFamily="34" charset="0"/>
            </a:endParaRPr>
          </a:p>
          <a:p>
            <a:pPr marL="742950" lvl="1" indent="-285750" algn="just">
              <a:buFont typeface="Courier New" panose="02070309020205020404" pitchFamily="49" charset="0"/>
              <a:buChar char="o"/>
            </a:pPr>
            <a:r>
              <a:rPr lang="es-MX" dirty="0">
                <a:latin typeface="Century Gothic" panose="020B0502020202020204" pitchFamily="34" charset="0"/>
              </a:rPr>
              <a:t>Se exploró la posibilidad de establecerlo de manera similar al Comité de Administración de Riesgos del INEGI.</a:t>
            </a:r>
          </a:p>
          <a:p>
            <a:pPr marL="742950" lvl="1" indent="-285750" algn="just">
              <a:buFont typeface="Courier New" panose="02070309020205020404" pitchFamily="49" charset="0"/>
              <a:buChar char="o"/>
            </a:pPr>
            <a:endParaRPr lang="es-MX" dirty="0">
              <a:latin typeface="Century Gothic" panose="020B0502020202020204" pitchFamily="34" charset="0"/>
            </a:endParaRPr>
          </a:p>
          <a:p>
            <a:pPr marL="742950" lvl="1" indent="-285750" algn="just">
              <a:buFont typeface="Courier New" panose="02070309020205020404" pitchFamily="49" charset="0"/>
              <a:buChar char="o"/>
            </a:pPr>
            <a:r>
              <a:rPr lang="es-MX" dirty="0">
                <a:latin typeface="Century Gothic" panose="020B0502020202020204" pitchFamily="34" charset="0"/>
              </a:rPr>
              <a:t>Se propuso integrar tema de la revisión de metodologías a los trabajos del Comité de Aseguramiento de la Calidad</a:t>
            </a:r>
          </a:p>
        </p:txBody>
      </p:sp>
    </p:spTree>
    <p:extLst>
      <p:ext uri="{BB962C8B-B14F-4D97-AF65-F5344CB8AC3E}">
        <p14:creationId xmlns:p14="http://schemas.microsoft.com/office/powerpoint/2010/main" val="289962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0755" y="1166843"/>
            <a:ext cx="10810429" cy="3877985"/>
          </a:xfrm>
          <a:prstGeom prst="rect">
            <a:avLst/>
          </a:prstGeom>
        </p:spPr>
        <p:txBody>
          <a:bodyPr wrap="square">
            <a:spAutoFit/>
          </a:bodyPr>
          <a:lstStyle/>
          <a:p>
            <a:r>
              <a:rPr lang="es-MX" sz="2400" dirty="0" smtClean="0"/>
              <a:t>Comité de Metodologías (Grupo de Trabajo), mandato:</a:t>
            </a:r>
            <a:endParaRPr lang="es-MX" sz="2400" dirty="0"/>
          </a:p>
          <a:p>
            <a:endParaRPr lang="es-MX" sz="2400" dirty="0"/>
          </a:p>
          <a:p>
            <a:pPr marL="457200" indent="-457200">
              <a:buFont typeface="+mj-lt"/>
              <a:buAutoNum type="arabicPeriod"/>
            </a:pPr>
            <a:r>
              <a:rPr lang="es-MX" sz="2000" dirty="0" smtClean="0"/>
              <a:t>El </a:t>
            </a:r>
            <a:r>
              <a:rPr lang="es-MX" sz="2000" dirty="0"/>
              <a:t>Grupo de Trabajo de Apoyo Metodológico se establece por acuerdo CAC-xxx/xx/</a:t>
            </a:r>
            <a:r>
              <a:rPr lang="es-MX" sz="2000" dirty="0" err="1"/>
              <a:t>xxxx</a:t>
            </a:r>
            <a:r>
              <a:rPr lang="es-MX" sz="2000" dirty="0"/>
              <a:t> del Comité de Aseguramiento de la Calidad. </a:t>
            </a:r>
          </a:p>
          <a:p>
            <a:pPr marL="457200" indent="-457200">
              <a:buFont typeface="+mj-lt"/>
              <a:buAutoNum type="arabicPeriod"/>
            </a:pPr>
            <a:r>
              <a:rPr lang="es-MX" sz="2000" dirty="0" smtClean="0"/>
              <a:t>El </a:t>
            </a:r>
            <a:r>
              <a:rPr lang="es-MX" sz="2000" dirty="0"/>
              <a:t>trabajo del Grupo de Trabajo de Apoyo Metodológico será conducido en el marco del Manual de Integración y Funcionamiento del Comité de Aseguramiento de la Calidad del INEGI.</a:t>
            </a:r>
          </a:p>
          <a:p>
            <a:pPr marL="457200" indent="-457200">
              <a:buFont typeface="+mj-lt"/>
              <a:buAutoNum type="arabicPeriod"/>
            </a:pPr>
            <a:r>
              <a:rPr lang="es-MX" sz="2000" dirty="0" smtClean="0"/>
              <a:t>Para </a:t>
            </a:r>
            <a:r>
              <a:rPr lang="es-MX" sz="2000" dirty="0"/>
              <a:t>el logro de sus objetivos, el Grupo de Trabajo de Apoyo Metodológico promoverá que las actividades metodológicas se realicen en el marco del Aseguramiento de la Calidad Institucional y del Modelo de Procesos Estadísticos y Geográficos (MPEG) del INEGI. </a:t>
            </a:r>
          </a:p>
          <a:p>
            <a:pPr marL="457200" indent="-457200">
              <a:buFont typeface="+mj-lt"/>
              <a:buAutoNum type="arabicPeriod"/>
            </a:pPr>
            <a:r>
              <a:rPr lang="es-MX" sz="2000" dirty="0" smtClean="0"/>
              <a:t>El </a:t>
            </a:r>
            <a:r>
              <a:rPr lang="es-MX" sz="2000" dirty="0"/>
              <a:t>Grupo de Trabajo de Apoyo Metodológico presentará un informe anual al Comité de Aseguramiento de la Calidad y a la Junta de Gobierno del INEGI. </a:t>
            </a:r>
          </a:p>
          <a:p>
            <a:pPr marL="342900" indent="-342900">
              <a:buFont typeface="+mj-lt"/>
              <a:buAutoNum type="arabicPeriod"/>
            </a:pPr>
            <a:endParaRPr lang="es-MX" dirty="0"/>
          </a:p>
        </p:txBody>
      </p:sp>
    </p:spTree>
    <p:extLst>
      <p:ext uri="{BB962C8B-B14F-4D97-AF65-F5344CB8AC3E}">
        <p14:creationId xmlns:p14="http://schemas.microsoft.com/office/powerpoint/2010/main" val="1724609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0755" y="1166843"/>
            <a:ext cx="10810429" cy="5047536"/>
          </a:xfrm>
          <a:prstGeom prst="rect">
            <a:avLst/>
          </a:prstGeom>
        </p:spPr>
        <p:txBody>
          <a:bodyPr wrap="square">
            <a:spAutoFit/>
          </a:bodyPr>
          <a:lstStyle/>
          <a:p>
            <a:r>
              <a:rPr lang="es-MX" sz="2400" dirty="0"/>
              <a:t>Objetivos Específicos: </a:t>
            </a:r>
          </a:p>
          <a:p>
            <a:r>
              <a:rPr lang="es-MX" sz="2000" dirty="0"/>
              <a:t>1.	Definir los insumos, criterios y mecanismos para revisar y dictaminar la metodología utilizada </a:t>
            </a:r>
            <a:r>
              <a:rPr lang="es-MX" sz="2000" dirty="0" smtClean="0"/>
              <a:t>	para </a:t>
            </a:r>
            <a:r>
              <a:rPr lang="es-MX" sz="2000" dirty="0"/>
              <a:t>generar la información oficial. </a:t>
            </a:r>
          </a:p>
          <a:p>
            <a:r>
              <a:rPr lang="es-MX" sz="2000" dirty="0"/>
              <a:t>2.	Definir los insumos y criterios para revisar las evaluaciones del impacto de introducir un </a:t>
            </a:r>
            <a:r>
              <a:rPr lang="es-MX" sz="2000" dirty="0" smtClean="0"/>
              <a:t>	cambio </a:t>
            </a:r>
            <a:r>
              <a:rPr lang="es-MX" sz="2000" dirty="0"/>
              <a:t>metodológico.  </a:t>
            </a:r>
          </a:p>
          <a:p>
            <a:r>
              <a:rPr lang="es-MX" sz="2000" dirty="0"/>
              <a:t>3.	A petición de la Junta de Gobierno y con base en lo anterior: </a:t>
            </a:r>
          </a:p>
          <a:p>
            <a:pPr lvl="1"/>
            <a:r>
              <a:rPr lang="es-MX" sz="2000" dirty="0"/>
              <a:t>a)	Realizar revisiones de las mencionadas metodologías y evaluaciones del impacto,</a:t>
            </a:r>
          </a:p>
          <a:p>
            <a:pPr lvl="1"/>
            <a:r>
              <a:rPr lang="es-MX" sz="2000" dirty="0"/>
              <a:t>b)	Acordar la frecuencia de dichas revisiones,</a:t>
            </a:r>
          </a:p>
          <a:p>
            <a:pPr lvl="1"/>
            <a:r>
              <a:rPr lang="es-MX" sz="2000" dirty="0"/>
              <a:t>c)	Acordar así mismo la frecuencia de las actualizaciones a las metodologías y su revisión. </a:t>
            </a:r>
          </a:p>
          <a:p>
            <a:r>
              <a:rPr lang="es-MX" sz="2000" dirty="0"/>
              <a:t>4.	Proponer la Política de Actualización e Innovación Metodológica del INEGI</a:t>
            </a:r>
          </a:p>
          <a:p>
            <a:r>
              <a:rPr lang="es-MX" sz="2000" dirty="0"/>
              <a:t>5.	Generar y proponer normatividad sobre aspectos metodológicos de carácter transversal. </a:t>
            </a:r>
          </a:p>
          <a:p>
            <a:r>
              <a:rPr lang="es-MX" sz="2000" dirty="0"/>
              <a:t>6.	 Revisar, analizar y opinar sobre el Programa Anual de Actualización e Innovación </a:t>
            </a:r>
            <a:r>
              <a:rPr lang="es-MX" sz="2000" dirty="0" smtClean="0"/>
              <a:t>	Metodológica </a:t>
            </a:r>
            <a:r>
              <a:rPr lang="es-MX" sz="2000" dirty="0"/>
              <a:t>Institucional.</a:t>
            </a:r>
          </a:p>
          <a:p>
            <a:r>
              <a:rPr lang="es-MX" sz="2000" dirty="0"/>
              <a:t>7.	Revisar y opinar sobre los informes y las evaluaciones que se deriven del mencionado </a:t>
            </a:r>
            <a:r>
              <a:rPr lang="es-MX" sz="2000" dirty="0" smtClean="0"/>
              <a:t>	Programa</a:t>
            </a:r>
            <a:r>
              <a:rPr lang="es-MX" sz="2000" dirty="0"/>
              <a:t>. </a:t>
            </a:r>
          </a:p>
          <a:p>
            <a:endParaRPr lang="es-MX" dirty="0"/>
          </a:p>
        </p:txBody>
      </p:sp>
    </p:spTree>
    <p:extLst>
      <p:ext uri="{BB962C8B-B14F-4D97-AF65-F5344CB8AC3E}">
        <p14:creationId xmlns:p14="http://schemas.microsoft.com/office/powerpoint/2010/main" val="3925843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0755" y="1166843"/>
            <a:ext cx="10810429" cy="5109091"/>
          </a:xfrm>
          <a:prstGeom prst="rect">
            <a:avLst/>
          </a:prstGeom>
        </p:spPr>
        <p:txBody>
          <a:bodyPr wrap="square">
            <a:spAutoFit/>
          </a:bodyPr>
          <a:lstStyle/>
          <a:p>
            <a:pPr marL="342900" lvl="0" indent="-342900" algn="just" fontAlgn="base">
              <a:buFont typeface="+mj-lt"/>
              <a:buAutoNum type="arabicPeriod" startAt="18"/>
              <a:tabLst>
                <a:tab pos="457200" algn="l"/>
              </a:tabLst>
            </a:pPr>
            <a:r>
              <a:rPr lang="es-MX" sz="2000" dirty="0">
                <a:ea typeface="Times New Roman" panose="02020603050405020304" pitchFamily="18" charset="0"/>
              </a:rPr>
              <a:t>El </a:t>
            </a:r>
            <a:r>
              <a:rPr lang="es-MX" sz="2000" dirty="0" smtClean="0">
                <a:ea typeface="Times New Roman" panose="02020603050405020304" pitchFamily="18" charset="0"/>
              </a:rPr>
              <a:t>Grupo de Trabajo deberá </a:t>
            </a:r>
            <a:r>
              <a:rPr lang="es-MX" sz="2000" dirty="0">
                <a:ea typeface="Times New Roman" panose="02020603050405020304" pitchFamily="18" charset="0"/>
              </a:rPr>
              <a:t>trabajar de manera colaborativa con las Unidades Administrativas correspondientes y elaborar su programa de trabajo. El Grupo de Trabajo de Apoyo Metodológico llevará a cabo los siguientes pasos iniciales:</a:t>
            </a:r>
            <a:r>
              <a:rPr lang="es-419" sz="2000" dirty="0">
                <a:ea typeface="Times New Roman" panose="02020603050405020304" pitchFamily="18" charset="0"/>
              </a:rPr>
              <a:t> </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MX" sz="2000" dirty="0">
                <a:ea typeface="Times New Roman" panose="02020603050405020304" pitchFamily="18" charset="0"/>
              </a:rPr>
              <a:t>Revisar la Ley del Sistema Nacional de Información Estadística y Geográfica, el Programa Estratégico del SNIEG 2016 – 2040, el Modelo del Proceso Estadístico y Geográfico, el Programa Anual de Aseguramiento de la Calidad Institucional, así como las políticas, lineamientos, normas y reglas promulgadas por la Junta de Gobierno.</a:t>
            </a:r>
            <a:r>
              <a:rPr lang="es-419" sz="2000" dirty="0">
                <a:ea typeface="Times New Roman" panose="02020603050405020304" pitchFamily="18" charset="0"/>
              </a:rPr>
              <a:t> </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MX" sz="2000" dirty="0">
                <a:ea typeface="Times New Roman" panose="02020603050405020304" pitchFamily="18" charset="0"/>
              </a:rPr>
              <a:t>Revisar los productos generados por los Grupos de Trabajo que analizan la definición de Información de Interés Nacional, así como de su proceso de </a:t>
            </a:r>
            <a:r>
              <a:rPr lang="es-MX" sz="2000" dirty="0" err="1">
                <a:ea typeface="Times New Roman" panose="02020603050405020304" pitchFamily="18" charset="0"/>
              </a:rPr>
              <a:t>dictaminación</a:t>
            </a:r>
            <a:r>
              <a:rPr lang="es-MX" sz="2000" dirty="0">
                <a:ea typeface="Times New Roman" panose="02020603050405020304" pitchFamily="18" charset="0"/>
              </a:rPr>
              <a:t>.</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419" sz="2000" dirty="0">
                <a:ea typeface="Times New Roman" panose="02020603050405020304" pitchFamily="18" charset="0"/>
              </a:rPr>
              <a:t>Revisar los productos generados por los Grupos de Trabajo en el Marco del Comité de Aseguramiento de la Calidad.</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MX" sz="2000" dirty="0">
                <a:ea typeface="Times New Roman" panose="02020603050405020304" pitchFamily="18" charset="0"/>
              </a:rPr>
              <a:t>Analizar los documentos metodológicos existentes.</a:t>
            </a:r>
            <a:r>
              <a:rPr lang="es-419" sz="2000" dirty="0">
                <a:ea typeface="Times New Roman" panose="02020603050405020304" pitchFamily="18" charset="0"/>
              </a:rPr>
              <a:t> </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MX" sz="2000" dirty="0">
                <a:ea typeface="Times New Roman" panose="02020603050405020304" pitchFamily="18" charset="0"/>
              </a:rPr>
              <a:t>Elaborar el Programa de Trabajo 2019.</a:t>
            </a:r>
            <a:r>
              <a:rPr lang="es-419" sz="2000" dirty="0">
                <a:ea typeface="Times New Roman" panose="02020603050405020304" pitchFamily="18" charset="0"/>
              </a:rPr>
              <a:t> </a:t>
            </a:r>
            <a:endParaRPr lang="en-US" sz="2400" dirty="0">
              <a:ea typeface="Times New Roman" panose="02020603050405020304" pitchFamily="18" charset="0"/>
            </a:endParaRPr>
          </a:p>
          <a:p>
            <a:pPr marL="1257300" lvl="2" indent="-342900" algn="just" fontAlgn="base">
              <a:buFont typeface="+mj-lt"/>
              <a:buAutoNum type="romanLcPeriod"/>
              <a:tabLst>
                <a:tab pos="914400" algn="l"/>
              </a:tabLst>
            </a:pPr>
            <a:r>
              <a:rPr lang="es-MX" sz="2000" dirty="0">
                <a:ea typeface="Times New Roman" panose="02020603050405020304" pitchFamily="18" charset="0"/>
              </a:rPr>
              <a:t>Elaborar la propuesta de la política de metodologías del INEGI para someterla a aprobación de la Junta de Gobierno del INEGI.</a:t>
            </a:r>
            <a:r>
              <a:rPr lang="es-419" sz="2000" dirty="0">
                <a:ea typeface="Times New Roman" panose="02020603050405020304" pitchFamily="18" charset="0"/>
              </a:rPr>
              <a:t> </a:t>
            </a:r>
            <a:endParaRPr lang="en-US" sz="2400" dirty="0">
              <a:ea typeface="Times New Roman" panose="02020603050405020304" pitchFamily="18" charset="0"/>
            </a:endParaRPr>
          </a:p>
          <a:p>
            <a:pPr lvl="2"/>
            <a:endParaRPr lang="es-MX" dirty="0"/>
          </a:p>
        </p:txBody>
      </p:sp>
    </p:spTree>
    <p:extLst>
      <p:ext uri="{BB962C8B-B14F-4D97-AF65-F5344CB8AC3E}">
        <p14:creationId xmlns:p14="http://schemas.microsoft.com/office/powerpoint/2010/main" val="333587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0755" y="1166843"/>
            <a:ext cx="10810429" cy="4801314"/>
          </a:xfrm>
          <a:prstGeom prst="rect">
            <a:avLst/>
          </a:prstGeom>
        </p:spPr>
        <p:txBody>
          <a:bodyPr wrap="square">
            <a:spAutoFit/>
          </a:bodyPr>
          <a:lstStyle/>
          <a:p>
            <a:r>
              <a:rPr lang="es-MX" sz="2400" dirty="0"/>
              <a:t>Francia: Consejo Nacional de Información Estadística</a:t>
            </a:r>
          </a:p>
          <a:p>
            <a:endParaRPr lang="es-MX" sz="2400" dirty="0"/>
          </a:p>
          <a:p>
            <a:r>
              <a:rPr lang="es-MX" sz="2000" dirty="0"/>
              <a:t>Comité de Sellos de la Estadística Pública: entrega un sello de interés nacional y de calidad estadística.</a:t>
            </a:r>
          </a:p>
          <a:p>
            <a:endParaRPr lang="es-MX" sz="2000" dirty="0"/>
          </a:p>
          <a:p>
            <a:r>
              <a:rPr lang="es-MX" sz="2000" dirty="0"/>
              <a:t>El trabajo del Comité se ocupa de todas las encuestas relacionadas con empresas, hogares o individuos, unidades agropecuarias o establecimientos públicos locales. Comprende diferentes comisiones competentes para examinar los proyectos de encuestas estadísticas.</a:t>
            </a:r>
          </a:p>
          <a:p>
            <a:endParaRPr lang="es-MX" sz="2000" dirty="0"/>
          </a:p>
          <a:p>
            <a:r>
              <a:rPr lang="es-MX" sz="2000" dirty="0"/>
              <a:t>Cada comisión, cuyos miembros están nombrados en los reglamentos oficiales, está compuesta por diferentes representantes, de acuerdo con los temas cubiertos: el Presidente del Comité y los Directores de INSEE a cargo del tema u otras autoridades estadísticas que implementan encuestas. Incluye expertos independientes. (En total alrededor de 10 personas).</a:t>
            </a:r>
          </a:p>
          <a:p>
            <a:endParaRPr lang="es-MX" sz="2000" dirty="0"/>
          </a:p>
          <a:p>
            <a:r>
              <a:rPr lang="es-MX" sz="2000" dirty="0"/>
              <a:t>Examinan alrededor de 60 programas cada año.</a:t>
            </a:r>
          </a:p>
          <a:p>
            <a:endParaRPr lang="es-MX" dirty="0"/>
          </a:p>
        </p:txBody>
      </p:sp>
    </p:spTree>
    <p:extLst>
      <p:ext uri="{BB962C8B-B14F-4D97-AF65-F5344CB8AC3E}">
        <p14:creationId xmlns:p14="http://schemas.microsoft.com/office/powerpoint/2010/main" val="154326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11736000" y="6390370"/>
            <a:ext cx="432000" cy="261610"/>
          </a:xfrm>
          <a:prstGeom prst="rect">
            <a:avLst/>
          </a:prstGeom>
          <a:noFill/>
        </p:spPr>
        <p:txBody>
          <a:bodyPr wrap="square" rtlCol="0">
            <a:spAutoFit/>
          </a:bodyPr>
          <a:lstStyle/>
          <a:p>
            <a:pPr algn="ctr"/>
            <a:fld id="{87BF10BC-AC56-4BD4-8142-239F9127D0DE}" type="slidenum">
              <a:rPr lang="es-MX" sz="1050" smtClean="0">
                <a:latin typeface="Century Gothic" panose="020B0502020202020204" pitchFamily="34" charset="0"/>
              </a:rPr>
              <a:t>2</a:t>
            </a:fld>
            <a:endParaRPr lang="es-MX" sz="1050" dirty="0">
              <a:latin typeface="Century Gothic" panose="020B0502020202020204" pitchFamily="34" charset="0"/>
            </a:endParaRPr>
          </a:p>
        </p:txBody>
      </p:sp>
      <p:sp>
        <p:nvSpPr>
          <p:cNvPr id="13" name="CuadroTexto 12">
            <a:extLst>
              <a:ext uri="{FF2B5EF4-FFF2-40B4-BE49-F238E27FC236}">
                <a16:creationId xmlns:a16="http://schemas.microsoft.com/office/drawing/2014/main" id="{174FC69E-3D79-4D91-B29B-05D253829031}"/>
              </a:ext>
            </a:extLst>
          </p:cNvPr>
          <p:cNvSpPr txBox="1"/>
          <p:nvPr/>
        </p:nvSpPr>
        <p:spPr>
          <a:xfrm>
            <a:off x="717847" y="1756968"/>
            <a:ext cx="10801884" cy="2708434"/>
          </a:xfrm>
          <a:prstGeom prst="rect">
            <a:avLst/>
          </a:prstGeom>
          <a:noFill/>
        </p:spPr>
        <p:txBody>
          <a:bodyPr wrap="square" rtlCol="0">
            <a:spAutoFit/>
          </a:bodyPr>
          <a:lstStyle/>
          <a:p>
            <a:pPr marL="342900" indent="-342900" algn="just">
              <a:buFont typeface="Wingdings" panose="05000000000000000000" pitchFamily="2" charset="2"/>
              <a:buChar char="v"/>
            </a:pPr>
            <a:r>
              <a:rPr lang="es-MX" sz="2000" dirty="0">
                <a:latin typeface="Century Gothic" panose="020B0502020202020204" pitchFamily="34" charset="0"/>
              </a:rPr>
              <a:t>Propuesta para hacer operativo el requerimiento establecido en el Art. 78 de la LSNIEG: Metodología Científicamente Sustentada (MCS).</a:t>
            </a:r>
          </a:p>
          <a:p>
            <a:pPr marL="342900" indent="-342900" algn="just">
              <a:buFont typeface="Wingdings" panose="05000000000000000000" pitchFamily="2" charset="2"/>
              <a:buChar char="v"/>
            </a:pPr>
            <a:endParaRPr lang="es-MX" sz="2000" dirty="0">
              <a:latin typeface="Century Gothic" panose="020B0502020202020204" pitchFamily="34" charset="0"/>
            </a:endParaRPr>
          </a:p>
          <a:p>
            <a:pPr marL="342900" indent="-342900" algn="just">
              <a:buFont typeface="Wingdings" panose="05000000000000000000" pitchFamily="2" charset="2"/>
              <a:buChar char="v"/>
            </a:pPr>
            <a:r>
              <a:rPr lang="es-MX" sz="2000" dirty="0">
                <a:latin typeface="Century Gothic" panose="020B0502020202020204" pitchFamily="34" charset="0"/>
              </a:rPr>
              <a:t>Elaborar los Términos de Referencia del Comité de Metodologías.</a:t>
            </a: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p:txBody>
      </p:sp>
      <p:sp>
        <p:nvSpPr>
          <p:cNvPr id="14" name="CuadroTexto 13">
            <a:extLst>
              <a:ext uri="{FF2B5EF4-FFF2-40B4-BE49-F238E27FC236}">
                <a16:creationId xmlns:a16="http://schemas.microsoft.com/office/drawing/2014/main" id="{46F67CB6-B417-48B7-A653-1B41BBCE4796}"/>
              </a:ext>
            </a:extLst>
          </p:cNvPr>
          <p:cNvSpPr txBox="1"/>
          <p:nvPr/>
        </p:nvSpPr>
        <p:spPr>
          <a:xfrm>
            <a:off x="360000" y="41149"/>
            <a:ext cx="1648262" cy="349702"/>
          </a:xfrm>
          <a:prstGeom prst="rect">
            <a:avLst/>
          </a:prstGeom>
          <a:noFill/>
        </p:spPr>
        <p:txBody>
          <a:bodyPr wrap="square" lIns="36000" tIns="36000" rIns="36000" bIns="36000" rtlCol="0">
            <a:spAutoFit/>
          </a:bodyPr>
          <a:lstStyle/>
          <a:p>
            <a:r>
              <a:rPr lang="es-MX" dirty="0">
                <a:solidFill>
                  <a:schemeClr val="bg1"/>
                </a:solidFill>
                <a:effectLst>
                  <a:outerShdw blurRad="50800" dist="38100" dir="2700000" algn="tl" rotWithShape="0">
                    <a:prstClr val="black">
                      <a:alpha val="40000"/>
                    </a:prstClr>
                  </a:outerShdw>
                </a:effectLst>
                <a:latin typeface="Century Gothic" panose="020B0502020202020204" pitchFamily="34" charset="0"/>
              </a:rPr>
              <a:t>Análisis de IIN</a:t>
            </a:r>
          </a:p>
        </p:txBody>
      </p:sp>
    </p:spTree>
    <p:extLst>
      <p:ext uri="{BB962C8B-B14F-4D97-AF65-F5344CB8AC3E}">
        <p14:creationId xmlns:p14="http://schemas.microsoft.com/office/powerpoint/2010/main" val="330944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663" y="1403166"/>
            <a:ext cx="10801884" cy="4524315"/>
          </a:xfrm>
          <a:prstGeom prst="rect">
            <a:avLst/>
          </a:prstGeom>
        </p:spPr>
        <p:txBody>
          <a:bodyPr wrap="square">
            <a:spAutoFit/>
          </a:bodyPr>
          <a:lstStyle/>
          <a:p>
            <a:r>
              <a:rPr lang="es-MX" dirty="0"/>
              <a:t>La calidad de la encuesta se evalúa desde puntos de vista muy amplios. Pero el trabajo del Comité de Sellos no consiste solo en elaborar una lista de criterios y atribuir una marca a cada uno de ellos. En realidad, el examen de las encuestas se basa en un análisis en profundidad de seis criterios principales, cada uno de ellos vinculado a uno o más elementos del Código Europeo de Buenas Prácticas.</a:t>
            </a:r>
          </a:p>
          <a:p>
            <a:endParaRPr lang="es-MX" dirty="0"/>
          </a:p>
          <a:p>
            <a:pPr marL="800100" lvl="1" indent="-342900">
              <a:buFont typeface="+mj-lt"/>
              <a:buAutoNum type="arabicPeriod"/>
            </a:pPr>
            <a:r>
              <a:rPr lang="es-MX" dirty="0"/>
              <a:t>Contexto general: restricciones europeas, obligaciones legales.</a:t>
            </a:r>
          </a:p>
          <a:p>
            <a:pPr marL="800100" lvl="1" indent="-342900">
              <a:buFont typeface="+mj-lt"/>
              <a:buAutoNum type="arabicPeriod"/>
            </a:pPr>
            <a:r>
              <a:rPr lang="es-MX" dirty="0"/>
              <a:t>Metodología estadística</a:t>
            </a:r>
          </a:p>
          <a:p>
            <a:pPr marL="800100" lvl="1" indent="-342900">
              <a:buFont typeface="+mj-lt"/>
              <a:buAutoNum type="arabicPeriod"/>
            </a:pPr>
            <a:r>
              <a:rPr lang="es-MX" dirty="0"/>
              <a:t>Proceso de recolección de datos</a:t>
            </a:r>
          </a:p>
          <a:p>
            <a:pPr marL="800100" lvl="1" indent="-342900">
              <a:buFont typeface="+mj-lt"/>
              <a:buAutoNum type="arabicPeriod"/>
            </a:pPr>
            <a:r>
              <a:rPr lang="es-MX" dirty="0"/>
              <a:t>Revisión del cuestionario</a:t>
            </a:r>
          </a:p>
          <a:p>
            <a:pPr marL="800100" lvl="1" indent="-342900">
              <a:buFont typeface="+mj-lt"/>
              <a:buAutoNum type="arabicPeriod"/>
            </a:pPr>
            <a:r>
              <a:rPr lang="es-MX" dirty="0"/>
              <a:t>Informe de la prueba (considerado como parte de la evaluación del cuestionario)</a:t>
            </a:r>
          </a:p>
          <a:p>
            <a:pPr marL="800100" lvl="1" indent="-342900">
              <a:buFont typeface="+mj-lt"/>
              <a:buAutoNum type="arabicPeriod"/>
            </a:pPr>
            <a:r>
              <a:rPr lang="es-MX" dirty="0"/>
              <a:t>Costos y carga para los encuestados, longitud de los cuestionarios y duración de la encuesta</a:t>
            </a:r>
          </a:p>
          <a:p>
            <a:endParaRPr lang="es-MX" dirty="0"/>
          </a:p>
          <a:p>
            <a:endParaRPr lang="es-MX" b="1" dirty="0"/>
          </a:p>
          <a:p>
            <a:r>
              <a:rPr lang="es-MX" b="1" dirty="0"/>
              <a:t>Metodología estadística, con enfoque en dos dominios principales</a:t>
            </a:r>
            <a:r>
              <a:rPr lang="es-MX" dirty="0"/>
              <a:t>: </a:t>
            </a:r>
          </a:p>
          <a:p>
            <a:pPr marL="342900" indent="-342900">
              <a:buAutoNum type="alphaLcParenR"/>
            </a:pPr>
            <a:r>
              <a:rPr lang="es-MX" dirty="0"/>
              <a:t>Muestreo, campo, base de datos, unidades estadísticas, variables de interés, marco </a:t>
            </a:r>
            <a:r>
              <a:rPr lang="es-MX" dirty="0" err="1"/>
              <a:t>muestral</a:t>
            </a:r>
            <a:r>
              <a:rPr lang="es-MX" dirty="0"/>
              <a:t>.</a:t>
            </a:r>
          </a:p>
          <a:p>
            <a:pPr marL="342900" indent="-342900">
              <a:buAutoNum type="alphaLcParenR"/>
            </a:pPr>
            <a:r>
              <a:rPr lang="es-MX" dirty="0"/>
              <a:t>Corrección de no respuesta, calibración, imputación y otros métodos posteriores de recolección de datos.</a:t>
            </a:r>
          </a:p>
        </p:txBody>
      </p:sp>
    </p:spTree>
    <p:extLst>
      <p:ext uri="{BB962C8B-B14F-4D97-AF65-F5344CB8AC3E}">
        <p14:creationId xmlns:p14="http://schemas.microsoft.com/office/powerpoint/2010/main" val="4113327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92209" y="1166843"/>
            <a:ext cx="10801884" cy="5724644"/>
          </a:xfrm>
          <a:prstGeom prst="rect">
            <a:avLst/>
          </a:prstGeom>
        </p:spPr>
        <p:txBody>
          <a:bodyPr wrap="square">
            <a:spAutoFit/>
          </a:bodyPr>
          <a:lstStyle/>
          <a:p>
            <a:r>
              <a:rPr lang="es-MX" sz="2400" dirty="0"/>
              <a:t>Reino Unido</a:t>
            </a:r>
          </a:p>
          <a:p>
            <a:endParaRPr lang="es-MX" dirty="0"/>
          </a:p>
          <a:p>
            <a:r>
              <a:rPr lang="es-MX" dirty="0"/>
              <a:t>En 2013, ONS implementó el uso de la herramienta de calidad, métodos y armonización, (QMHT).</a:t>
            </a:r>
          </a:p>
          <a:p>
            <a:endParaRPr lang="es-MX" dirty="0"/>
          </a:p>
          <a:p>
            <a:r>
              <a:rPr lang="es-MX" i="1" dirty="0"/>
              <a:t>Un nuevo enfoque que se conoce como la ‘Revisión Regular de la Calidad (RQR).</a:t>
            </a:r>
          </a:p>
          <a:p>
            <a:endParaRPr lang="es-MX" dirty="0"/>
          </a:p>
          <a:p>
            <a:r>
              <a:rPr lang="es-MX" dirty="0"/>
              <a:t>Proceso:</a:t>
            </a:r>
          </a:p>
          <a:p>
            <a:pPr lvl="1"/>
            <a:r>
              <a:rPr lang="es-MX" dirty="0"/>
              <a:t>Un RQR consiste en una reunión, que dura entre 1.5 y 2 horas, entre el productor de un producto estadístico, el Director de la División, un metodólogo principal y un representante del Centro de Calidad.</a:t>
            </a:r>
          </a:p>
          <a:p>
            <a:pPr lvl="1"/>
            <a:endParaRPr lang="es-MX" dirty="0"/>
          </a:p>
          <a:p>
            <a:pPr lvl="1"/>
            <a:r>
              <a:rPr lang="es-MX" dirty="0"/>
              <a:t>La reunión se basa en la documentación existente y el intercambio de conocimientos.</a:t>
            </a:r>
          </a:p>
          <a:p>
            <a:pPr lvl="1"/>
            <a:endParaRPr lang="es-MX" dirty="0"/>
          </a:p>
          <a:p>
            <a:pPr lvl="1"/>
            <a:r>
              <a:rPr lang="es-MX" dirty="0"/>
              <a:t>Por otro lado, la ONS tiene una iniciativa de calidad diseñada para garantizar que se implementen procedimientos efectivos de control de calidad. Esto se denomina tutorial de "control de calidad (QA)" o "Director de División (DD)". El Centro de calidad incorporó el tutorial de DD en el RQR. </a:t>
            </a:r>
          </a:p>
          <a:p>
            <a:pPr lvl="1"/>
            <a:endParaRPr lang="es-MX" dirty="0"/>
          </a:p>
          <a:p>
            <a:pPr lvl="1"/>
            <a:r>
              <a:rPr lang="es-MX" dirty="0"/>
              <a:t>Esto significa que hay dos componentes en el RQR: la revisión de los métodos realizada por el metodólogo superior y el tutorial de control de calidad DD.</a:t>
            </a:r>
          </a:p>
          <a:p>
            <a:endParaRPr lang="es-MX" dirty="0"/>
          </a:p>
          <a:p>
            <a:endParaRPr lang="es-MX" dirty="0"/>
          </a:p>
        </p:txBody>
      </p:sp>
    </p:spTree>
    <p:extLst>
      <p:ext uri="{BB962C8B-B14F-4D97-AF65-F5344CB8AC3E}">
        <p14:creationId xmlns:p14="http://schemas.microsoft.com/office/powerpoint/2010/main" val="3525276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p:nvPr/>
        </p:nvPicPr>
        <p:blipFill>
          <a:blip r:embed="rId2" cstate="print"/>
          <a:srcRect/>
          <a:stretch>
            <a:fillRect/>
          </a:stretch>
        </p:blipFill>
        <p:spPr bwMode="auto">
          <a:xfrm>
            <a:off x="2512567" y="717848"/>
            <a:ext cx="6682708" cy="5631678"/>
          </a:xfrm>
          <a:prstGeom prst="rect">
            <a:avLst/>
          </a:prstGeom>
          <a:noFill/>
        </p:spPr>
      </p:pic>
    </p:spTree>
    <p:extLst>
      <p:ext uri="{BB962C8B-B14F-4D97-AF65-F5344CB8AC3E}">
        <p14:creationId xmlns:p14="http://schemas.microsoft.com/office/powerpoint/2010/main" val="2527222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663" y="751344"/>
            <a:ext cx="10827521" cy="5355312"/>
          </a:xfrm>
          <a:prstGeom prst="rect">
            <a:avLst/>
          </a:prstGeom>
        </p:spPr>
        <p:txBody>
          <a:bodyPr wrap="square">
            <a:spAutoFit/>
          </a:bodyPr>
          <a:lstStyle/>
          <a:p>
            <a:pPr algn="just"/>
            <a:r>
              <a:rPr lang="es-MX" dirty="0"/>
              <a:t>Una de las características principales del RQR es que proporcionará recomendaciones a la medida para un producto estadístico que aborde la preocupación sobre su calidad, y un </a:t>
            </a:r>
            <a:r>
              <a:rPr lang="es-MX" i="1" dirty="0"/>
              <a:t>ciclo de revisión de 3 años </a:t>
            </a:r>
            <a:r>
              <a:rPr lang="es-MX" dirty="0"/>
              <a:t>proporciona tiempo entre las revisiones para que se implementen las recomendaciones.</a:t>
            </a:r>
          </a:p>
          <a:p>
            <a:pPr algn="just"/>
            <a:endParaRPr lang="es-MX" dirty="0"/>
          </a:p>
          <a:p>
            <a:pPr algn="just"/>
            <a:r>
              <a:rPr lang="es-MX" dirty="0"/>
              <a:t>El Centro de Calidad monitorea las recomendaciones  de acuerdo a la RQR. </a:t>
            </a:r>
          </a:p>
          <a:p>
            <a:pPr algn="just"/>
            <a:endParaRPr lang="es-MX" dirty="0"/>
          </a:p>
          <a:p>
            <a:pPr algn="just"/>
            <a:r>
              <a:rPr lang="es-MX" dirty="0"/>
              <a:t>Las recomendaciones en sí mismas son propiedad del área estadística relevante. Sin embargo, el Centro verificará el progreso periódicamente . </a:t>
            </a:r>
          </a:p>
          <a:p>
            <a:pPr algn="just"/>
            <a:endParaRPr lang="es-MX" dirty="0"/>
          </a:p>
          <a:p>
            <a:pPr algn="just"/>
            <a:r>
              <a:rPr lang="es-MX" dirty="0"/>
              <a:t>El Centro garantiza que las recomendaciones se prioricen de manera adecuada y que la descripción de las recomendaciones como baja, media o alta prioridad se aplique de manera coherente.</a:t>
            </a:r>
          </a:p>
          <a:p>
            <a:pPr algn="just"/>
            <a:endParaRPr lang="es-MX" dirty="0"/>
          </a:p>
          <a:p>
            <a:pPr algn="just"/>
            <a:r>
              <a:rPr lang="es-MX" dirty="0"/>
              <a:t>Las recomendaciones son sobre el trabajo metodológico, que varía desde la revisión de la muestra, el cuestionario, la validación, etc., para que el equipo estadístico actualice la información metodológica y de calidad (QMI).</a:t>
            </a:r>
          </a:p>
          <a:p>
            <a:pPr algn="just"/>
            <a:endParaRPr lang="es-MX" dirty="0"/>
          </a:p>
          <a:p>
            <a:pPr algn="just"/>
            <a:r>
              <a:rPr lang="es-MX" dirty="0"/>
              <a:t>Las recomendaciones van desde prioridad alta, por ejemplo, para revisar discontinuidades u objetivos, hasta una prioridad baja, por ejemplo, para investigar si el procesamiento de Excel puede ser automatizado. Todas las recomendaciones mejorarán la calidad de la estadística.</a:t>
            </a:r>
          </a:p>
          <a:p>
            <a:pPr algn="just"/>
            <a:endParaRPr lang="es-MX" dirty="0"/>
          </a:p>
        </p:txBody>
      </p:sp>
    </p:spTree>
    <p:extLst>
      <p:ext uri="{BB962C8B-B14F-4D97-AF65-F5344CB8AC3E}">
        <p14:creationId xmlns:p14="http://schemas.microsoft.com/office/powerpoint/2010/main" val="3303157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54569" y="1427889"/>
            <a:ext cx="10292433" cy="3354765"/>
          </a:xfrm>
          <a:prstGeom prst="rect">
            <a:avLst/>
          </a:prstGeom>
          <a:noFill/>
        </p:spPr>
        <p:txBody>
          <a:bodyPr wrap="none" rtlCol="0">
            <a:spAutoFit/>
          </a:bodyPr>
          <a:lstStyle/>
          <a:p>
            <a:r>
              <a:rPr lang="es-MX" sz="2000" b="1" dirty="0"/>
              <a:t>Preguntas: </a:t>
            </a:r>
          </a:p>
          <a:p>
            <a:endParaRPr lang="es-MX" sz="2000" dirty="0"/>
          </a:p>
          <a:p>
            <a:r>
              <a:rPr lang="es-MX" sz="2000" dirty="0"/>
              <a:t>¿Son suficientes y adecuados los criterios para evaluar la solidez metodológica de los programas</a:t>
            </a:r>
            <a:r>
              <a:rPr lang="es-MX" sz="2000" dirty="0" smtClean="0"/>
              <a:t>?</a:t>
            </a:r>
          </a:p>
          <a:p>
            <a:endParaRPr lang="es-MX" sz="2000" dirty="0"/>
          </a:p>
          <a:p>
            <a:r>
              <a:rPr lang="es-MX" sz="2000" dirty="0" smtClean="0"/>
              <a:t>¿Se considera viable el Grupo de Trabajo del CAC?</a:t>
            </a:r>
            <a:endParaRPr lang="es-MX" sz="2000" dirty="0"/>
          </a:p>
          <a:p>
            <a:endParaRPr lang="es-MX" sz="2000" dirty="0"/>
          </a:p>
          <a:p>
            <a:r>
              <a:rPr lang="es-MX" sz="2000" dirty="0"/>
              <a:t>¿Cuál es le mecanismo más adecuado para revisar las metodologías?</a:t>
            </a:r>
          </a:p>
          <a:p>
            <a:endParaRPr lang="es-MX" dirty="0"/>
          </a:p>
          <a:p>
            <a:endParaRPr lang="es-MX" dirty="0"/>
          </a:p>
          <a:p>
            <a:endParaRPr lang="es-MX" dirty="0"/>
          </a:p>
          <a:p>
            <a:endParaRPr lang="es-MX" dirty="0"/>
          </a:p>
        </p:txBody>
      </p:sp>
    </p:spTree>
    <p:extLst>
      <p:ext uri="{BB962C8B-B14F-4D97-AF65-F5344CB8AC3E}">
        <p14:creationId xmlns:p14="http://schemas.microsoft.com/office/powerpoint/2010/main" val="308279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00755" y="1235675"/>
            <a:ext cx="10801884" cy="4278094"/>
          </a:xfrm>
          <a:prstGeom prst="rect">
            <a:avLst/>
          </a:prstGeom>
          <a:noFill/>
        </p:spPr>
        <p:txBody>
          <a:bodyPr wrap="square" rtlCol="0">
            <a:spAutoFit/>
          </a:bodyPr>
          <a:lstStyle/>
          <a:p>
            <a:pPr algn="just"/>
            <a:r>
              <a:rPr lang="es-MX" sz="2000" dirty="0">
                <a:latin typeface="Century Gothic" panose="020B0502020202020204" pitchFamily="34" charset="0"/>
              </a:rPr>
              <a:t>El concepto metodología científicamente sustentada, está referido en:</a:t>
            </a:r>
          </a:p>
          <a:p>
            <a:pPr algn="just"/>
            <a:endParaRPr lang="es-MX" sz="2000" dirty="0">
              <a:latin typeface="Century Gothic" panose="020B0502020202020204" pitchFamily="34" charset="0"/>
            </a:endParaRPr>
          </a:p>
          <a:p>
            <a:pPr marL="342900" indent="-342900" algn="just">
              <a:buFont typeface="Wingdings" panose="05000000000000000000" pitchFamily="2" charset="2"/>
              <a:buChar char="v"/>
            </a:pPr>
            <a:r>
              <a:rPr lang="es-MX" sz="2000" dirty="0">
                <a:latin typeface="Century Gothic" panose="020B0502020202020204" pitchFamily="34" charset="0"/>
              </a:rPr>
              <a:t>El Artículo 78 fracción IV de la LSNIEG</a:t>
            </a:r>
          </a:p>
          <a:p>
            <a:pPr marL="342900" indent="-342900" algn="just">
              <a:buFont typeface="Wingdings" panose="05000000000000000000" pitchFamily="2" charset="2"/>
              <a:buChar char="v"/>
            </a:pPr>
            <a:endParaRPr lang="es-MX" sz="2000" dirty="0">
              <a:latin typeface="Century Gothic" panose="020B0502020202020204" pitchFamily="34" charset="0"/>
            </a:endParaRPr>
          </a:p>
          <a:p>
            <a:pPr marL="342900" indent="-342900" algn="just">
              <a:buFont typeface="Wingdings" panose="05000000000000000000" pitchFamily="2" charset="2"/>
              <a:buChar char="v"/>
            </a:pPr>
            <a:r>
              <a:rPr lang="es-MX" sz="2000" dirty="0">
                <a:latin typeface="Century Gothic" panose="020B0502020202020204" pitchFamily="34" charset="0"/>
              </a:rPr>
              <a:t>Las Reglas para la determinación de la Información de Interés Nacional  (IIN)</a:t>
            </a:r>
          </a:p>
          <a:p>
            <a:pPr marL="342900" indent="-342900" algn="just">
              <a:buFont typeface="Wingdings" panose="05000000000000000000" pitchFamily="2" charset="2"/>
              <a:buChar char="v"/>
            </a:pPr>
            <a:endParaRPr lang="es-MX" sz="2000" dirty="0">
              <a:latin typeface="Century Gothic" panose="020B0502020202020204" pitchFamily="34" charset="0"/>
            </a:endParaRPr>
          </a:p>
          <a:p>
            <a:pPr marL="342900" indent="-342900" algn="just">
              <a:buFont typeface="Wingdings" panose="05000000000000000000" pitchFamily="2" charset="2"/>
              <a:buChar char="v"/>
            </a:pPr>
            <a:r>
              <a:rPr lang="es-MX" sz="2000" dirty="0">
                <a:latin typeface="Century Gothic" panose="020B0502020202020204" pitchFamily="34" charset="0"/>
              </a:rPr>
              <a:t>Los Principios y Buenas Prácticas para las Actividades Estadísticas y Geográficas  del Sistema Nacional de Información Estadística y Geográfica</a:t>
            </a:r>
          </a:p>
          <a:p>
            <a:pPr marL="342900" indent="-342900" algn="just">
              <a:buFont typeface="Wingdings" panose="05000000000000000000" pitchFamily="2" charset="2"/>
              <a:buChar char="v"/>
            </a:pPr>
            <a:endParaRPr lang="es-MX" sz="2000" dirty="0">
              <a:latin typeface="Century Gothic" panose="020B0502020202020204" pitchFamily="34" charset="0"/>
            </a:endParaRPr>
          </a:p>
          <a:p>
            <a:pPr marL="342900" indent="-342900" algn="just">
              <a:buFont typeface="Wingdings" panose="05000000000000000000" pitchFamily="2" charset="2"/>
              <a:buChar char="v"/>
            </a:pPr>
            <a:r>
              <a:rPr lang="es-MX" sz="2000" dirty="0">
                <a:latin typeface="Century Gothic" panose="020B0502020202020204" pitchFamily="34" charset="0"/>
              </a:rPr>
              <a:t>Los Principios Fundamentales de las Estadísticas Oficiales </a:t>
            </a:r>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359749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00755" y="1235675"/>
            <a:ext cx="10801884" cy="5970865"/>
          </a:xfrm>
          <a:prstGeom prst="rect">
            <a:avLst/>
          </a:prstGeom>
          <a:noFill/>
        </p:spPr>
        <p:txBody>
          <a:bodyPr wrap="square" rtlCol="0">
            <a:spAutoFit/>
          </a:bodyPr>
          <a:lstStyle/>
          <a:p>
            <a:pPr algn="just"/>
            <a:r>
              <a:rPr lang="es-MX" sz="2400" b="1" dirty="0">
                <a:latin typeface="Century Gothic" panose="020B0502020202020204" pitchFamily="34" charset="0"/>
              </a:rPr>
              <a:t>Metodología Científicamente Sustentada</a:t>
            </a:r>
          </a:p>
          <a:p>
            <a:pPr algn="just"/>
            <a:endParaRPr lang="es-MX" sz="2000" dirty="0">
              <a:latin typeface="Century Gothic" panose="020B0502020202020204" pitchFamily="34" charset="0"/>
            </a:endParaRPr>
          </a:p>
          <a:p>
            <a:pPr algn="just"/>
            <a:endParaRPr lang="es-MX" sz="2000" dirty="0">
              <a:latin typeface="Century Gothic" panose="020B0502020202020204" pitchFamily="34" charset="0"/>
            </a:endParaRPr>
          </a:p>
          <a:p>
            <a:pPr algn="just"/>
            <a:r>
              <a:rPr lang="es-MX" sz="2000" dirty="0">
                <a:latin typeface="Century Gothic" panose="020B0502020202020204" pitchFamily="34" charset="0"/>
              </a:rPr>
              <a:t>El grupo de trabajo acordó que el concepto “método científico” (al que se asocia el concepto “metodología científicamente sustentada”) es inadecuado para calificar una metodología, ya que éstas pueden incluir una combinación de ciencia y procedimientos de trabajo propios.</a:t>
            </a:r>
          </a:p>
          <a:p>
            <a:pPr algn="just"/>
            <a:endParaRPr lang="es-MX" sz="2000" dirty="0">
              <a:latin typeface="Century Gothic" panose="020B0502020202020204" pitchFamily="34" charset="0"/>
            </a:endParaRPr>
          </a:p>
          <a:p>
            <a:pPr algn="just"/>
            <a:r>
              <a:rPr lang="es-MX" sz="2000" dirty="0">
                <a:latin typeface="Century Gothic" panose="020B0502020202020204" pitchFamily="34" charset="0"/>
              </a:rPr>
              <a:t>No necesariamente las metodologías empleadas para la producción de información están basadas en el método científico, incluyendo las recomendaciones internacionales, pues éstas generalmente se basan en la experiencia y mejores prácticas de diferentes oficinas nacionales e internacionales de la geografía y la estadística oficial.</a:t>
            </a:r>
          </a:p>
          <a:p>
            <a:pPr algn="just"/>
            <a:endParaRPr lang="es-MX" sz="2000" dirty="0">
              <a:latin typeface="Century Gothic" panose="020B0502020202020204" pitchFamily="34" charset="0"/>
            </a:endParaRPr>
          </a:p>
          <a:p>
            <a:pPr algn="just"/>
            <a:r>
              <a:rPr lang="es-MX" sz="2000" dirty="0">
                <a:latin typeface="Century Gothic" panose="020B0502020202020204" pitchFamily="34" charset="0"/>
              </a:rPr>
              <a:t>El Grupo de trabajo definió una lista de condiciones que debe cumplir un proyecto estadístico o geográfico para determinar si tiene una MCS</a:t>
            </a: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3209393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00755" y="1235675"/>
            <a:ext cx="10801884" cy="3970318"/>
          </a:xfrm>
          <a:prstGeom prst="rect">
            <a:avLst/>
          </a:prstGeom>
          <a:noFill/>
        </p:spPr>
        <p:txBody>
          <a:bodyPr wrap="square" rtlCol="0">
            <a:spAutoFit/>
          </a:bodyPr>
          <a:lstStyle/>
          <a:p>
            <a:pPr marL="342900" indent="-342900" algn="just">
              <a:buFont typeface="+mj-lt"/>
              <a:buAutoNum type="arabicPeriod"/>
            </a:pPr>
            <a:r>
              <a:rPr lang="es-MX" dirty="0">
                <a:latin typeface="Century Gothic" panose="020B0502020202020204" pitchFamily="34" charset="0"/>
              </a:rPr>
              <a:t>Seguir recomendaciones, estándares o mejores prácticas internacionales.</a:t>
            </a:r>
          </a:p>
          <a:p>
            <a:pPr marL="342900" indent="-342900" algn="just">
              <a:buFont typeface="+mj-lt"/>
              <a:buAutoNum type="arabicPeriod"/>
            </a:pPr>
            <a:endParaRPr lang="es-MX" dirty="0">
              <a:latin typeface="Century Gothic" panose="020B0502020202020204" pitchFamily="34" charset="0"/>
            </a:endParaRPr>
          </a:p>
          <a:p>
            <a:pPr marL="342900" indent="-342900" algn="just">
              <a:buFont typeface="+mj-lt"/>
              <a:buAutoNum type="arabicPeriod"/>
            </a:pPr>
            <a:r>
              <a:rPr lang="es-MX" dirty="0">
                <a:latin typeface="Century Gothic" panose="020B0502020202020204" pitchFamily="34" charset="0"/>
              </a:rPr>
              <a:t>Aplicar criterios y procedimientos de revisión y validación de la información consistentes a lo largo del tiempo.</a:t>
            </a:r>
          </a:p>
          <a:p>
            <a:pPr marL="342900" indent="-342900" algn="just">
              <a:buFont typeface="+mj-lt"/>
              <a:buAutoNum type="arabicPeriod"/>
            </a:pPr>
            <a:endParaRPr lang="es-MX" dirty="0">
              <a:latin typeface="Century Gothic" panose="020B0502020202020204" pitchFamily="34" charset="0"/>
            </a:endParaRPr>
          </a:p>
          <a:p>
            <a:pPr marL="342900" indent="-342900" algn="just">
              <a:buFont typeface="+mj-lt"/>
              <a:buAutoNum type="arabicPeriod"/>
            </a:pPr>
            <a:r>
              <a:rPr lang="es-MX" dirty="0">
                <a:latin typeface="Century Gothic" panose="020B0502020202020204" pitchFamily="34" charset="0"/>
              </a:rPr>
              <a:t>Utilizar clasificaciones y catálogos homologados con los normados en el SNIEG.</a:t>
            </a:r>
          </a:p>
          <a:p>
            <a:pPr marL="342900" indent="-342900" algn="just">
              <a:buFont typeface="+mj-lt"/>
              <a:buAutoNum type="arabicPeriod"/>
            </a:pPr>
            <a:endParaRPr lang="es-MX" dirty="0">
              <a:latin typeface="Century Gothic" panose="020B0502020202020204" pitchFamily="34" charset="0"/>
            </a:endParaRPr>
          </a:p>
          <a:p>
            <a:pPr marL="342900" indent="-342900" algn="just">
              <a:buFont typeface="+mj-lt"/>
              <a:buAutoNum type="arabicPeriod"/>
            </a:pPr>
            <a:r>
              <a:rPr lang="es-MX" dirty="0">
                <a:latin typeface="Century Gothic" panose="020B0502020202020204" pitchFamily="34" charset="0"/>
              </a:rPr>
              <a:t>La metodología utilizada debe obedecer únicamente a propósitos estadísticos y geográficos.</a:t>
            </a:r>
          </a:p>
          <a:p>
            <a:pPr algn="just"/>
            <a:endParaRPr lang="es-MX" dirty="0">
              <a:latin typeface="Century Gothic" panose="020B0502020202020204" pitchFamily="34" charset="0"/>
            </a:endParaRPr>
          </a:p>
          <a:p>
            <a:pPr marL="342900" indent="-342900" algn="just">
              <a:buFont typeface="+mj-lt"/>
              <a:buAutoNum type="arabicPeriod" startAt="5"/>
            </a:pPr>
            <a:r>
              <a:rPr lang="es-MX" dirty="0">
                <a:latin typeface="Century Gothic" panose="020B0502020202020204" pitchFamily="34" charset="0"/>
              </a:rPr>
              <a:t>Documentación del proyecto alineada al MPEG.</a:t>
            </a:r>
          </a:p>
          <a:p>
            <a:pPr marL="342900" indent="-342900" algn="just">
              <a:buFont typeface="+mj-lt"/>
              <a:buAutoNum type="arabicPeriod" startAt="5"/>
            </a:pPr>
            <a:endParaRPr lang="es-MX" dirty="0">
              <a:latin typeface="Century Gothic" panose="020B0502020202020204" pitchFamily="34" charset="0"/>
            </a:endParaRPr>
          </a:p>
          <a:p>
            <a:pPr marL="342900" indent="-342900" algn="just">
              <a:buFont typeface="+mj-lt"/>
              <a:buAutoNum type="arabicPeriod" startAt="5"/>
            </a:pPr>
            <a:r>
              <a:rPr lang="es-MX" dirty="0">
                <a:latin typeface="Century Gothic" panose="020B0502020202020204" pitchFamily="34" charset="0"/>
              </a:rPr>
              <a:t>Que bajo condiciones similares, el proyecto estadístico o geográfico sea susceptible de replicarse.</a:t>
            </a:r>
          </a:p>
        </p:txBody>
      </p:sp>
    </p:spTree>
    <p:extLst>
      <p:ext uri="{BB962C8B-B14F-4D97-AF65-F5344CB8AC3E}">
        <p14:creationId xmlns:p14="http://schemas.microsoft.com/office/powerpoint/2010/main" val="180141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00755" y="1235675"/>
            <a:ext cx="10801884" cy="2862322"/>
          </a:xfrm>
          <a:prstGeom prst="rect">
            <a:avLst/>
          </a:prstGeom>
          <a:noFill/>
        </p:spPr>
        <p:txBody>
          <a:bodyPr wrap="square" rtlCol="0">
            <a:spAutoFit/>
          </a:bodyPr>
          <a:lstStyle/>
          <a:p>
            <a:pPr marL="342900" indent="-342900" algn="just">
              <a:buFont typeface="+mj-lt"/>
              <a:buAutoNum type="arabicPeriod" startAt="7"/>
            </a:pPr>
            <a:r>
              <a:rPr lang="es-MX" dirty="0">
                <a:latin typeface="Century Gothic" panose="020B0502020202020204" pitchFamily="34" charset="0"/>
              </a:rPr>
              <a:t>Garantizar que la información estadística o geográfica sea comparable en el tiempo y/o en el espacio, para facilitar su seguimiento.</a:t>
            </a:r>
          </a:p>
          <a:p>
            <a:pPr marL="342900" indent="-342900" algn="just">
              <a:buFont typeface="+mj-lt"/>
              <a:buAutoNum type="arabicPeriod" startAt="7"/>
            </a:pPr>
            <a:endParaRPr lang="es-MX" dirty="0">
              <a:latin typeface="Century Gothic" panose="020B0502020202020204" pitchFamily="34" charset="0"/>
            </a:endParaRPr>
          </a:p>
          <a:p>
            <a:pPr marL="342900" indent="-342900" algn="just">
              <a:buFont typeface="+mj-lt"/>
              <a:buAutoNum type="arabicPeriod" startAt="7"/>
            </a:pPr>
            <a:r>
              <a:rPr lang="es-MX" dirty="0">
                <a:latin typeface="Century Gothic" panose="020B0502020202020204" pitchFamily="34" charset="0"/>
              </a:rPr>
              <a:t>La metodología debe mencionar las técnicas estadísticas y geográficas utilizadas y éstas deben basarse en procedimientos estadísticos y geográficos establecidos, documentados y que han generado resultados favorables.</a:t>
            </a:r>
          </a:p>
          <a:p>
            <a:pPr marL="342900" indent="-342900" algn="just">
              <a:buFont typeface="+mj-lt"/>
              <a:buAutoNum type="arabicPeriod" startAt="7"/>
            </a:pPr>
            <a:endParaRPr lang="es-MX" dirty="0">
              <a:latin typeface="Century Gothic" panose="020B0502020202020204" pitchFamily="34" charset="0"/>
            </a:endParaRPr>
          </a:p>
          <a:p>
            <a:pPr marL="342900" indent="-342900" algn="just">
              <a:buFont typeface="+mj-lt"/>
              <a:buAutoNum type="arabicPeriod" startAt="7"/>
            </a:pPr>
            <a:r>
              <a:rPr lang="es-MX" dirty="0">
                <a:latin typeface="Century Gothic" panose="020B0502020202020204" pitchFamily="34" charset="0"/>
              </a:rPr>
              <a:t>Contar con algún procedimiento claramente establecido para la evaluación y aseguramiento de la calidad, conforme a la normatividad vigente y demás disposiciones en la materia.</a:t>
            </a:r>
          </a:p>
        </p:txBody>
      </p:sp>
    </p:spTree>
    <p:extLst>
      <p:ext uri="{BB962C8B-B14F-4D97-AF65-F5344CB8AC3E}">
        <p14:creationId xmlns:p14="http://schemas.microsoft.com/office/powerpoint/2010/main" val="133504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17847" y="1102407"/>
            <a:ext cx="10784792" cy="3477875"/>
          </a:xfrm>
          <a:prstGeom prst="rect">
            <a:avLst/>
          </a:prstGeom>
        </p:spPr>
        <p:txBody>
          <a:bodyPr wrap="square">
            <a:spAutoFit/>
          </a:bodyPr>
          <a:lstStyle/>
          <a:p>
            <a:pPr algn="just"/>
            <a:r>
              <a:rPr lang="es-MX" sz="2000" dirty="0">
                <a:latin typeface="Century Gothic" panose="020B0502020202020204" pitchFamily="34" charset="0"/>
              </a:rPr>
              <a:t>Prueba de Concepto</a:t>
            </a:r>
          </a:p>
          <a:p>
            <a:pPr algn="just"/>
            <a:endParaRPr lang="es-MX" sz="2000" dirty="0">
              <a:latin typeface="Century Gothic" panose="020B0502020202020204" pitchFamily="34" charset="0"/>
            </a:endParaRPr>
          </a:p>
          <a:p>
            <a:pPr algn="just"/>
            <a:r>
              <a:rPr lang="es-MX" sz="2000" dirty="0">
                <a:latin typeface="Century Gothic" panose="020B0502020202020204" pitchFamily="34" charset="0"/>
              </a:rPr>
              <a:t>El objetivo de esta prueba de concepto es identificar en algunos casos ya declarados como IIN, cuál sería la forma de argumentar el cumplimiento de cada una de las 9 condiciones listadas, así como el conjunto de evidencias (documentos, archivos, códigos, minutas, resultados, indicadores,) con las que se sustenta dicha argumentación. </a:t>
            </a:r>
          </a:p>
          <a:p>
            <a:pPr algn="just"/>
            <a:endParaRPr lang="es-MX" sz="2000" dirty="0">
              <a:latin typeface="Century Gothic" panose="020B0502020202020204" pitchFamily="34" charset="0"/>
            </a:endParaRPr>
          </a:p>
          <a:p>
            <a:pPr algn="just"/>
            <a:r>
              <a:rPr lang="es-MX" sz="2000" dirty="0">
                <a:latin typeface="Century Gothic" panose="020B0502020202020204" pitchFamily="34" charset="0"/>
              </a:rPr>
              <a:t>Los resultados de esta prueba servirán para que, en el contexto del dictamen y declaración de Información de Interés Nacional, la verificación del cumplimiento de las condiciones asociadas a MCS sea operable y se base en evidencias.</a:t>
            </a:r>
            <a:endParaRPr lang="en-US" sz="2000" dirty="0">
              <a:latin typeface="Century Gothic" panose="020B0502020202020204" pitchFamily="34" charset="0"/>
            </a:endParaRPr>
          </a:p>
        </p:txBody>
      </p:sp>
    </p:spTree>
    <p:extLst>
      <p:ext uri="{BB962C8B-B14F-4D97-AF65-F5344CB8AC3E}">
        <p14:creationId xmlns:p14="http://schemas.microsoft.com/office/powerpoint/2010/main" val="393611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34938" y="948690"/>
            <a:ext cx="10801884" cy="4801314"/>
          </a:xfrm>
          <a:prstGeom prst="rect">
            <a:avLst/>
          </a:prstGeom>
          <a:noFill/>
        </p:spPr>
        <p:txBody>
          <a:bodyPr wrap="square" rtlCol="0">
            <a:spAutoFit/>
          </a:bodyPr>
          <a:lstStyle/>
          <a:p>
            <a:pPr algn="just"/>
            <a:r>
              <a:rPr lang="es-MX" dirty="0">
                <a:latin typeface="Century Gothic" panose="020B0502020202020204" pitchFamily="34" charset="0"/>
              </a:rPr>
              <a:t>Prueba de concepto:</a:t>
            </a:r>
          </a:p>
          <a:p>
            <a:pPr algn="just"/>
            <a:endParaRPr lang="es-MX" dirty="0">
              <a:latin typeface="Century Gothic" panose="020B0502020202020204" pitchFamily="34" charset="0"/>
            </a:endParaRPr>
          </a:p>
          <a:p>
            <a:pPr marL="285750" indent="-285750" algn="just">
              <a:buFont typeface="Arial" panose="020B0604020202020204" pitchFamily="34" charset="0"/>
              <a:buChar char="•"/>
            </a:pPr>
            <a:r>
              <a:rPr lang="es-MX" dirty="0">
                <a:latin typeface="Century Gothic" panose="020B0502020202020204" pitchFamily="34" charset="0"/>
              </a:rPr>
              <a:t>Se deberán elegir al menos dos casos actualmente declarados como IIN en cada DG.	</a:t>
            </a:r>
          </a:p>
          <a:p>
            <a:pPr algn="just"/>
            <a:r>
              <a:rPr lang="es-MX" dirty="0">
                <a:latin typeface="Century Gothic" panose="020B0502020202020204" pitchFamily="34" charset="0"/>
              </a:rPr>
              <a:t>								</a:t>
            </a:r>
          </a:p>
          <a:p>
            <a:pPr marL="285750" indent="-285750" algn="just">
              <a:buFont typeface="Arial" panose="020B0604020202020204" pitchFamily="34" charset="0"/>
              <a:buChar char="•"/>
            </a:pPr>
            <a:r>
              <a:rPr lang="es-MX" dirty="0">
                <a:latin typeface="Century Gothic" panose="020B0502020202020204" pitchFamily="34" charset="0"/>
              </a:rPr>
              <a:t>Argumentar el cumplimiento de cada una de las 9 condiciones y registrar las evidencias asociadas.									</a:t>
            </a:r>
          </a:p>
          <a:p>
            <a:pPr algn="just"/>
            <a:r>
              <a:rPr lang="es-MX" dirty="0">
                <a:latin typeface="Century Gothic" panose="020B0502020202020204" pitchFamily="34" charset="0"/>
              </a:rPr>
              <a:t>									</a:t>
            </a:r>
          </a:p>
          <a:p>
            <a:pPr marL="285750" indent="-285750" algn="just">
              <a:buFont typeface="Arial" panose="020B0604020202020204" pitchFamily="34" charset="0"/>
              <a:buChar char="•"/>
            </a:pPr>
            <a:r>
              <a:rPr lang="es-MX" dirty="0">
                <a:latin typeface="Century Gothic" panose="020B0502020202020204" pitchFamily="34" charset="0"/>
              </a:rPr>
              <a:t>Justificar en el caso de considerar que por las características de la Información de Interés Nacional alguna condición no aplica.										</a:t>
            </a:r>
          </a:p>
          <a:p>
            <a:pPr marL="285750" indent="-285750" algn="just">
              <a:buFont typeface="Arial" panose="020B0604020202020204" pitchFamily="34" charset="0"/>
              <a:buChar char="•"/>
            </a:pPr>
            <a:r>
              <a:rPr lang="es-MX" dirty="0">
                <a:latin typeface="Century Gothic" panose="020B0502020202020204" pitchFamily="34" charset="0"/>
              </a:rPr>
              <a:t>Se pueden realizar comentarios adicionales, por ejemplo, se puede proporcionar una redacción alternativa más clara de la condición.	</a:t>
            </a:r>
          </a:p>
          <a:p>
            <a:pPr algn="just"/>
            <a:r>
              <a:rPr lang="es-MX" dirty="0">
                <a:latin typeface="Century Gothic" panose="020B0502020202020204" pitchFamily="34" charset="0"/>
              </a:rPr>
              <a:t>							</a:t>
            </a:r>
          </a:p>
          <a:p>
            <a:pPr marL="285750" indent="-285750" algn="just">
              <a:buFont typeface="Arial" panose="020B0604020202020204" pitchFamily="34" charset="0"/>
              <a:buChar char="•"/>
            </a:pPr>
            <a:r>
              <a:rPr lang="es-MX" dirty="0">
                <a:latin typeface="Century Gothic" panose="020B0502020202020204" pitchFamily="34" charset="0"/>
              </a:rPr>
              <a:t>Realizar comentarios generales, por ejemplo, se puede indicar si para el caso específico analizado hay otra condición que no está considerada que debiera ser revisada.										</a:t>
            </a: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41781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4FC69E-3D79-4D91-B29B-05D253829031}"/>
              </a:ext>
            </a:extLst>
          </p:cNvPr>
          <p:cNvSpPr txBox="1"/>
          <p:nvPr/>
        </p:nvSpPr>
        <p:spPr>
          <a:xfrm>
            <a:off x="734938" y="948690"/>
            <a:ext cx="10801884" cy="5078313"/>
          </a:xfrm>
          <a:prstGeom prst="rect">
            <a:avLst/>
          </a:prstGeom>
          <a:noFill/>
        </p:spPr>
        <p:txBody>
          <a:bodyPr wrap="square" rtlCol="0">
            <a:spAutoFit/>
          </a:bodyPr>
          <a:lstStyle/>
          <a:p>
            <a:pPr algn="just"/>
            <a:r>
              <a:rPr lang="es-MX" b="1" dirty="0">
                <a:latin typeface="Century Gothic" panose="020B0502020202020204" pitchFamily="34" charset="0"/>
              </a:rPr>
              <a:t>Participaron:</a:t>
            </a:r>
          </a:p>
          <a:p>
            <a:pPr algn="just"/>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Censos Económicos</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Censo de Población y Vivienda</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Encuesta Nacional de Ocupación y Empleo</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Registro de Defunciones </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Encuesta Nacional de Gobierno</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Encuesta Nacional de Victimización y Percepción sobre Seguridad Pública</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Información de Uso del Suelo y Vegetación, escala 1:250 000</a:t>
            </a:r>
          </a:p>
          <a:p>
            <a:pPr marL="285750" indent="-285750" algn="just">
              <a:buFont typeface="Wingdings" panose="05000000000000000000" pitchFamily="2" charset="2"/>
              <a:buChar char="ü"/>
            </a:pPr>
            <a:endParaRPr lang="es-MX" dirty="0">
              <a:latin typeface="Century Gothic" panose="020B0502020202020204" pitchFamily="34" charset="0"/>
            </a:endParaRPr>
          </a:p>
          <a:p>
            <a:pPr marL="285750" indent="-285750" algn="just">
              <a:buFont typeface="Wingdings" panose="05000000000000000000" pitchFamily="2" charset="2"/>
              <a:buChar char="ü"/>
            </a:pPr>
            <a:r>
              <a:rPr lang="es-MX" dirty="0">
                <a:latin typeface="Century Gothic" panose="020B0502020202020204" pitchFamily="34" charset="0"/>
              </a:rPr>
              <a:t>Red Nacional de  Caminos</a:t>
            </a: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39346627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19440</TotalTime>
  <Words>2333</Words>
  <Application>Microsoft Office PowerPoint</Application>
  <PresentationFormat>Panorámica</PresentationFormat>
  <Paragraphs>280</Paragraphs>
  <Slides>24</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Calibri</vt:lpstr>
      <vt:lpstr>Calibri Light</vt:lpstr>
      <vt:lpstr>Century Gothic</vt:lpstr>
      <vt:lpstr>Courier New</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BUSTAMANTE QUINTANA NORMA</dc:creator>
  <cp:lastModifiedBy>ORDAZ LOPEZ ENRIQUE JESUS</cp:lastModifiedBy>
  <cp:revision>1279</cp:revision>
  <cp:lastPrinted>2018-09-07T18:55:00Z</cp:lastPrinted>
  <dcterms:created xsi:type="dcterms:W3CDTF">2016-12-13T21:00:08Z</dcterms:created>
  <dcterms:modified xsi:type="dcterms:W3CDTF">2018-12-05T14:36:08Z</dcterms:modified>
</cp:coreProperties>
</file>